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4"/>
  </p:notesMasterIdLst>
  <p:sldIdLst>
    <p:sldId id="328" r:id="rId2"/>
    <p:sldId id="329" r:id="rId3"/>
    <p:sldId id="330" r:id="rId4"/>
    <p:sldId id="331" r:id="rId5"/>
    <p:sldId id="275" r:id="rId6"/>
    <p:sldId id="276" r:id="rId7"/>
    <p:sldId id="332" r:id="rId8"/>
    <p:sldId id="333" r:id="rId9"/>
    <p:sldId id="335" r:id="rId10"/>
    <p:sldId id="336" r:id="rId11"/>
    <p:sldId id="337" r:id="rId12"/>
    <p:sldId id="277" r:id="rId13"/>
    <p:sldId id="279" r:id="rId14"/>
    <p:sldId id="281" r:id="rId15"/>
    <p:sldId id="286" r:id="rId16"/>
    <p:sldId id="287" r:id="rId17"/>
    <p:sldId id="288" r:id="rId18"/>
    <p:sldId id="289" r:id="rId19"/>
    <p:sldId id="290" r:id="rId20"/>
    <p:sldId id="313" r:id="rId21"/>
    <p:sldId id="470" r:id="rId22"/>
    <p:sldId id="473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807" autoAdjust="0"/>
  </p:normalViewPr>
  <p:slideViewPr>
    <p:cSldViewPr>
      <p:cViewPr varScale="1">
        <p:scale>
          <a:sx n="82" d="100"/>
          <a:sy n="82" d="100"/>
        </p:scale>
        <p:origin x="128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BF4AA55-6764-42BA-AF41-6FEFC4E1D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A50304-9378-49F3-BB10-6317246FF86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4A3228E-6036-41BA-AF21-684E0DA2D48B}" type="datetimeFigureOut">
              <a:rPr lang="zh-CN" altLang="en-US"/>
              <a:pPr>
                <a:defRPr/>
              </a:pPr>
              <a:t>2025/6/21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EF64379E-702C-485C-96D2-C0035DFB28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FDC5A3F0-BEC4-438E-9385-BE6DBA485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E86170-1242-4112-94D9-ADA73965EB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12AEDB-2F4A-4076-8E3B-7B34219BB2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0EB306-780C-4B78-B363-B6129555474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34F0B47-5993-4423-9E8E-B35926039D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86BB8F08-4485-4FCF-9ABB-E7141C26164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215207">
              <a:off x="3691" y="234"/>
              <a:ext cx="1857" cy="3625"/>
              <a:chOff x="3010" y="778"/>
              <a:chExt cx="1857" cy="3625"/>
            </a:xfrm>
          </p:grpSpPr>
          <p:sp>
            <p:nvSpPr>
              <p:cNvPr id="39" name="Freeform 4">
                <a:extLst>
                  <a:ext uri="{FF2B5EF4-FFF2-40B4-BE49-F238E27FC236}">
                    <a16:creationId xmlns:a16="http://schemas.microsoft.com/office/drawing/2014/main" id="{3F052E32-ECCC-4302-AF26-F8EFC57A2B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533" y="777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40" name="Freeform 5">
                <a:extLst>
                  <a:ext uri="{FF2B5EF4-FFF2-40B4-BE49-F238E27FC236}">
                    <a16:creationId xmlns:a16="http://schemas.microsoft.com/office/drawing/2014/main" id="{3DCD7A12-2435-4235-BF33-562288B61E0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4028" y="1801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F56837C6-4E65-4523-9020-89B2627CA16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638" y="2166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57996765-3637-45AF-B36B-BD44A8B571B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978" y="976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3D059786-E4D2-4C47-89C6-F23C5360DC5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844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17324139-7764-4E79-95ED-9E18BA02641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894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45" name="Freeform 10">
                <a:extLst>
                  <a:ext uri="{FF2B5EF4-FFF2-40B4-BE49-F238E27FC236}">
                    <a16:creationId xmlns:a16="http://schemas.microsoft.com/office/drawing/2014/main" id="{49BC8151-9213-47DC-911D-6060EEF6F1F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DE05950E-0DAE-4BBE-B4E4-BE8C4E1AF3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AD6DDCF3-337D-47EC-B0A9-DA826BF56A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id="{18CA0367-5F54-499D-93BD-64E1ED1CDB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DD5AA93B-7C5C-4D23-84B4-C03877B25F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55DAF5AE-E76F-4C2B-B114-2F11ADCCAB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1" name="Freeform 16">
              <a:extLst>
                <a:ext uri="{FF2B5EF4-FFF2-40B4-BE49-F238E27FC236}">
                  <a16:creationId xmlns:a16="http://schemas.microsoft.com/office/drawing/2014/main" id="{C08AF3CE-9E4B-472B-B6AE-DA8B63C309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3B3F63B6-8C37-4C7E-997C-DE347E10438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3220060">
              <a:off x="2635" y="750"/>
              <a:ext cx="569" cy="636"/>
              <a:chOff x="1727" y="866"/>
              <a:chExt cx="129" cy="157"/>
            </a:xfrm>
          </p:grpSpPr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DC34EB84-69FC-4BC0-AFA7-5505D745590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81A63786-4171-423F-BE90-ECA53FCCB06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E44A76D4-92D8-4F41-B8C2-6600DFF17DF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  <p:grpSp>
          <p:nvGrpSpPr>
            <p:cNvPr id="13" name="Group 21">
              <a:extLst>
                <a:ext uri="{FF2B5EF4-FFF2-40B4-BE49-F238E27FC236}">
                  <a16:creationId xmlns:a16="http://schemas.microsoft.com/office/drawing/2014/main" id="{B021452C-D6FA-4D9F-B71E-1DA2CF5C6A9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6691250">
              <a:off x="3643" y="129"/>
              <a:ext cx="356" cy="608"/>
              <a:chOff x="1727" y="866"/>
              <a:chExt cx="129" cy="157"/>
            </a:xfrm>
          </p:grpSpPr>
          <p:sp>
            <p:nvSpPr>
              <p:cNvPr id="33" name="Freeform 22">
                <a:extLst>
                  <a:ext uri="{FF2B5EF4-FFF2-40B4-BE49-F238E27FC236}">
                    <a16:creationId xmlns:a16="http://schemas.microsoft.com/office/drawing/2014/main" id="{3425EB2D-F796-4D99-808F-2BED3793C7A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8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34" name="Freeform 23">
                <a:extLst>
                  <a:ext uri="{FF2B5EF4-FFF2-40B4-BE49-F238E27FC236}">
                    <a16:creationId xmlns:a16="http://schemas.microsoft.com/office/drawing/2014/main" id="{B80D1A2E-D3E3-42AA-B9F6-1DD8BFEA8AB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7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35" name="Freeform 24">
                <a:extLst>
                  <a:ext uri="{FF2B5EF4-FFF2-40B4-BE49-F238E27FC236}">
                    <a16:creationId xmlns:a16="http://schemas.microsoft.com/office/drawing/2014/main" id="{B37E4990-1AA5-48B1-9D1C-CF81C502841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  <p:grpSp>
          <p:nvGrpSpPr>
            <p:cNvPr id="14" name="Group 25">
              <a:extLst>
                <a:ext uri="{FF2B5EF4-FFF2-40B4-BE49-F238E27FC236}">
                  <a16:creationId xmlns:a16="http://schemas.microsoft.com/office/drawing/2014/main" id="{CD07AA3B-506D-4A77-8B9B-01682611A7A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8524840">
              <a:off x="673" y="3302"/>
              <a:ext cx="500" cy="504"/>
              <a:chOff x="1727" y="866"/>
              <a:chExt cx="129" cy="157"/>
            </a:xfrm>
          </p:grpSpPr>
          <p:sp>
            <p:nvSpPr>
              <p:cNvPr id="30" name="Freeform 26">
                <a:extLst>
                  <a:ext uri="{FF2B5EF4-FFF2-40B4-BE49-F238E27FC236}">
                    <a16:creationId xmlns:a16="http://schemas.microsoft.com/office/drawing/2014/main" id="{4B01E559-AA87-4EC4-B575-F98AA900DC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7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31" name="Freeform 27">
                <a:extLst>
                  <a:ext uri="{FF2B5EF4-FFF2-40B4-BE49-F238E27FC236}">
                    <a16:creationId xmlns:a16="http://schemas.microsoft.com/office/drawing/2014/main" id="{2B37ED34-0D4D-45CB-86D4-F5D22630C75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5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32" name="Freeform 28">
                <a:extLst>
                  <a:ext uri="{FF2B5EF4-FFF2-40B4-BE49-F238E27FC236}">
                    <a16:creationId xmlns:a16="http://schemas.microsoft.com/office/drawing/2014/main" id="{F0A98ED6-F5B1-4CF3-AF5C-2F16D35DE01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  <p:grpSp>
          <p:nvGrpSpPr>
            <p:cNvPr id="15" name="Group 29">
              <a:extLst>
                <a:ext uri="{FF2B5EF4-FFF2-40B4-BE49-F238E27FC236}">
                  <a16:creationId xmlns:a16="http://schemas.microsoft.com/office/drawing/2014/main" id="{7D7B60E2-F77E-40B4-B167-B6B28BE97DA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4106450" flipH="1">
              <a:off x="403" y="271"/>
              <a:ext cx="708" cy="891"/>
              <a:chOff x="1727" y="866"/>
              <a:chExt cx="129" cy="157"/>
            </a:xfrm>
          </p:grpSpPr>
          <p:sp>
            <p:nvSpPr>
              <p:cNvPr id="27" name="Freeform 30">
                <a:extLst>
                  <a:ext uri="{FF2B5EF4-FFF2-40B4-BE49-F238E27FC236}">
                    <a16:creationId xmlns:a16="http://schemas.microsoft.com/office/drawing/2014/main" id="{54A10034-70C5-4DED-BFEA-36CE7E840D5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28" name="Freeform 31">
                <a:extLst>
                  <a:ext uri="{FF2B5EF4-FFF2-40B4-BE49-F238E27FC236}">
                    <a16:creationId xmlns:a16="http://schemas.microsoft.com/office/drawing/2014/main" id="{0C25FD3A-2B13-4984-8780-BF15B854443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29" name="Freeform 32">
                <a:extLst>
                  <a:ext uri="{FF2B5EF4-FFF2-40B4-BE49-F238E27FC236}">
                    <a16:creationId xmlns:a16="http://schemas.microsoft.com/office/drawing/2014/main" id="{53551EA8-0861-407F-8D18-768C0F1C090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  <p:grpSp>
          <p:nvGrpSpPr>
            <p:cNvPr id="16" name="Group 33">
              <a:extLst>
                <a:ext uri="{FF2B5EF4-FFF2-40B4-BE49-F238E27FC236}">
                  <a16:creationId xmlns:a16="http://schemas.microsoft.com/office/drawing/2014/main" id="{4681BC06-8CB9-4DA9-9F5F-B8FA4B24232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10015322" flipH="1">
              <a:off x="4614" y="2392"/>
              <a:ext cx="708" cy="891"/>
              <a:chOff x="1727" y="866"/>
              <a:chExt cx="129" cy="157"/>
            </a:xfrm>
          </p:grpSpPr>
          <p:sp>
            <p:nvSpPr>
              <p:cNvPr id="24" name="Freeform 34">
                <a:extLst>
                  <a:ext uri="{FF2B5EF4-FFF2-40B4-BE49-F238E27FC236}">
                    <a16:creationId xmlns:a16="http://schemas.microsoft.com/office/drawing/2014/main" id="{980E42BD-CB93-41CF-AAE6-833C4A2ABD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25" name="Freeform 35">
                <a:extLst>
                  <a:ext uri="{FF2B5EF4-FFF2-40B4-BE49-F238E27FC236}">
                    <a16:creationId xmlns:a16="http://schemas.microsoft.com/office/drawing/2014/main" id="{D687D245-20C5-4547-BA23-A69935CD88F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26" name="Freeform 36">
                <a:extLst>
                  <a:ext uri="{FF2B5EF4-FFF2-40B4-BE49-F238E27FC236}">
                    <a16:creationId xmlns:a16="http://schemas.microsoft.com/office/drawing/2014/main" id="{D50F2DD1-4D27-4C8B-9B9C-CECDCFD56EF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AA5E290D-F6CA-4CEB-AA9B-34BCC16C93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8" name="Freeform 38">
              <a:extLst>
                <a:ext uri="{FF2B5EF4-FFF2-40B4-BE49-F238E27FC236}">
                  <a16:creationId xmlns:a16="http://schemas.microsoft.com/office/drawing/2014/main" id="{68C9C131-6526-47A0-B236-82510808FE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9" name="Freeform 39">
              <a:extLst>
                <a:ext uri="{FF2B5EF4-FFF2-40B4-BE49-F238E27FC236}">
                  <a16:creationId xmlns:a16="http://schemas.microsoft.com/office/drawing/2014/main" id="{CF377C9B-5B1F-407B-AFFD-FCF7365ECB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20" name="Freeform 40">
              <a:extLst>
                <a:ext uri="{FF2B5EF4-FFF2-40B4-BE49-F238E27FC236}">
                  <a16:creationId xmlns:a16="http://schemas.microsoft.com/office/drawing/2014/main" id="{73D8C134-C945-4767-A07F-AF4D0130DC7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50DE74F5-CB4D-42E6-9134-4194F1C227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22" name="Freeform 42">
              <a:extLst>
                <a:ext uri="{FF2B5EF4-FFF2-40B4-BE49-F238E27FC236}">
                  <a16:creationId xmlns:a16="http://schemas.microsoft.com/office/drawing/2014/main" id="{9BF235DA-5E33-4489-B157-FA5D1331C0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70F0D9D8-AC06-4299-926D-AA01CBB468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13359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</p:spPr>
        <p:txBody>
          <a:bodyPr/>
          <a:lstStyle>
            <a:lvl1pPr>
              <a:defRPr sz="52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3360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0EFBEAC3-5DAF-47AD-947D-4A480BAA9C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69B87EE1-4C5B-4FAD-8C20-176E155B56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6C5CE828-104A-4F27-9CD5-715602C070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7ED8A-8532-411D-8B34-8E466E01C5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42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7C67B9D7-540F-4090-B07E-E79F7ABC92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BE40B45D-8220-4466-8B4D-5C3635BA1C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22FD47ED-F414-4340-BB6B-D1BB11F830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5015D8-3372-48EA-9022-38372DC663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0496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93EF5984-65E4-40D1-AD08-03A68ABA1C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A329F364-739F-4291-B8E3-85D1D69CAD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EC99595E-A4D3-414B-A048-2C4CC27128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38180E-9A30-455F-8C65-B030CD536A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3073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>
            <a:lvl1pPr marL="0" indent="720090">
              <a:lnSpc>
                <a:spcPct val="130000"/>
              </a:lnSpc>
              <a:spcBef>
                <a:spcPts val="0"/>
              </a:spcBef>
              <a:buFont typeface="Arial" panose="020B0604020202020204"/>
              <a:buNone/>
              <a:defRPr sz="2400"/>
            </a:lvl1pPr>
            <a:lvl2pPr indent="0">
              <a:buFontTx/>
              <a:buNone/>
              <a:defRPr sz="2000"/>
            </a:lvl2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0C1BB525-7739-4513-91C4-19006744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B84B7-DCFB-4370-A399-4FA1AD74CAE4}" type="datetime1">
              <a:rPr lang="zh-CN" altLang="en-US"/>
              <a:pPr>
                <a:defRPr/>
              </a:pPr>
              <a:t>2025/6/21</a:t>
            </a:fld>
            <a:endParaRPr lang="zh-CN" altLang="en-US" dirty="0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9DBF9CAB-E07A-4C2A-A985-CC7D094F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1AEC833A-058C-4D80-9625-F6BEF2CE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2C726-85C7-4C78-90AA-8FC9C6E2862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70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3C19958-B120-46D9-A7C3-DBE891BAF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3" t="44271"/>
          <a:stretch/>
        </p:blipFill>
        <p:spPr>
          <a:xfrm rot="16200000">
            <a:off x="6145212" y="-2097087"/>
            <a:ext cx="901702" cy="50958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7D6C288-A50E-4296-9C84-523FCDCA0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r="62778" b="20521"/>
          <a:stretch/>
        </p:blipFill>
        <p:spPr>
          <a:xfrm rot="16200000">
            <a:off x="3182938" y="2773363"/>
            <a:ext cx="901700" cy="726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3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A57C8458-439E-4620-AAD6-0B6D1AAE55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E9F83EE4-DEE0-4F48-9586-A691FA548F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78FB8D70-EBEC-4235-85B1-37656FC0AD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E0E92E-20A0-4554-9F83-57390EBDB6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18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138EBCBD-9EA4-434C-8416-EC92F372EF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BD066B51-A735-4F1C-9E93-3CC5174C7C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B32C3E79-B4DF-4779-A122-6F039ECE48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653736-80BB-4AD8-9A1E-01F8DE03D6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638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C7F60E36-7906-45F8-8FA9-0AA1B802E2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54590813-BD2A-49B1-8B3D-9BD6341778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91F84FE4-ECE3-4547-A61C-B3D6520878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022343-415C-4F1C-A20E-A22171E0C8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375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7">
            <a:extLst>
              <a:ext uri="{FF2B5EF4-FFF2-40B4-BE49-F238E27FC236}">
                <a16:creationId xmlns:a16="http://schemas.microsoft.com/office/drawing/2014/main" id="{6CF9D827-DCE9-4B14-9F7B-5666B2CDBC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>
            <a:extLst>
              <a:ext uri="{FF2B5EF4-FFF2-40B4-BE49-F238E27FC236}">
                <a16:creationId xmlns:a16="http://schemas.microsoft.com/office/drawing/2014/main" id="{758D587A-A5AC-4011-8EEF-C188F765B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>
            <a:extLst>
              <a:ext uri="{FF2B5EF4-FFF2-40B4-BE49-F238E27FC236}">
                <a16:creationId xmlns:a16="http://schemas.microsoft.com/office/drawing/2014/main" id="{496F54C5-45CF-4287-B39B-DE70A70BB9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D6E89-82BB-4E1D-9E1B-5CA26E5FF3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502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7">
            <a:extLst>
              <a:ext uri="{FF2B5EF4-FFF2-40B4-BE49-F238E27FC236}">
                <a16:creationId xmlns:a16="http://schemas.microsoft.com/office/drawing/2014/main" id="{351ABA36-ADAB-4A16-AE73-6A4B7C54E5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>
            <a:extLst>
              <a:ext uri="{FF2B5EF4-FFF2-40B4-BE49-F238E27FC236}">
                <a16:creationId xmlns:a16="http://schemas.microsoft.com/office/drawing/2014/main" id="{5771E9E3-C81C-4B03-9565-3EB524AD21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>
            <a:extLst>
              <a:ext uri="{FF2B5EF4-FFF2-40B4-BE49-F238E27FC236}">
                <a16:creationId xmlns:a16="http://schemas.microsoft.com/office/drawing/2014/main" id="{7A1287C3-ECEC-452E-87CB-CC7DB234CB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09530-2B28-4F7F-A96C-B93C3CF562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349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>
            <a:extLst>
              <a:ext uri="{FF2B5EF4-FFF2-40B4-BE49-F238E27FC236}">
                <a16:creationId xmlns:a16="http://schemas.microsoft.com/office/drawing/2014/main" id="{7CB247C0-B40D-4C28-B30E-3D7B9B105A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>
            <a:extLst>
              <a:ext uri="{FF2B5EF4-FFF2-40B4-BE49-F238E27FC236}">
                <a16:creationId xmlns:a16="http://schemas.microsoft.com/office/drawing/2014/main" id="{01D53F92-9C08-412A-8B8C-515092B2C2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>
            <a:extLst>
              <a:ext uri="{FF2B5EF4-FFF2-40B4-BE49-F238E27FC236}">
                <a16:creationId xmlns:a16="http://schemas.microsoft.com/office/drawing/2014/main" id="{ECBF42A5-9852-4298-8556-CEF175EB1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34300-54DF-4B82-86D0-4248963D56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010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D5E0D40B-F049-4817-83E3-28D95D88A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4DFF05FB-C944-458E-87F6-424A7291DB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209A3898-4ECD-4F51-905A-5B6CDCC803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24E733-5915-4D7D-9DFD-AB0A1C0547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598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C452E38B-746A-496E-BD22-AD58E26125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C55C7B67-1158-43E2-9FA7-D65F5D8D5D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6EA3FC1D-DF6D-4403-9E73-DB21B221B6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A439FE-443B-4CAA-B86F-C6543140A7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41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1AAFCFF1-D1EC-4859-AED4-D2BCCEF29466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1027" name="Freeform 3">
              <a:extLst>
                <a:ext uri="{FF2B5EF4-FFF2-40B4-BE49-F238E27FC236}">
                  <a16:creationId xmlns:a16="http://schemas.microsoft.com/office/drawing/2014/main" id="{58541147-F8C2-4B8D-86BC-CEA4D7C8C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grpSp>
          <p:nvGrpSpPr>
            <p:cNvPr id="1028" name="Group 4">
              <a:extLst>
                <a:ext uri="{FF2B5EF4-FFF2-40B4-BE49-F238E27FC236}">
                  <a16:creationId xmlns:a16="http://schemas.microsoft.com/office/drawing/2014/main" id="{F8068A64-1F95-49C2-8A56-A088C5BA8518}"/>
                </a:ext>
              </a:extLst>
            </p:cNvPr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29" name="Freeform 5">
                <a:extLst>
                  <a:ext uri="{FF2B5EF4-FFF2-40B4-BE49-F238E27FC236}">
                    <a16:creationId xmlns:a16="http://schemas.microsoft.com/office/drawing/2014/main" id="{337C08E3-5ADD-4B6C-AAB3-4BE8908F070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30" name="Freeform 6">
                <a:extLst>
                  <a:ext uri="{FF2B5EF4-FFF2-40B4-BE49-F238E27FC236}">
                    <a16:creationId xmlns:a16="http://schemas.microsoft.com/office/drawing/2014/main" id="{411F00C2-1C90-4C05-929B-9F2BBC055D3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31" name="Freeform 7">
                <a:extLst>
                  <a:ext uri="{FF2B5EF4-FFF2-40B4-BE49-F238E27FC236}">
                    <a16:creationId xmlns:a16="http://schemas.microsoft.com/office/drawing/2014/main" id="{B254B45D-B9DD-4DF7-830A-F44EE6921AB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1032" name="Freeform 8">
              <a:extLst>
                <a:ext uri="{FF2B5EF4-FFF2-40B4-BE49-F238E27FC236}">
                  <a16:creationId xmlns:a16="http://schemas.microsoft.com/office/drawing/2014/main" id="{510DF2B3-589F-4EDF-ABAC-92E89629B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grpSp>
          <p:nvGrpSpPr>
            <p:cNvPr id="1033" name="Group 9">
              <a:extLst>
                <a:ext uri="{FF2B5EF4-FFF2-40B4-BE49-F238E27FC236}">
                  <a16:creationId xmlns:a16="http://schemas.microsoft.com/office/drawing/2014/main" id="{FF950C83-38A5-4E73-AF9F-448A6C0A4B6F}"/>
                </a:ext>
              </a:extLst>
            </p:cNvPr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34" name="Freeform 10">
                <a:extLst>
                  <a:ext uri="{FF2B5EF4-FFF2-40B4-BE49-F238E27FC236}">
                    <a16:creationId xmlns:a16="http://schemas.microsoft.com/office/drawing/2014/main" id="{AFE33060-6AC4-4BED-A095-DA2BD109267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35" name="Freeform 11">
                <a:extLst>
                  <a:ext uri="{FF2B5EF4-FFF2-40B4-BE49-F238E27FC236}">
                    <a16:creationId xmlns:a16="http://schemas.microsoft.com/office/drawing/2014/main" id="{3DD40345-168E-440B-BD8F-69F1690C06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36" name="Freeform 12">
                <a:extLst>
                  <a:ext uri="{FF2B5EF4-FFF2-40B4-BE49-F238E27FC236}">
                    <a16:creationId xmlns:a16="http://schemas.microsoft.com/office/drawing/2014/main" id="{16661EF6-2901-4A3A-8BB3-10D905EEBB2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37" name="Freeform 13">
                <a:extLst>
                  <a:ext uri="{FF2B5EF4-FFF2-40B4-BE49-F238E27FC236}">
                    <a16:creationId xmlns:a16="http://schemas.microsoft.com/office/drawing/2014/main" id="{BF163DE3-1151-4788-A7BA-B491E8E4CA3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373331" flipH="1">
                <a:off x="313" y="3110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38" name="Freeform 14">
                <a:extLst>
                  <a:ext uri="{FF2B5EF4-FFF2-40B4-BE49-F238E27FC236}">
                    <a16:creationId xmlns:a16="http://schemas.microsoft.com/office/drawing/2014/main" id="{37BF5D12-D240-4DF6-A4E0-106679C5B6B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373331" flipH="1">
                <a:off x="289" y="3134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grpSp>
            <p:nvGrpSpPr>
              <p:cNvPr id="1039" name="Group 15">
                <a:extLst>
                  <a:ext uri="{FF2B5EF4-FFF2-40B4-BE49-F238E27FC236}">
                    <a16:creationId xmlns:a16="http://schemas.microsoft.com/office/drawing/2014/main" id="{D313409D-515C-4B72-8994-51076F62DDCC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40" name="Freeform 16">
                  <a:extLst>
                    <a:ext uri="{FF2B5EF4-FFF2-40B4-BE49-F238E27FC236}">
                      <a16:creationId xmlns:a16="http://schemas.microsoft.com/office/drawing/2014/main" id="{C7BFC444-AB65-4633-93F7-C91D148F85B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 rot="4200091">
                  <a:off x="-243" y="1806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1041" name="Freeform 17">
                  <a:extLst>
                    <a:ext uri="{FF2B5EF4-FFF2-40B4-BE49-F238E27FC236}">
                      <a16:creationId xmlns:a16="http://schemas.microsoft.com/office/drawing/2014/main" id="{B9BD4AA5-0F64-413B-9B83-0B30F5BA919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 rot="4200091">
                  <a:off x="123" y="1760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1042" name="Freeform 18">
                  <a:extLst>
                    <a:ext uri="{FF2B5EF4-FFF2-40B4-BE49-F238E27FC236}">
                      <a16:creationId xmlns:a16="http://schemas.microsoft.com/office/drawing/2014/main" id="{5437B8AD-BD26-49BE-BBEB-88FE92B265E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 rot="4200091">
                  <a:off x="196" y="1720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zh-CN" altLang="en-US"/>
                </a:p>
              </p:txBody>
            </p:sp>
          </p:grpSp>
        </p:grpSp>
        <p:grpSp>
          <p:nvGrpSpPr>
            <p:cNvPr id="1043" name="Group 19">
              <a:extLst>
                <a:ext uri="{FF2B5EF4-FFF2-40B4-BE49-F238E27FC236}">
                  <a16:creationId xmlns:a16="http://schemas.microsoft.com/office/drawing/2014/main" id="{F1A25BE7-F830-4CBE-9138-10CDC62D1027}"/>
                </a:ext>
              </a:extLst>
            </p:cNvPr>
            <p:cNvGrpSpPr>
              <a:grpSpLocks/>
            </p:cNvGrpSpPr>
            <p:nvPr/>
          </p:nvGrpSpPr>
          <p:grpSpPr bwMode="auto"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44" name="Freeform 20">
                <a:extLst>
                  <a:ext uri="{FF2B5EF4-FFF2-40B4-BE49-F238E27FC236}">
                    <a16:creationId xmlns:a16="http://schemas.microsoft.com/office/drawing/2014/main" id="{92C5F752-4F1A-4C49-BB89-C2D73082D28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7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45" name="Freeform 21">
                <a:extLst>
                  <a:ext uri="{FF2B5EF4-FFF2-40B4-BE49-F238E27FC236}">
                    <a16:creationId xmlns:a16="http://schemas.microsoft.com/office/drawing/2014/main" id="{8DA11085-6731-4C6F-98F0-5C0E18A0D42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5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46" name="Freeform 22">
                <a:extLst>
                  <a:ext uri="{FF2B5EF4-FFF2-40B4-BE49-F238E27FC236}">
                    <a16:creationId xmlns:a16="http://schemas.microsoft.com/office/drawing/2014/main" id="{53AD7550-918F-4CD0-B32C-F683999416D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  <p:grpSp>
          <p:nvGrpSpPr>
            <p:cNvPr id="1047" name="Group 23">
              <a:extLst>
                <a:ext uri="{FF2B5EF4-FFF2-40B4-BE49-F238E27FC236}">
                  <a16:creationId xmlns:a16="http://schemas.microsoft.com/office/drawing/2014/main" id="{919FC5EE-8AB8-4EEF-A076-EAB8FDD964DD}"/>
                </a:ext>
              </a:extLst>
            </p:cNvPr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48" name="Freeform 24">
                <a:extLst>
                  <a:ext uri="{FF2B5EF4-FFF2-40B4-BE49-F238E27FC236}">
                    <a16:creationId xmlns:a16="http://schemas.microsoft.com/office/drawing/2014/main" id="{7828C7ED-CD66-4A70-A4AC-3FCF01EC169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49" name="Freeform 25">
                <a:extLst>
                  <a:ext uri="{FF2B5EF4-FFF2-40B4-BE49-F238E27FC236}">
                    <a16:creationId xmlns:a16="http://schemas.microsoft.com/office/drawing/2014/main" id="{129B4D62-E6B2-41B2-857E-D90FCA5F688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50" name="Freeform 26">
                <a:extLst>
                  <a:ext uri="{FF2B5EF4-FFF2-40B4-BE49-F238E27FC236}">
                    <a16:creationId xmlns:a16="http://schemas.microsoft.com/office/drawing/2014/main" id="{F874CEFD-B622-40C1-B796-125B38C1396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  <p:grpSp>
          <p:nvGrpSpPr>
            <p:cNvPr id="1051" name="Group 27">
              <a:extLst>
                <a:ext uri="{FF2B5EF4-FFF2-40B4-BE49-F238E27FC236}">
                  <a16:creationId xmlns:a16="http://schemas.microsoft.com/office/drawing/2014/main" id="{50B975A5-A363-45EA-ACF1-FB6AC1F0FF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2" name="Freeform 28">
                <a:extLst>
                  <a:ext uri="{FF2B5EF4-FFF2-40B4-BE49-F238E27FC236}">
                    <a16:creationId xmlns:a16="http://schemas.microsoft.com/office/drawing/2014/main" id="{27C3910A-9167-449B-933B-B58C97C027A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53" name="Freeform 29">
                <a:extLst>
                  <a:ext uri="{FF2B5EF4-FFF2-40B4-BE49-F238E27FC236}">
                    <a16:creationId xmlns:a16="http://schemas.microsoft.com/office/drawing/2014/main" id="{2D75C005-14A8-411C-8760-170324322B3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54" name="Freeform 30">
                <a:extLst>
                  <a:ext uri="{FF2B5EF4-FFF2-40B4-BE49-F238E27FC236}">
                    <a16:creationId xmlns:a16="http://schemas.microsoft.com/office/drawing/2014/main" id="{1D566A60-D1F2-424E-9FEC-CC6C5B4C597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1055" name="Freeform 31">
              <a:extLst>
                <a:ext uri="{FF2B5EF4-FFF2-40B4-BE49-F238E27FC236}">
                  <a16:creationId xmlns:a16="http://schemas.microsoft.com/office/drawing/2014/main" id="{141758E0-93CA-4294-8084-3D234A969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56" name="Freeform 32">
              <a:extLst>
                <a:ext uri="{FF2B5EF4-FFF2-40B4-BE49-F238E27FC236}">
                  <a16:creationId xmlns:a16="http://schemas.microsoft.com/office/drawing/2014/main" id="{EFB0854B-2F97-418E-BACB-82ACAE957F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57" name="Freeform 33">
              <a:extLst>
                <a:ext uri="{FF2B5EF4-FFF2-40B4-BE49-F238E27FC236}">
                  <a16:creationId xmlns:a16="http://schemas.microsoft.com/office/drawing/2014/main" id="{B7748BBF-C8AA-4635-860C-0E17617D96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58" name="Freeform 34">
              <a:extLst>
                <a:ext uri="{FF2B5EF4-FFF2-40B4-BE49-F238E27FC236}">
                  <a16:creationId xmlns:a16="http://schemas.microsoft.com/office/drawing/2014/main" id="{4FACE339-BDB2-4F19-B0F8-FF8C5E383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59" name="Freeform 35">
              <a:extLst>
                <a:ext uri="{FF2B5EF4-FFF2-40B4-BE49-F238E27FC236}">
                  <a16:creationId xmlns:a16="http://schemas.microsoft.com/office/drawing/2014/main" id="{CC65EE54-1E53-4DE7-B7BF-DFFE99BC3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60" name="Freeform 36">
              <a:extLst>
                <a:ext uri="{FF2B5EF4-FFF2-40B4-BE49-F238E27FC236}">
                  <a16:creationId xmlns:a16="http://schemas.microsoft.com/office/drawing/2014/main" id="{C397E2D4-0B26-40E2-84EC-E2ADCCAD1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61" name="Freeform 37">
              <a:extLst>
                <a:ext uri="{FF2B5EF4-FFF2-40B4-BE49-F238E27FC236}">
                  <a16:creationId xmlns:a16="http://schemas.microsoft.com/office/drawing/2014/main" id="{91298814-246D-4A27-97B3-9E7D4A511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62" name="Freeform 38">
              <a:extLst>
                <a:ext uri="{FF2B5EF4-FFF2-40B4-BE49-F238E27FC236}">
                  <a16:creationId xmlns:a16="http://schemas.microsoft.com/office/drawing/2014/main" id="{8491B6A8-9EA5-41EC-96B1-05C575A5B9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63" name="Freeform 39">
              <a:extLst>
                <a:ext uri="{FF2B5EF4-FFF2-40B4-BE49-F238E27FC236}">
                  <a16:creationId xmlns:a16="http://schemas.microsoft.com/office/drawing/2014/main" id="{B4BC2A35-360F-40E3-8BAF-6F04559CAA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242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64" name="Freeform 40">
              <a:extLst>
                <a:ext uri="{FF2B5EF4-FFF2-40B4-BE49-F238E27FC236}">
                  <a16:creationId xmlns:a16="http://schemas.microsoft.com/office/drawing/2014/main" id="{88318328-6FE3-42C6-A890-3EEDBC1490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65" name="Freeform 41">
              <a:extLst>
                <a:ext uri="{FF2B5EF4-FFF2-40B4-BE49-F238E27FC236}">
                  <a16:creationId xmlns:a16="http://schemas.microsoft.com/office/drawing/2014/main" id="{8C53F9E9-2295-4B65-A96A-F8848C5CE8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236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66" name="Freeform 42">
              <a:extLst>
                <a:ext uri="{FF2B5EF4-FFF2-40B4-BE49-F238E27FC236}">
                  <a16:creationId xmlns:a16="http://schemas.microsoft.com/office/drawing/2014/main" id="{39370E6A-0A89-454F-8846-4D4CC57AF5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67" name="Freeform 43">
              <a:extLst>
                <a:ext uri="{FF2B5EF4-FFF2-40B4-BE49-F238E27FC236}">
                  <a16:creationId xmlns:a16="http://schemas.microsoft.com/office/drawing/2014/main" id="{CD619920-DE0B-4D6F-9024-BB1F21E81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68" name="Freeform 44">
              <a:extLst>
                <a:ext uri="{FF2B5EF4-FFF2-40B4-BE49-F238E27FC236}">
                  <a16:creationId xmlns:a16="http://schemas.microsoft.com/office/drawing/2014/main" id="{7BD16CE3-7F3B-450F-80E5-F377D05065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56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12333" name="Rectangle 45">
            <a:extLst>
              <a:ext uri="{FF2B5EF4-FFF2-40B4-BE49-F238E27FC236}">
                <a16:creationId xmlns:a16="http://schemas.microsoft.com/office/drawing/2014/main" id="{DF14D04D-020C-4426-813B-EAF33DB9E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1070" name="Rectangle 46">
            <a:extLst>
              <a:ext uri="{FF2B5EF4-FFF2-40B4-BE49-F238E27FC236}">
                <a16:creationId xmlns:a16="http://schemas.microsoft.com/office/drawing/2014/main" id="{7CD09274-0F65-4FA5-A8E7-FEA2EA04F8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335" name="Rectangle 47">
            <a:extLst>
              <a:ext uri="{FF2B5EF4-FFF2-40B4-BE49-F238E27FC236}">
                <a16:creationId xmlns:a16="http://schemas.microsoft.com/office/drawing/2014/main" id="{6D30EF6A-12CF-4FE7-A562-90E08A6ED2A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36" name="Rectangle 48">
            <a:extLst>
              <a:ext uri="{FF2B5EF4-FFF2-40B4-BE49-F238E27FC236}">
                <a16:creationId xmlns:a16="http://schemas.microsoft.com/office/drawing/2014/main" id="{A5FE2B4B-FAF7-4352-BD83-7E21A5FAE7B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37" name="Rectangle 49">
            <a:extLst>
              <a:ext uri="{FF2B5EF4-FFF2-40B4-BE49-F238E27FC236}">
                <a16:creationId xmlns:a16="http://schemas.microsoft.com/office/drawing/2014/main" id="{45380AD9-3C88-4E37-9B0A-77478A4C176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FA34729-7280-4373-84F9-539260E261E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78" r:id="rId3"/>
    <p:sldLayoutId id="2147483677" r:id="rId4"/>
    <p:sldLayoutId id="2147483676" r:id="rId5"/>
    <p:sldLayoutId id="2147483675" r:id="rId6"/>
    <p:sldLayoutId id="2147483674" r:id="rId7"/>
    <p:sldLayoutId id="2147483673" r:id="rId8"/>
    <p:sldLayoutId id="2147483672" r:id="rId9"/>
    <p:sldLayoutId id="2147483671" r:id="rId10"/>
    <p:sldLayoutId id="2147483670" r:id="rId11"/>
    <p:sldLayoutId id="2147483681" r:id="rId12"/>
    <p:sldLayoutId id="2147483682" r:id="rId13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2">
            <a:extLst>
              <a:ext uri="{FF2B5EF4-FFF2-40B4-BE49-F238E27FC236}">
                <a16:creationId xmlns:a16="http://schemas.microsoft.com/office/drawing/2014/main" id="{22658849-DE53-45B0-A2BF-49960CAD7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475" y="753845"/>
            <a:ext cx="6369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程序的循环结构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2" name="矩形 1">
            <a:extLst>
              <a:ext uri="{FF2B5EF4-FFF2-40B4-BE49-F238E27FC236}">
                <a16:creationId xmlns:a16="http://schemas.microsoft.com/office/drawing/2014/main" id="{42C34F9D-BF61-4903-AFD6-1DA3B1BB0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61722"/>
            <a:ext cx="4572000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while</a:t>
            </a:r>
            <a:r>
              <a:rPr lang="zh-CN" altLang="zh-CN" sz="3600" dirty="0"/>
              <a:t>循环语句</a:t>
            </a:r>
            <a:br>
              <a:rPr lang="en-US" altLang="zh-CN" sz="3600" dirty="0"/>
            </a:br>
            <a:r>
              <a:rPr lang="en-US" altLang="zh-CN" sz="3600" dirty="0"/>
              <a:t>for</a:t>
            </a:r>
            <a:r>
              <a:rPr lang="zh-CN" altLang="zh-CN" sz="3600" dirty="0"/>
              <a:t>循环语句</a:t>
            </a:r>
            <a:br>
              <a:rPr lang="en-US" altLang="zh-CN" sz="3600" dirty="0"/>
            </a:br>
            <a:endParaRPr lang="zh-CN" altLang="en-US" sz="3600" dirty="0"/>
          </a:p>
        </p:txBody>
      </p:sp>
      <p:sp>
        <p:nvSpPr>
          <p:cNvPr id="5123" name="矩形 2">
            <a:extLst>
              <a:ext uri="{FF2B5EF4-FFF2-40B4-BE49-F238E27FC236}">
                <a16:creationId xmlns:a16="http://schemas.microsoft.com/office/drawing/2014/main" id="{F9C9EFB6-D7D5-484D-B8A9-6F5C993F3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330450"/>
            <a:ext cx="7775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800" dirty="0"/>
              <a:t>当一部分操作需要重复执行时，则采用循环结构。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>
            <a:extLst>
              <a:ext uri="{FF2B5EF4-FFF2-40B4-BE49-F238E27FC236}">
                <a16:creationId xmlns:a16="http://schemas.microsoft.com/office/drawing/2014/main" id="{483E8A5C-8F57-4DE6-BCB3-698099F53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8229600" cy="638175"/>
          </a:xfrm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zh-CN" sz="3200">
                <a:effectLst/>
              </a:rPr>
              <a:t>  while</a:t>
            </a:r>
            <a:r>
              <a:rPr lang="zh-CN" altLang="zh-CN" sz="3200">
                <a:effectLst/>
              </a:rPr>
              <a:t>循环语句</a:t>
            </a:r>
            <a:r>
              <a:rPr lang="en-US" altLang="zh-CN" sz="3200">
                <a:effectLst/>
              </a:rPr>
              <a:t>——else</a:t>
            </a:r>
            <a:r>
              <a:rPr lang="zh-CN" altLang="zh-CN" sz="3200">
                <a:effectLst/>
              </a:rPr>
              <a:t>语句</a:t>
            </a:r>
            <a:endParaRPr lang="zh-CN" altLang="en-US" sz="3200">
              <a:effectLst/>
            </a:endParaRPr>
          </a:p>
        </p:txBody>
      </p:sp>
      <p:sp>
        <p:nvSpPr>
          <p:cNvPr id="14338" name="内容占位符 5">
            <a:extLst>
              <a:ext uri="{FF2B5EF4-FFF2-40B4-BE49-F238E27FC236}">
                <a16:creationId xmlns:a16="http://schemas.microsoft.com/office/drawing/2014/main" id="{C2051AAA-2A3A-4B01-BEE3-3721DABFB9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268413"/>
            <a:ext cx="7283450" cy="2160587"/>
          </a:xfrm>
        </p:spPr>
        <p:txBody>
          <a:bodyPr/>
          <a:lstStyle/>
          <a:p>
            <a:pPr indent="719138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/>
              <a:t>while</a:t>
            </a:r>
            <a:r>
              <a:rPr lang="zh-CN" altLang="zh-CN" sz="2800"/>
              <a:t>结构中还有一个可选部分</a:t>
            </a:r>
            <a:r>
              <a:rPr lang="en-US" altLang="zh-CN" sz="2800"/>
              <a:t>else</a:t>
            </a:r>
            <a:r>
              <a:rPr lang="zh-CN" altLang="zh-CN" sz="2800"/>
              <a:t>，在</a:t>
            </a:r>
            <a:r>
              <a:rPr lang="en-US" altLang="zh-CN" sz="2800"/>
              <a:t>while</a:t>
            </a:r>
            <a:r>
              <a:rPr lang="zh-CN" altLang="zh-CN" sz="2800"/>
              <a:t>循环体执行结束后，会执行</a:t>
            </a:r>
            <a:r>
              <a:rPr lang="en-US" altLang="zh-CN" sz="2800"/>
              <a:t>else</a:t>
            </a:r>
            <a:r>
              <a:rPr lang="zh-CN" altLang="zh-CN" sz="2800"/>
              <a:t>的语句块（不管</a:t>
            </a:r>
            <a:r>
              <a:rPr lang="en-US" altLang="zh-CN" sz="2800"/>
              <a:t>while</a:t>
            </a:r>
            <a:r>
              <a:rPr lang="zh-CN" altLang="zh-CN" sz="2800"/>
              <a:t>里面是否执行）。但是当</a:t>
            </a:r>
            <a:r>
              <a:rPr lang="en-US" altLang="zh-CN" sz="2800"/>
              <a:t>break</a:t>
            </a:r>
            <a:r>
              <a:rPr lang="zh-CN" altLang="zh-CN" sz="2800"/>
              <a:t>语句和</a:t>
            </a:r>
            <a:r>
              <a:rPr lang="en-US" altLang="zh-CN" sz="2800"/>
              <a:t>else</a:t>
            </a:r>
            <a:r>
              <a:rPr lang="zh-CN" altLang="zh-CN" sz="2800"/>
              <a:t>子句结合时，假如是因为</a:t>
            </a:r>
            <a:r>
              <a:rPr lang="en-US" altLang="zh-CN" sz="2800"/>
              <a:t>break</a:t>
            </a:r>
            <a:r>
              <a:rPr lang="zh-CN" altLang="zh-CN" sz="2800"/>
              <a:t>离开</a:t>
            </a:r>
            <a:r>
              <a:rPr lang="en-US" altLang="zh-CN" sz="2800"/>
              <a:t>while</a:t>
            </a:r>
            <a:r>
              <a:rPr lang="zh-CN" altLang="zh-CN" sz="2800"/>
              <a:t>，则</a:t>
            </a:r>
            <a:r>
              <a:rPr lang="en-US" altLang="zh-CN" sz="2800"/>
              <a:t>else</a:t>
            </a:r>
            <a:r>
              <a:rPr lang="zh-CN" altLang="zh-CN" sz="2800"/>
              <a:t>部分就不会被执行。所以</a:t>
            </a:r>
            <a:r>
              <a:rPr lang="en-US" altLang="zh-CN" sz="2800"/>
              <a:t>else</a:t>
            </a:r>
            <a:r>
              <a:rPr lang="zh-CN" altLang="zh-CN" sz="2800"/>
              <a:t>一定是和</a:t>
            </a:r>
            <a:r>
              <a:rPr lang="en-US" altLang="zh-CN" sz="2800"/>
              <a:t>while</a:t>
            </a:r>
            <a:r>
              <a:rPr lang="zh-CN" altLang="zh-CN" sz="2800"/>
              <a:t>里的</a:t>
            </a:r>
            <a:r>
              <a:rPr lang="en-US" altLang="zh-CN" sz="2800"/>
              <a:t>break</a:t>
            </a:r>
            <a:r>
              <a:rPr lang="zh-CN" altLang="zh-CN" sz="2800"/>
              <a:t>相结合考虑，才有意义。</a:t>
            </a:r>
            <a:endParaRPr lang="en-US" altLang="zh-CN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>
            <a:extLst>
              <a:ext uri="{FF2B5EF4-FFF2-40B4-BE49-F238E27FC236}">
                <a16:creationId xmlns:a16="http://schemas.microsoft.com/office/drawing/2014/main" id="{9D16FB84-28CF-4F67-9305-97EC2FC217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8229600" cy="638175"/>
          </a:xfrm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zh-CN" sz="3200">
                <a:effectLst/>
              </a:rPr>
              <a:t>while</a:t>
            </a:r>
            <a:r>
              <a:rPr lang="zh-CN" altLang="zh-CN" sz="3200">
                <a:effectLst/>
              </a:rPr>
              <a:t>循环语句</a:t>
            </a:r>
            <a:r>
              <a:rPr lang="en-US" altLang="zh-CN" sz="3200">
                <a:effectLst/>
              </a:rPr>
              <a:t>——else</a:t>
            </a:r>
            <a:r>
              <a:rPr lang="zh-CN" altLang="zh-CN" sz="3200">
                <a:effectLst/>
              </a:rPr>
              <a:t>语句</a:t>
            </a:r>
            <a:endParaRPr lang="zh-CN" altLang="en-US" sz="320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8C8070-1C8C-4840-BDF2-137536539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412875"/>
            <a:ext cx="6697662" cy="4400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#&lt;</a:t>
            </a:r>
            <a:r>
              <a:rPr lang="zh-CN" altLang="zh-CN" sz="2800" b="1"/>
              <a:t>程序：判断</a:t>
            </a:r>
            <a:r>
              <a:rPr lang="en-US" altLang="zh-CN" sz="2800" b="1"/>
              <a:t>b</a:t>
            </a:r>
            <a:r>
              <a:rPr lang="zh-CN" altLang="zh-CN" sz="2800" b="1"/>
              <a:t>是否为质数</a:t>
            </a:r>
            <a:r>
              <a:rPr lang="en-US" altLang="zh-CN" sz="2800" b="1"/>
              <a:t>&gt;</a:t>
            </a:r>
            <a:endParaRPr lang="zh-CN" altLang="zh-CN" sz="2800"/>
          </a:p>
          <a:p>
            <a:r>
              <a:rPr lang="en-US" altLang="zh-CN" sz="2800"/>
              <a:t>b=7</a:t>
            </a:r>
            <a:endParaRPr lang="zh-CN" altLang="zh-CN" sz="2800"/>
          </a:p>
          <a:p>
            <a:r>
              <a:rPr lang="en-US" altLang="zh-CN" sz="2800"/>
              <a:t>a=b//2</a:t>
            </a:r>
            <a:endParaRPr lang="zh-CN" altLang="zh-CN" sz="2800"/>
          </a:p>
          <a:p>
            <a:r>
              <a:rPr lang="en-US" altLang="zh-CN" sz="2800"/>
              <a:t>while a&gt;1:</a:t>
            </a:r>
            <a:endParaRPr lang="zh-CN" altLang="zh-CN" sz="2800"/>
          </a:p>
          <a:p>
            <a:r>
              <a:rPr lang="en-US" altLang="zh-CN" sz="2800"/>
              <a:t>	if b%a==0:</a:t>
            </a:r>
            <a:endParaRPr lang="zh-CN" altLang="zh-CN" sz="2800"/>
          </a:p>
          <a:p>
            <a:r>
              <a:rPr lang="en-US" altLang="zh-CN" sz="2800"/>
              <a:t>		print('b is not prime')</a:t>
            </a:r>
            <a:endParaRPr lang="zh-CN" altLang="zh-CN" sz="2800"/>
          </a:p>
          <a:p>
            <a:r>
              <a:rPr lang="en-US" altLang="zh-CN" sz="2800"/>
              <a:t>		break</a:t>
            </a:r>
            <a:endParaRPr lang="zh-CN" altLang="zh-CN" sz="2800"/>
          </a:p>
          <a:p>
            <a:r>
              <a:rPr lang="en-US" altLang="zh-CN" sz="2800"/>
              <a:t>	a=a-1</a:t>
            </a:r>
            <a:endParaRPr lang="zh-CN" altLang="zh-CN" sz="2800"/>
          </a:p>
          <a:p>
            <a:r>
              <a:rPr lang="en-US" altLang="zh-CN" sz="2800"/>
              <a:t>else:    #</a:t>
            </a:r>
            <a:r>
              <a:rPr lang="zh-CN" altLang="zh-CN" sz="2800"/>
              <a:t>没有执行</a:t>
            </a:r>
            <a:r>
              <a:rPr lang="en-US" altLang="zh-CN" sz="2800"/>
              <a:t>break</a:t>
            </a:r>
            <a:r>
              <a:rPr lang="zh-CN" altLang="zh-CN" sz="2800"/>
              <a:t>，则执行</a:t>
            </a:r>
            <a:r>
              <a:rPr lang="en-US" altLang="zh-CN" sz="2800"/>
              <a:t>else</a:t>
            </a:r>
            <a:endParaRPr lang="zh-CN" altLang="zh-CN" sz="2800"/>
          </a:p>
          <a:p>
            <a:r>
              <a:rPr lang="en-US" altLang="zh-CN" sz="2800"/>
              <a:t>	print('b is prime')</a:t>
            </a:r>
            <a:endParaRPr lang="zh-CN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>
            <a:extLst>
              <a:ext uri="{FF2B5EF4-FFF2-40B4-BE49-F238E27FC236}">
                <a16:creationId xmlns:a16="http://schemas.microsoft.com/office/drawing/2014/main" id="{72166E17-B3CF-45BD-880F-F083F7363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8229600" cy="638175"/>
          </a:xfrm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altLang="zh-CN" sz="3200">
                <a:effectLst/>
              </a:rPr>
              <a:t>while</a:t>
            </a:r>
            <a:r>
              <a:rPr lang="zh-CN" altLang="zh-CN" sz="3200">
                <a:effectLst/>
              </a:rPr>
              <a:t>循环语句</a:t>
            </a:r>
            <a:endParaRPr lang="zh-CN" altLang="en-US" sz="3200">
              <a:effectLst/>
            </a:endParaRPr>
          </a:p>
        </p:txBody>
      </p:sp>
      <p:sp>
        <p:nvSpPr>
          <p:cNvPr id="25603" name="内容占位符 5">
            <a:extLst>
              <a:ext uri="{FF2B5EF4-FFF2-40B4-BE49-F238E27FC236}">
                <a16:creationId xmlns:a16="http://schemas.microsoft.com/office/drawing/2014/main" id="{E05D0040-4756-4AD4-A8DE-FEBECCB5B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341438"/>
            <a:ext cx="7272338" cy="4895850"/>
          </a:xfrm>
        </p:spPr>
        <p:txBody>
          <a:bodyPr/>
          <a:lstStyle/>
          <a:p>
            <a:pPr indent="719138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语句和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语句的区别是：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19138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语句只结束本次循环，而不终止整个循环的执行。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19138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语句则是结束整个循环过程，不再判断执行循环的条件是否成立</a:t>
            </a:r>
            <a:endParaRPr lang="en-US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19138">
              <a:lnSpc>
                <a:spcPct val="200000"/>
              </a:lnSpc>
              <a:spcBef>
                <a:spcPct val="0"/>
              </a:spcBef>
              <a:buFontTx/>
              <a:buNone/>
            </a:pPr>
            <a:endParaRPr lang="zh-CN" altLang="zh-CN" sz="2200"/>
          </a:p>
          <a:p>
            <a:pPr indent="719138">
              <a:lnSpc>
                <a:spcPct val="200000"/>
              </a:lnSpc>
              <a:spcBef>
                <a:spcPct val="0"/>
              </a:spcBef>
              <a:buFontTx/>
              <a:buNone/>
            </a:pPr>
            <a:endParaRPr lang="zh-CN" altLang="zh-CN"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内容占位符 5">
            <a:extLst>
              <a:ext uri="{FF2B5EF4-FFF2-40B4-BE49-F238E27FC236}">
                <a16:creationId xmlns:a16="http://schemas.microsoft.com/office/drawing/2014/main" id="{97F65013-8919-4B59-99F4-519CE5E41E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8434387" cy="1800225"/>
          </a:xfrm>
        </p:spPr>
        <p:txBody>
          <a:bodyPr/>
          <a:lstStyle/>
          <a:p>
            <a:pPr indent="719138">
              <a:spcBef>
                <a:spcPct val="0"/>
              </a:spcBef>
              <a:buFontTx/>
              <a:buNone/>
            </a:pPr>
            <a:r>
              <a:rPr lang="zh-CN" altLang="zh-CN"/>
              <a:t>需要从大到小输出</a:t>
            </a:r>
            <a:r>
              <a:rPr lang="en-US" altLang="zh-CN"/>
              <a:t>2*x</a:t>
            </a:r>
            <a:r>
              <a:rPr lang="zh-CN" altLang="zh-CN"/>
              <a:t>，其中</a:t>
            </a:r>
            <a:r>
              <a:rPr lang="en-US" altLang="zh-CN"/>
              <a:t>x</a:t>
            </a:r>
            <a:r>
              <a:rPr lang="zh-CN" altLang="zh-CN"/>
              <a:t>是大于</a:t>
            </a:r>
            <a:r>
              <a:rPr lang="en-US" altLang="zh-CN"/>
              <a:t>0</a:t>
            </a:r>
            <a:r>
              <a:rPr lang="zh-CN" altLang="zh-CN"/>
              <a:t>且小于等于</a:t>
            </a:r>
            <a:r>
              <a:rPr lang="en-US" altLang="zh-CN"/>
              <a:t>10</a:t>
            </a:r>
            <a:r>
              <a:rPr lang="zh-CN" altLang="zh-CN"/>
              <a:t>的整</a:t>
            </a:r>
            <a:r>
              <a:rPr lang="zh-CN" altLang="en-US"/>
              <a:t>数</a:t>
            </a:r>
            <a:r>
              <a:rPr lang="zh-CN" altLang="zh-CN"/>
              <a:t>。但是，现在有限制条件，当</a:t>
            </a:r>
            <a:r>
              <a:rPr lang="en-US" altLang="zh-CN"/>
              <a:t>x</a:t>
            </a:r>
            <a:r>
              <a:rPr lang="zh-CN" altLang="zh-CN"/>
              <a:t>不能为</a:t>
            </a:r>
            <a:r>
              <a:rPr lang="en-US" altLang="zh-CN"/>
              <a:t>3</a:t>
            </a:r>
            <a:r>
              <a:rPr lang="zh-CN" altLang="zh-CN"/>
              <a:t>的倍数，这时，就可以检测当</a:t>
            </a:r>
            <a:r>
              <a:rPr lang="en-US" altLang="zh-CN"/>
              <a:t>x</a:t>
            </a:r>
            <a:r>
              <a:rPr lang="zh-CN" altLang="zh-CN"/>
              <a:t>为</a:t>
            </a:r>
            <a:r>
              <a:rPr lang="en-US" altLang="zh-CN"/>
              <a:t>3</a:t>
            </a:r>
            <a:r>
              <a:rPr lang="zh-CN" altLang="zh-CN"/>
              <a:t>的倍数时，跳过输出语句，进入下一轮循环。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D9091D-E283-496B-A689-EAED1D873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924175"/>
            <a:ext cx="5472112" cy="3416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sz="2400" b="1"/>
              <a:t>#&lt;</a:t>
            </a:r>
            <a:r>
              <a:rPr lang="zh-CN" altLang="zh-CN" sz="2400" b="1"/>
              <a:t>程序：</a:t>
            </a:r>
            <a:r>
              <a:rPr lang="en-US" altLang="zh-CN" sz="2400" b="1"/>
              <a:t>while</a:t>
            </a:r>
            <a:r>
              <a:rPr lang="zh-CN" altLang="zh-CN" sz="2400" b="1"/>
              <a:t>循环实现从大到小输出</a:t>
            </a:r>
            <a:r>
              <a:rPr lang="en-US" altLang="zh-CN" sz="2400" b="1"/>
              <a:t>2*x</a:t>
            </a:r>
            <a:r>
              <a:rPr lang="zh-CN" altLang="zh-CN" sz="2400" b="1"/>
              <a:t>，</a:t>
            </a:r>
            <a:r>
              <a:rPr lang="en-US" altLang="zh-CN" sz="2400" b="1"/>
              <a:t>x</a:t>
            </a:r>
            <a:r>
              <a:rPr lang="zh-CN" altLang="zh-CN" sz="2400" b="1"/>
              <a:t>不是</a:t>
            </a:r>
            <a:r>
              <a:rPr lang="en-US" altLang="zh-CN" sz="2400" b="1"/>
              <a:t>3</a:t>
            </a:r>
            <a:r>
              <a:rPr lang="zh-CN" altLang="zh-CN" sz="2400" b="1"/>
              <a:t>的倍数</a:t>
            </a:r>
            <a:r>
              <a:rPr lang="en-US" altLang="zh-CN" sz="2400" b="1"/>
              <a:t>&gt;</a:t>
            </a:r>
            <a:endParaRPr lang="zh-CN" altLang="zh-CN" sz="2400"/>
          </a:p>
          <a:p>
            <a:r>
              <a:rPr lang="en-US" altLang="zh-CN" sz="2400"/>
              <a:t>x=10</a:t>
            </a:r>
            <a:endParaRPr lang="zh-CN" altLang="zh-CN" sz="2400"/>
          </a:p>
          <a:p>
            <a:r>
              <a:rPr lang="en-US" altLang="zh-CN" sz="2400"/>
              <a:t>while x&gt;0:</a:t>
            </a:r>
            <a:endParaRPr lang="zh-CN" altLang="zh-CN" sz="2400"/>
          </a:p>
          <a:p>
            <a:r>
              <a:rPr lang="en-US" altLang="zh-CN" sz="2400"/>
              <a:t>    if x%3 == 0:</a:t>
            </a:r>
            <a:endParaRPr lang="zh-CN" altLang="zh-CN" sz="2400"/>
          </a:p>
          <a:p>
            <a:r>
              <a:rPr lang="en-US" altLang="zh-CN" sz="2400"/>
              <a:t>        x=x-1</a:t>
            </a:r>
            <a:endParaRPr lang="zh-CN" altLang="zh-CN" sz="2400"/>
          </a:p>
          <a:p>
            <a:r>
              <a:rPr lang="en-US" altLang="zh-CN" sz="2400"/>
              <a:t>        continue</a:t>
            </a:r>
            <a:endParaRPr lang="zh-CN" altLang="zh-CN" sz="2400"/>
          </a:p>
          <a:p>
            <a:r>
              <a:rPr lang="en-US" altLang="zh-CN" sz="2400"/>
              <a:t>    print(2*x,end=' ')</a:t>
            </a:r>
            <a:endParaRPr lang="zh-CN" altLang="zh-CN" sz="2400"/>
          </a:p>
          <a:p>
            <a:r>
              <a:rPr lang="en-US" altLang="zh-CN" sz="2400"/>
              <a:t>    x=x-1</a:t>
            </a:r>
            <a:endParaRPr lang="zh-CN" altLang="zh-CN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C06084-CA47-4CA6-97B2-8E7CC45B6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3716338"/>
            <a:ext cx="2665412" cy="8318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zh-CN" sz="2400"/>
              <a:t>输出结果：</a:t>
            </a:r>
          </a:p>
          <a:p>
            <a:r>
              <a:rPr lang="en-US" altLang="zh-CN" sz="2400"/>
              <a:t>20 16 14 10 8 4 2</a:t>
            </a:r>
            <a:endParaRPr lang="zh-CN" altLang="zh-CN" sz="24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4AEDA8-2274-4401-956F-DF2FF396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093787"/>
          </a:xfrm>
        </p:spPr>
        <p:txBody>
          <a:bodyPr/>
          <a:lstStyle/>
          <a:p>
            <a:pPr algn="ctr">
              <a:defRPr/>
            </a:pPr>
            <a:r>
              <a:rPr lang="zh-CN" altLang="en-US" dirty="0"/>
              <a:t>讨论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>
            <a:extLst>
              <a:ext uri="{FF2B5EF4-FFF2-40B4-BE49-F238E27FC236}">
                <a16:creationId xmlns:a16="http://schemas.microsoft.com/office/drawing/2014/main" id="{AF4F949A-DCAB-4FC6-9127-C0DB5E4FA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638175"/>
          </a:xfrm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zh-CN" altLang="en-US" sz="3200">
                <a:effectLst/>
              </a:rPr>
              <a:t>讨  论</a:t>
            </a:r>
          </a:p>
        </p:txBody>
      </p:sp>
      <p:sp>
        <p:nvSpPr>
          <p:cNvPr id="18434" name="内容占位符 5">
            <a:extLst>
              <a:ext uri="{FF2B5EF4-FFF2-40B4-BE49-F238E27FC236}">
                <a16:creationId xmlns:a16="http://schemas.microsoft.com/office/drawing/2014/main" id="{FB93ED15-10B7-487D-9437-5F3BE7FC24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44538" y="1196975"/>
            <a:ext cx="7931150" cy="2016125"/>
          </a:xfrm>
        </p:spPr>
        <p:txBody>
          <a:bodyPr/>
          <a:lstStyle/>
          <a:p>
            <a:pPr indent="719138">
              <a:spcBef>
                <a:spcPct val="0"/>
              </a:spcBef>
              <a:buFontTx/>
              <a:buNone/>
            </a:pPr>
            <a:r>
              <a:rPr lang="zh-CN" altLang="zh-CN"/>
              <a:t>需要从大到小输出</a:t>
            </a:r>
            <a:r>
              <a:rPr lang="en-US" altLang="zh-CN"/>
              <a:t>2*x</a:t>
            </a:r>
            <a:r>
              <a:rPr lang="zh-CN" altLang="zh-CN"/>
              <a:t>，其中</a:t>
            </a:r>
            <a:r>
              <a:rPr lang="en-US" altLang="zh-CN"/>
              <a:t>x</a:t>
            </a:r>
            <a:r>
              <a:rPr lang="zh-CN" altLang="zh-CN"/>
              <a:t>是大于</a:t>
            </a:r>
            <a:r>
              <a:rPr lang="en-US" altLang="zh-CN"/>
              <a:t>0</a:t>
            </a:r>
            <a:r>
              <a:rPr lang="zh-CN" altLang="zh-CN"/>
              <a:t>且小于等于</a:t>
            </a:r>
            <a:r>
              <a:rPr lang="en-US" altLang="zh-CN"/>
              <a:t>10</a:t>
            </a:r>
            <a:r>
              <a:rPr lang="zh-CN" altLang="zh-CN"/>
              <a:t>的整</a:t>
            </a:r>
            <a:r>
              <a:rPr lang="zh-CN" altLang="en-US"/>
              <a:t>数</a:t>
            </a:r>
            <a:r>
              <a:rPr lang="zh-CN" altLang="zh-CN"/>
              <a:t>。但是，现在的限制条件变为，当</a:t>
            </a:r>
            <a:r>
              <a:rPr lang="en-US" altLang="zh-CN"/>
              <a:t>x</a:t>
            </a:r>
            <a:r>
              <a:rPr lang="zh-CN" altLang="zh-CN"/>
              <a:t>第一次为</a:t>
            </a:r>
            <a:r>
              <a:rPr lang="en-US" altLang="zh-CN"/>
              <a:t>6</a:t>
            </a:r>
            <a:r>
              <a:rPr lang="zh-CN" altLang="zh-CN"/>
              <a:t>的倍数时，不打印</a:t>
            </a:r>
            <a:r>
              <a:rPr lang="en-US" altLang="zh-CN"/>
              <a:t>2*x</a:t>
            </a:r>
            <a:r>
              <a:rPr lang="zh-CN" altLang="zh-CN"/>
              <a:t>并退出循环。这时，就需要检测当</a:t>
            </a:r>
            <a:r>
              <a:rPr lang="en-US" altLang="zh-CN"/>
              <a:t>x</a:t>
            </a:r>
            <a:r>
              <a:rPr lang="zh-CN" altLang="zh-CN"/>
              <a:t>为</a:t>
            </a:r>
            <a:r>
              <a:rPr lang="en-US" altLang="zh-CN"/>
              <a:t>6</a:t>
            </a:r>
            <a:r>
              <a:rPr lang="zh-CN" altLang="zh-CN"/>
              <a:t>的倍数时，执行</a:t>
            </a:r>
            <a:r>
              <a:rPr lang="en-US" altLang="zh-CN"/>
              <a:t>break</a:t>
            </a:r>
            <a:r>
              <a:rPr lang="zh-CN" altLang="zh-CN"/>
              <a:t>语句环。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AFA2C-2C0F-4D4D-A880-E0E2F9CA3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43275"/>
            <a:ext cx="5472113" cy="30464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sz="2400" b="1"/>
              <a:t>#&lt;</a:t>
            </a:r>
            <a:r>
              <a:rPr lang="zh-CN" altLang="zh-CN" sz="2400" b="1"/>
              <a:t>程序：</a:t>
            </a:r>
            <a:r>
              <a:rPr lang="en-US" altLang="zh-CN" sz="2400" b="1"/>
              <a:t>while</a:t>
            </a:r>
            <a:r>
              <a:rPr lang="zh-CN" altLang="zh-CN" sz="2400" b="1"/>
              <a:t>循环实现从大到小输出</a:t>
            </a:r>
            <a:r>
              <a:rPr lang="en-US" altLang="zh-CN" sz="2400" b="1"/>
              <a:t>2*x</a:t>
            </a:r>
            <a:r>
              <a:rPr lang="zh-CN" altLang="zh-CN" sz="2400" b="1"/>
              <a:t>，</a:t>
            </a:r>
            <a:r>
              <a:rPr lang="en-US" altLang="zh-CN" sz="2400" b="1"/>
              <a:t>x</a:t>
            </a:r>
            <a:r>
              <a:rPr lang="zh-CN" altLang="zh-CN" sz="2400" b="1"/>
              <a:t>第一次为</a:t>
            </a:r>
            <a:r>
              <a:rPr lang="en-US" altLang="zh-CN" sz="2400" b="1"/>
              <a:t>6</a:t>
            </a:r>
            <a:r>
              <a:rPr lang="zh-CN" altLang="zh-CN" sz="2400" b="1"/>
              <a:t>的倍数时退出循环</a:t>
            </a:r>
            <a:r>
              <a:rPr lang="en-US" altLang="zh-CN" sz="2400" b="1"/>
              <a:t>&gt;</a:t>
            </a:r>
            <a:endParaRPr lang="zh-CN" altLang="zh-CN" sz="2400"/>
          </a:p>
          <a:p>
            <a:r>
              <a:rPr lang="en-US" altLang="zh-CN" sz="2400"/>
              <a:t>x=10</a:t>
            </a:r>
            <a:endParaRPr lang="zh-CN" altLang="zh-CN" sz="2400"/>
          </a:p>
          <a:p>
            <a:r>
              <a:rPr lang="en-US" altLang="zh-CN" sz="2400"/>
              <a:t>while x&gt;0:</a:t>
            </a:r>
            <a:endParaRPr lang="zh-CN" altLang="zh-CN" sz="2400"/>
          </a:p>
          <a:p>
            <a:r>
              <a:rPr lang="en-US" altLang="zh-CN" sz="2400"/>
              <a:t>    if x%6 == 0:</a:t>
            </a:r>
            <a:endParaRPr lang="zh-CN" altLang="zh-CN" sz="2400"/>
          </a:p>
          <a:p>
            <a:r>
              <a:rPr lang="en-US" altLang="zh-CN" sz="2400"/>
              <a:t>        break</a:t>
            </a:r>
            <a:endParaRPr lang="zh-CN" altLang="zh-CN" sz="2400"/>
          </a:p>
          <a:p>
            <a:r>
              <a:rPr lang="en-US" altLang="zh-CN" sz="2400"/>
              <a:t>    print(2*x,end=' ')</a:t>
            </a:r>
            <a:endParaRPr lang="zh-CN" altLang="zh-CN" sz="2400"/>
          </a:p>
          <a:p>
            <a:r>
              <a:rPr lang="zh-CN" altLang="en-US" sz="2400"/>
              <a:t>    </a:t>
            </a:r>
            <a:r>
              <a:rPr lang="en-US" altLang="zh-CN" sz="2400"/>
              <a:t>x=x-1</a:t>
            </a:r>
            <a:endParaRPr lang="zh-CN" altLang="zh-CN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F6FB3-D5C3-4CD4-AC09-264ACEA82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3860800"/>
            <a:ext cx="2520950" cy="8318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zh-CN" sz="2400"/>
              <a:t>输出结果：</a:t>
            </a:r>
          </a:p>
          <a:p>
            <a:r>
              <a:rPr lang="en-US" altLang="zh-CN" sz="2400"/>
              <a:t>20 18 16 14</a:t>
            </a:r>
            <a:endParaRPr lang="zh-CN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E737C-BF92-4D84-A3BD-841D0E620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4813"/>
            <a:ext cx="7508875" cy="6381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         for</a:t>
            </a:r>
            <a:r>
              <a:rPr lang="zh-CN" altLang="zh-CN" dirty="0"/>
              <a:t>循环语句</a:t>
            </a:r>
            <a:endParaRPr lang="zh-CN" altLang="en-US" dirty="0"/>
          </a:p>
        </p:txBody>
      </p:sp>
      <p:sp>
        <p:nvSpPr>
          <p:cNvPr id="19458" name="内容占位符 5">
            <a:extLst>
              <a:ext uri="{FF2B5EF4-FFF2-40B4-BE49-F238E27FC236}">
                <a16:creationId xmlns:a16="http://schemas.microsoft.com/office/drawing/2014/main" id="{DD21D2F1-2871-4EF4-9DD0-1902A66707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0113" y="1268413"/>
            <a:ext cx="7786687" cy="4897437"/>
          </a:xfrm>
        </p:spPr>
        <p:txBody>
          <a:bodyPr/>
          <a:lstStyle/>
          <a:p>
            <a:pPr indent="719138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2800"/>
              <a:t>Python</a:t>
            </a:r>
            <a:r>
              <a:rPr lang="zh-CN" altLang="zh-CN" sz="2800"/>
              <a:t>中的</a:t>
            </a:r>
            <a:r>
              <a:rPr lang="en-US" altLang="zh-CN" sz="2800"/>
              <a:t>for</a:t>
            </a:r>
            <a:r>
              <a:rPr lang="zh-CN" altLang="zh-CN" sz="2800"/>
              <a:t>循环通常用来遍历有序的序列对象（如字符串，列表）内的元素。</a:t>
            </a:r>
            <a:r>
              <a:rPr lang="en-US" altLang="zh-CN" sz="2800"/>
              <a:t>while</a:t>
            </a:r>
            <a:r>
              <a:rPr lang="zh-CN" altLang="zh-CN" sz="2800"/>
              <a:t>循环和</a:t>
            </a:r>
            <a:r>
              <a:rPr lang="en-US" altLang="zh-CN" sz="2800"/>
              <a:t>for</a:t>
            </a:r>
            <a:r>
              <a:rPr lang="zh-CN" altLang="zh-CN" sz="2800"/>
              <a:t>循环可以相互转换，</a:t>
            </a:r>
            <a:r>
              <a:rPr lang="en-US" altLang="zh-CN" sz="2800"/>
              <a:t>Python</a:t>
            </a:r>
            <a:r>
              <a:rPr lang="zh-CN" altLang="zh-CN" sz="2800"/>
              <a:t>的</a:t>
            </a:r>
            <a:r>
              <a:rPr lang="en-US" altLang="zh-CN" sz="2800"/>
              <a:t>for</a:t>
            </a:r>
            <a:r>
              <a:rPr lang="zh-CN" altLang="zh-CN" sz="2800"/>
              <a:t>循环更常用于遍历一个特定的序列。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06650-FDC5-4C19-9C75-03E7F34EA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4813"/>
            <a:ext cx="7508875" cy="6381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 for</a:t>
            </a:r>
            <a:r>
              <a:rPr lang="zh-CN" altLang="zh-CN" dirty="0"/>
              <a:t>循环语句</a:t>
            </a:r>
            <a:endParaRPr lang="zh-CN" altLang="en-US" dirty="0"/>
          </a:p>
        </p:txBody>
      </p:sp>
      <p:sp>
        <p:nvSpPr>
          <p:cNvPr id="20482" name="内容占位符 5">
            <a:extLst>
              <a:ext uri="{FF2B5EF4-FFF2-40B4-BE49-F238E27FC236}">
                <a16:creationId xmlns:a16="http://schemas.microsoft.com/office/drawing/2014/main" id="{52C30B36-268F-4DA4-801A-2A10C3EDC8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0113" y="908050"/>
            <a:ext cx="7931150" cy="4897438"/>
          </a:xfrm>
        </p:spPr>
        <p:txBody>
          <a:bodyPr/>
          <a:lstStyle/>
          <a:p>
            <a:pPr indent="719138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for</a:t>
            </a:r>
            <a:r>
              <a:rPr lang="zh-CN" altLang="zh-CN"/>
              <a:t>循环的一般格式如下：首行会定义一个赋值目标变量</a:t>
            </a:r>
            <a:r>
              <a:rPr lang="en-US" altLang="zh-CN"/>
              <a:t>&lt;target&gt;</a:t>
            </a:r>
            <a:r>
              <a:rPr lang="zh-CN" altLang="zh-CN"/>
              <a:t>，</a:t>
            </a:r>
            <a:r>
              <a:rPr lang="en-US" altLang="zh-CN"/>
              <a:t>in</a:t>
            </a:r>
            <a:r>
              <a:rPr lang="zh-CN" altLang="zh-CN"/>
              <a:t>后面跟着要遍历的对象</a:t>
            </a:r>
            <a:r>
              <a:rPr lang="en-US" altLang="zh-CN"/>
              <a:t>&lt;object&gt;</a:t>
            </a:r>
            <a:r>
              <a:rPr lang="zh-CN" altLang="zh-CN"/>
              <a:t>，下面是需要重复执行的语句块</a:t>
            </a:r>
            <a:r>
              <a:rPr lang="en-US" altLang="zh-CN"/>
              <a:t>1</a:t>
            </a:r>
            <a:r>
              <a:rPr lang="zh-CN" altLang="zh-CN"/>
              <a:t>。</a:t>
            </a:r>
          </a:p>
          <a:p>
            <a:pPr indent="719138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for &lt;target&gt; in &lt;object&gt;:</a:t>
            </a:r>
            <a:endParaRPr lang="zh-CN" altLang="zh-CN"/>
          </a:p>
          <a:p>
            <a:pPr indent="719138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     &lt;</a:t>
            </a:r>
            <a:r>
              <a:rPr lang="zh-CN" altLang="zh-CN"/>
              <a:t>语句块</a:t>
            </a:r>
            <a:r>
              <a:rPr lang="en-US" altLang="zh-CN"/>
              <a:t>1&gt;</a:t>
            </a:r>
            <a:endParaRPr lang="zh-CN" altLang="zh-CN"/>
          </a:p>
          <a:p>
            <a:pPr indent="719138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else:</a:t>
            </a:r>
            <a:endParaRPr lang="zh-CN" altLang="zh-CN"/>
          </a:p>
          <a:p>
            <a:pPr indent="719138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     &lt;</a:t>
            </a:r>
            <a:r>
              <a:rPr lang="zh-CN" altLang="zh-CN"/>
              <a:t>语句块</a:t>
            </a:r>
            <a:r>
              <a:rPr lang="en-US" altLang="zh-CN"/>
              <a:t>2&gt;</a:t>
            </a:r>
            <a:endParaRPr lang="zh-CN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B1E5E-82AB-4405-BCF8-58FE7BCE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8" y="188913"/>
            <a:ext cx="7726362" cy="6381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for</a:t>
            </a:r>
            <a:r>
              <a:rPr lang="zh-CN" altLang="zh-CN" dirty="0"/>
              <a:t>循环语句</a:t>
            </a:r>
            <a:endParaRPr lang="zh-CN" altLang="en-US" dirty="0"/>
          </a:p>
        </p:txBody>
      </p:sp>
      <p:sp>
        <p:nvSpPr>
          <p:cNvPr id="21506" name="内容占位符 5">
            <a:extLst>
              <a:ext uri="{FF2B5EF4-FFF2-40B4-BE49-F238E27FC236}">
                <a16:creationId xmlns:a16="http://schemas.microsoft.com/office/drawing/2014/main" id="{05A72976-1139-4C02-B596-1568ECDB5D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836613"/>
            <a:ext cx="7931150" cy="5329237"/>
          </a:xfrm>
        </p:spPr>
        <p:txBody>
          <a:bodyPr/>
          <a:lstStyle/>
          <a:p>
            <a:pPr indent="719138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/>
              <a:t>执行</a:t>
            </a:r>
            <a:r>
              <a:rPr lang="en-US" altLang="zh-CN"/>
              <a:t>for</a:t>
            </a:r>
            <a:r>
              <a:rPr lang="zh-CN" altLang="zh-CN"/>
              <a:t>循环时，对象</a:t>
            </a:r>
            <a:r>
              <a:rPr lang="en-US" altLang="zh-CN"/>
              <a:t>&lt;object&gt;</a:t>
            </a:r>
            <a:r>
              <a:rPr lang="zh-CN" altLang="zh-CN"/>
              <a:t>中的每一个元素会依次赋值给目标</a:t>
            </a:r>
            <a:r>
              <a:rPr lang="en-US" altLang="zh-CN"/>
              <a:t>&lt;target&gt;</a:t>
            </a:r>
            <a:r>
              <a:rPr lang="zh-CN" altLang="zh-CN"/>
              <a:t>，然后为每个元素执行一遍</a:t>
            </a:r>
            <a:r>
              <a:rPr lang="en-US" altLang="zh-CN"/>
              <a:t>&lt;</a:t>
            </a:r>
            <a:r>
              <a:rPr lang="zh-CN" altLang="zh-CN"/>
              <a:t>语句块</a:t>
            </a:r>
            <a:r>
              <a:rPr lang="en-US" altLang="zh-CN"/>
              <a:t>1&gt;</a:t>
            </a:r>
            <a:r>
              <a:rPr lang="zh-CN" altLang="zh-CN"/>
              <a:t>。赋值目标变量</a:t>
            </a:r>
            <a:r>
              <a:rPr lang="en-US" altLang="zh-CN"/>
              <a:t>&lt;target&gt;</a:t>
            </a:r>
            <a:r>
              <a:rPr lang="zh-CN" altLang="zh-CN"/>
              <a:t>可以是一个新的变量名，如果变量</a:t>
            </a:r>
            <a:r>
              <a:rPr lang="en-US" altLang="zh-CN"/>
              <a:t>target</a:t>
            </a:r>
            <a:r>
              <a:rPr lang="zh-CN" altLang="zh-CN"/>
              <a:t>是之前出现过的变量名，该变量则会被覆盖</a:t>
            </a:r>
            <a:r>
              <a:rPr lang="zh-CN" altLang="en-US"/>
              <a:t>。</a:t>
            </a:r>
            <a:endParaRPr lang="en-US" altLang="zh-CN"/>
          </a:p>
          <a:p>
            <a:pPr indent="719138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/>
          </a:p>
          <a:p>
            <a:pPr indent="719138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/>
              <a:t>#&lt;</a:t>
            </a:r>
            <a:r>
              <a:rPr lang="zh-CN" altLang="zh-CN" b="1"/>
              <a:t>程序：</a:t>
            </a:r>
            <a:r>
              <a:rPr lang="en-US" altLang="zh-CN" b="1"/>
              <a:t>for</a:t>
            </a:r>
            <a:r>
              <a:rPr lang="zh-CN" altLang="zh-CN" b="1"/>
              <a:t>的目标</a:t>
            </a:r>
            <a:r>
              <a:rPr lang="en-US" altLang="zh-CN" b="1"/>
              <a:t>&lt;target&gt;</a:t>
            </a:r>
            <a:r>
              <a:rPr lang="zh-CN" altLang="zh-CN" b="1"/>
              <a:t>变量</a:t>
            </a:r>
            <a:r>
              <a:rPr lang="en-US" altLang="zh-CN" b="1"/>
              <a:t>&gt;</a:t>
            </a:r>
            <a:endParaRPr lang="zh-CN" altLang="zh-CN"/>
          </a:p>
          <a:p>
            <a:pPr indent="719138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    m=[1,2,3,4,5]</a:t>
            </a:r>
            <a:endParaRPr lang="zh-CN" altLang="zh-CN"/>
          </a:p>
          <a:p>
            <a:pPr indent="719138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    x=200</a:t>
            </a:r>
            <a:endParaRPr lang="zh-CN" altLang="zh-CN"/>
          </a:p>
          <a:p>
            <a:pPr indent="719138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    for x in m:</a:t>
            </a:r>
            <a:endParaRPr lang="zh-CN" altLang="zh-CN"/>
          </a:p>
          <a:p>
            <a:pPr indent="719138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        print(x);</a:t>
            </a:r>
            <a:endParaRPr lang="zh-CN" altLang="zh-CN"/>
          </a:p>
          <a:p>
            <a:pPr indent="719138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    print(x);</a:t>
            </a:r>
            <a:endParaRPr lang="zh-CN" altLang="zh-CN"/>
          </a:p>
          <a:p>
            <a:pPr indent="719138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80EEE-50CD-4F3E-A744-16E8A448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6381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for</a:t>
            </a:r>
            <a:r>
              <a:rPr lang="zh-CN" altLang="zh-CN" dirty="0"/>
              <a:t>循环语句</a:t>
            </a:r>
            <a:r>
              <a:rPr lang="en-US" altLang="zh-CN" dirty="0"/>
              <a:t>——</a:t>
            </a:r>
            <a:r>
              <a:rPr lang="zh-CN" altLang="zh-CN" dirty="0"/>
              <a:t>对序列的遍历</a:t>
            </a:r>
            <a:endParaRPr lang="zh-CN" altLang="en-US" dirty="0"/>
          </a:p>
        </p:txBody>
      </p:sp>
      <p:sp>
        <p:nvSpPr>
          <p:cNvPr id="22530" name="内容占位符 5">
            <a:extLst>
              <a:ext uri="{FF2B5EF4-FFF2-40B4-BE49-F238E27FC236}">
                <a16:creationId xmlns:a16="http://schemas.microsoft.com/office/drawing/2014/main" id="{9ED5C746-D68D-46D3-9406-A5798B8E44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2988" y="1628775"/>
            <a:ext cx="7427912" cy="3024188"/>
          </a:xfrm>
        </p:spPr>
        <p:txBody>
          <a:bodyPr/>
          <a:lstStyle/>
          <a:p>
            <a:pPr indent="719138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zh-CN" altLang="zh-CN"/>
              <a:t>在序列的遍历时分别介绍过用</a:t>
            </a:r>
            <a:r>
              <a:rPr lang="en-US" altLang="zh-CN"/>
              <a:t>for</a:t>
            </a:r>
            <a:r>
              <a:rPr lang="zh-CN" altLang="zh-CN"/>
              <a:t>与</a:t>
            </a:r>
            <a:r>
              <a:rPr lang="en-US" altLang="zh-CN"/>
              <a:t>while</a:t>
            </a:r>
            <a:r>
              <a:rPr lang="zh-CN" altLang="zh-CN"/>
              <a:t>实现，但在实际使用中通常使用</a:t>
            </a:r>
            <a:r>
              <a:rPr lang="en-US" altLang="zh-CN"/>
              <a:t>for</a:t>
            </a:r>
            <a:r>
              <a:rPr lang="zh-CN" altLang="zh-CN"/>
              <a:t>循环。需要注意的是，如果要更改遍历的序列，最好方式是对序列先做一个拷贝，分片是最好的选择。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1BC88B-D5D5-4EC9-ADE3-838FA5C9A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04813"/>
            <a:ext cx="6408738" cy="2308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sz="2400" b="1"/>
              <a:t>#&lt;</a:t>
            </a:r>
            <a:r>
              <a:rPr lang="zh-CN" altLang="zh-CN" sz="2400" b="1"/>
              <a:t>程序：</a:t>
            </a:r>
            <a:r>
              <a:rPr lang="en-US" altLang="zh-CN" sz="2400" b="1"/>
              <a:t>while</a:t>
            </a:r>
            <a:r>
              <a:rPr lang="zh-CN" altLang="zh-CN" sz="2400" b="1"/>
              <a:t>循环改变列表</a:t>
            </a:r>
            <a:r>
              <a:rPr lang="en-US" altLang="zh-CN" sz="2400" b="1"/>
              <a:t>1&gt;</a:t>
            </a:r>
            <a:endParaRPr lang="zh-CN" altLang="zh-CN" sz="2400"/>
          </a:p>
          <a:p>
            <a:r>
              <a:rPr lang="en-US" altLang="zh-CN" sz="2400"/>
              <a:t>words=['cat','window', 'defenestrate']</a:t>
            </a:r>
            <a:endParaRPr lang="zh-CN" altLang="zh-CN" sz="2400"/>
          </a:p>
          <a:p>
            <a:r>
              <a:rPr lang="en-US" altLang="zh-CN" sz="2400" b="1"/>
              <a:t>for w in words:</a:t>
            </a:r>
            <a:endParaRPr lang="zh-CN" altLang="zh-CN" sz="2400"/>
          </a:p>
          <a:p>
            <a:r>
              <a:rPr lang="en-US" altLang="zh-CN" sz="2400"/>
              <a:t>	if len(w)&gt;6:</a:t>
            </a:r>
            <a:endParaRPr lang="zh-CN" altLang="zh-CN" sz="2400"/>
          </a:p>
          <a:p>
            <a:r>
              <a:rPr lang="en-US" altLang="zh-CN" sz="2400"/>
              <a:t>		words.append(w)</a:t>
            </a:r>
            <a:endParaRPr lang="zh-CN" altLang="zh-CN" sz="2400"/>
          </a:p>
          <a:p>
            <a:r>
              <a:rPr lang="en-US" altLang="zh-CN" sz="2400"/>
              <a:t>print(words)</a:t>
            </a:r>
            <a:endParaRPr lang="zh-CN" altLang="zh-CN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D23FF0-599C-4AD4-BA03-9E9EB2C7F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500438"/>
            <a:ext cx="6462713" cy="2308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/>
              <a:t>#&lt;</a:t>
            </a:r>
            <a:r>
              <a:rPr lang="zh-CN" altLang="zh-CN" sz="2400" b="1" dirty="0"/>
              <a:t>程序：</a:t>
            </a:r>
            <a:r>
              <a:rPr lang="en-US" altLang="zh-CN" sz="2400" b="1" dirty="0"/>
              <a:t>while</a:t>
            </a:r>
            <a:r>
              <a:rPr lang="zh-CN" altLang="zh-CN" sz="2400" b="1" dirty="0"/>
              <a:t>循环改变列表</a:t>
            </a:r>
            <a:r>
              <a:rPr lang="en-US" altLang="zh-CN" sz="2400" b="1" dirty="0"/>
              <a:t>2&gt;</a:t>
            </a:r>
            <a:endParaRPr lang="zh-CN" altLang="zh-CN" sz="2400" dirty="0"/>
          </a:p>
          <a:p>
            <a:r>
              <a:rPr lang="en-US" altLang="zh-CN" sz="2400" dirty="0"/>
              <a:t>words=['</a:t>
            </a:r>
            <a:r>
              <a:rPr lang="en-US" altLang="zh-CN" sz="2400" dirty="0" err="1"/>
              <a:t>cat','window</a:t>
            </a:r>
            <a:r>
              <a:rPr lang="en-US" altLang="zh-CN" sz="2400" dirty="0"/>
              <a:t>', 'defenestrate']</a:t>
            </a:r>
            <a:endParaRPr lang="zh-CN" altLang="zh-CN" sz="2400" dirty="0"/>
          </a:p>
          <a:p>
            <a:r>
              <a:rPr lang="en-US" altLang="zh-CN" sz="2400" b="1" dirty="0"/>
              <a:t>for w in words[:]:</a:t>
            </a:r>
            <a:endParaRPr lang="zh-CN" altLang="zh-CN" sz="2400" dirty="0"/>
          </a:p>
          <a:p>
            <a:r>
              <a:rPr lang="en-US" altLang="zh-CN" sz="2400" dirty="0"/>
              <a:t>	if 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(w)&gt;6:</a:t>
            </a:r>
            <a:endParaRPr lang="zh-CN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words.append</a:t>
            </a:r>
            <a:r>
              <a:rPr lang="en-US" altLang="zh-CN" sz="2400" dirty="0"/>
              <a:t>(w)</a:t>
            </a:r>
            <a:endParaRPr lang="zh-CN" altLang="zh-CN" sz="2400" dirty="0"/>
          </a:p>
          <a:p>
            <a:r>
              <a:rPr lang="en-US" altLang="zh-CN" sz="2400" dirty="0"/>
              <a:t>print(words)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B289D3AF-2BFA-4B7B-9CC2-ECDCC8473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24260956-57C6-4C8C-BD76-3AE0AAC71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65113"/>
            <a:ext cx="482282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无限循环</a:t>
            </a:r>
            <a:r>
              <a:rPr lang="en-US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while</a:t>
            </a:r>
            <a:r>
              <a:rPr lang="zh-CN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D90E51D-6835-451C-BF73-BB278D916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919163"/>
            <a:ext cx="7662862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/>
              <a:t>          while</a:t>
            </a:r>
            <a:r>
              <a:rPr lang="zh-CN" altLang="zh-CN" sz="2400" dirty="0"/>
              <a:t>循环是</a:t>
            </a:r>
            <a:r>
              <a:rPr lang="en-US" altLang="zh-CN" sz="2400" dirty="0"/>
              <a:t>Python</a:t>
            </a:r>
            <a:r>
              <a:rPr lang="zh-CN" altLang="zh-CN" sz="2400" dirty="0"/>
              <a:t>语言中最通用的循环结构。</a:t>
            </a:r>
            <a:r>
              <a:rPr lang="en-US" altLang="zh-CN" sz="2400" dirty="0"/>
              <a:t>While</a:t>
            </a:r>
            <a:r>
              <a:rPr lang="zh-CN" altLang="zh-CN" sz="2400" dirty="0"/>
              <a:t>结构会重复测试布尔表达式，如果测试条件一直满足，那么就会重复执行循环结构里面的语句（循环体）。</a:t>
            </a:r>
            <a:endParaRPr lang="en-US" altLang="en-US" sz="2400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dirty="0" err="1"/>
              <a:t>无限循环</a:t>
            </a:r>
            <a:r>
              <a:rPr lang="zh-CN" altLang="en-US" sz="2400" dirty="0"/>
              <a:t>：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dirty="0"/>
              <a:t>         </a:t>
            </a:r>
            <a:r>
              <a:rPr lang="en-US" altLang="en-US" sz="2400" dirty="0" err="1"/>
              <a:t>无限循环一直保持循环操作直到</a:t>
            </a:r>
            <a:r>
              <a:rPr lang="zh-CN" altLang="en-US" sz="2400" dirty="0"/>
              <a:t>特定</a:t>
            </a:r>
            <a:r>
              <a:rPr lang="en-US" altLang="en-US" sz="2400" dirty="0" err="1"/>
              <a:t>循环</a:t>
            </a:r>
            <a:r>
              <a:rPr lang="zh-CN" altLang="en-US" sz="2400" dirty="0"/>
              <a:t>条件</a:t>
            </a:r>
            <a:r>
              <a:rPr lang="en-US" altLang="en-US" sz="2400" dirty="0"/>
              <a:t>不</a:t>
            </a:r>
            <a:r>
              <a:rPr lang="zh-CN" altLang="en-US" sz="2400" dirty="0"/>
              <a:t>被</a:t>
            </a:r>
            <a:r>
              <a:rPr lang="en-US" altLang="en-US" sz="2400" dirty="0" err="1"/>
              <a:t>满足才结束，不需要提前</a:t>
            </a:r>
            <a:r>
              <a:rPr lang="zh-CN" altLang="en-US" sz="2400" dirty="0"/>
              <a:t>知道</a:t>
            </a:r>
            <a:r>
              <a:rPr lang="en-US" altLang="en-US" sz="2400" dirty="0" err="1"/>
              <a:t>确定</a:t>
            </a:r>
            <a:r>
              <a:rPr lang="zh-CN" altLang="en-US" sz="2400" dirty="0"/>
              <a:t>循环次数。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/>
              <a:t>         </a:t>
            </a:r>
            <a:r>
              <a:rPr lang="zh-CN" altLang="zh-CN" sz="2400" dirty="0"/>
              <a:t>Python通过保留字while实现无限循环，使用方法如下：</a:t>
            </a:r>
            <a:endParaRPr lang="zh-CN" altLang="en-US" sz="2400" dirty="0"/>
          </a:p>
          <a:p>
            <a:pPr lvl="3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/>
              <a:t>while  &lt;</a:t>
            </a:r>
            <a:r>
              <a:rPr lang="zh-CN" altLang="en-US" sz="2400" dirty="0"/>
              <a:t>条件</a:t>
            </a:r>
            <a:r>
              <a:rPr lang="en-US" altLang="zh-CN" sz="2400" dirty="0"/>
              <a:t>&gt;:</a:t>
            </a:r>
          </a:p>
          <a:p>
            <a:pPr lvl="3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/>
              <a:t>    &lt;</a:t>
            </a:r>
            <a:r>
              <a:rPr lang="zh-CN" altLang="en-US" sz="2400" dirty="0"/>
              <a:t>语句块</a:t>
            </a:r>
            <a:r>
              <a:rPr lang="en-US" altLang="zh-CN" sz="2400" dirty="0"/>
              <a:t>&gt;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6197B196-6664-43DC-9A9F-7332B778E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1EB40DE2-3246-494F-A7A6-77200D530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3481" y="466814"/>
            <a:ext cx="4237038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遍历循环</a:t>
            </a:r>
            <a:r>
              <a:rPr lang="en-US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for</a:t>
            </a:r>
            <a:r>
              <a:rPr lang="zh-CN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AE76E12-54CD-48DE-BF47-F7A64EBCC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676400"/>
            <a:ext cx="89281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遍历结构可以是字符串、文件、组合数据类型或range()函数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C9A0A54-4673-4C57-ABC1-E16A5A4D2E3D}"/>
              </a:ext>
            </a:extLst>
          </p:cNvPr>
          <p:cNvGraphicFramePr>
            <a:graphicFrameLocks noGrp="1"/>
          </p:cNvGraphicFramePr>
          <p:nvPr/>
        </p:nvGraphicFramePr>
        <p:xfrm>
          <a:off x="971550" y="2366963"/>
          <a:ext cx="7416799" cy="1409700"/>
        </p:xfrm>
        <a:graphic>
          <a:graphicData uri="http://schemas.openxmlformats.org/drawingml/2006/table">
            <a:tbl>
              <a:tblPr/>
              <a:tblGrid>
                <a:gridCol w="1822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0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5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9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循环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次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in range(N):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&lt;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语句块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遍历文件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的每一行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line in fi: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&lt;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语句块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遍历字符串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c in s: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&lt;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语句块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遍历列表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 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item in ls: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&lt;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语句块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592" name="矩形 6">
            <a:extLst>
              <a:ext uri="{FF2B5EF4-FFF2-40B4-BE49-F238E27FC236}">
                <a16:creationId xmlns:a16="http://schemas.microsoft.com/office/drawing/2014/main" id="{86E7C2ED-085F-4623-9EED-55A054DC0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8" y="3717925"/>
            <a:ext cx="7556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048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遍历循环还有一种扩展模式，使用方法如下：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93" name="矩形 7">
            <a:extLst>
              <a:ext uri="{FF2B5EF4-FFF2-40B4-BE49-F238E27FC236}">
                <a16:creationId xmlns:a16="http://schemas.microsoft.com/office/drawing/2014/main" id="{AE61A11D-7C3D-4C0A-8637-F50BE9043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700" y="4319588"/>
            <a:ext cx="6096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048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for  &lt;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循环变量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 in  &lt;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遍历结构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&gt;: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1&gt;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else: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2&gt;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1369C35-DEE7-4C64-85F6-3BEEA7C2F50E}"/>
              </a:ext>
            </a:extLst>
          </p:cNvPr>
          <p:cNvSpPr/>
          <p:nvPr/>
        </p:nvSpPr>
        <p:spPr>
          <a:xfrm>
            <a:off x="3419872" y="446208"/>
            <a:ext cx="1346783" cy="3911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双重循环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64C69C-EC65-4A17-AD2C-427FE7BE9C7A}"/>
              </a:ext>
            </a:extLst>
          </p:cNvPr>
          <p:cNvSpPr/>
          <p:nvPr/>
        </p:nvSpPr>
        <p:spPr>
          <a:xfrm>
            <a:off x="1259632" y="1120676"/>
            <a:ext cx="7102464" cy="230832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#forfor.py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matrix = [[x+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+y+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)]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y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r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matrix[r][c] *=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r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matrix: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print(r)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F56049-C7A4-4E2D-9845-D4AE374097B6}"/>
              </a:ext>
            </a:extLst>
          </p:cNvPr>
          <p:cNvSpPr/>
          <p:nvPr/>
        </p:nvSpPr>
        <p:spPr>
          <a:xfrm>
            <a:off x="1215423" y="3629691"/>
            <a:ext cx="7102464" cy="175432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[4, 6, 8, 10, 12]</a:t>
            </a:r>
          </a:p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[6, 8, 10, 12, 14]</a:t>
            </a:r>
          </a:p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[8, 10, 12, 14, 16]</a:t>
            </a:r>
          </a:p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[10, 12, 14, 16, 18]</a:t>
            </a:r>
          </a:p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[12, 14, 16, 18, 20]</a:t>
            </a:r>
          </a:p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[14, 16, 18, 20, 22]</a:t>
            </a:r>
            <a:endParaRPr lang="zh-CN" altLang="en-US" dirty="0">
              <a:latin typeface="Consolas" panose="020B0609020204030204" pitchFamily="49" charset="0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529FB48-2BE3-4756-A749-2C0EE26AAFAD}"/>
              </a:ext>
            </a:extLst>
          </p:cNvPr>
          <p:cNvSpPr txBox="1"/>
          <p:nvPr/>
        </p:nvSpPr>
        <p:spPr>
          <a:xfrm>
            <a:off x="1267543" y="5517232"/>
            <a:ext cx="714313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初始化了一个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6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行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5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列的矩阵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(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嵌套的列表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)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，元素值等于行号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+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列号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D0CD7A-35AB-4BDE-A93B-3CB2816A8DA4}"/>
              </a:ext>
            </a:extLst>
          </p:cNvPr>
          <p:cNvSpPr txBox="1"/>
          <p:nvPr/>
        </p:nvSpPr>
        <p:spPr>
          <a:xfrm>
            <a:off x="1237117" y="5886564"/>
            <a:ext cx="9524181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双重循环把全部元素的值乘以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2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FBD991-5F61-4C3F-9712-9EC8494547FC}"/>
              </a:ext>
            </a:extLst>
          </p:cNvPr>
          <p:cNvSpPr txBox="1"/>
          <p:nvPr/>
        </p:nvSpPr>
        <p:spPr>
          <a:xfrm>
            <a:off x="1293506" y="6389111"/>
            <a:ext cx="9524181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将矩阵按行打印出来。</a:t>
            </a:r>
          </a:p>
        </p:txBody>
      </p:sp>
    </p:spTree>
    <p:extLst>
      <p:ext uri="{BB962C8B-B14F-4D97-AF65-F5344CB8AC3E}">
        <p14:creationId xmlns:p14="http://schemas.microsoft.com/office/powerpoint/2010/main" val="159419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1369C35-DEE7-4C64-85F6-3BEEA7C2F50E}"/>
              </a:ext>
            </a:extLst>
          </p:cNvPr>
          <p:cNvSpPr/>
          <p:nvPr/>
        </p:nvSpPr>
        <p:spPr>
          <a:xfrm>
            <a:off x="1763688" y="162630"/>
            <a:ext cx="3456384" cy="47362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序列缝合与循环解包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64C69C-EC65-4A17-AD2C-427FE7BE9C7A}"/>
              </a:ext>
            </a:extLst>
          </p:cNvPr>
          <p:cNvSpPr/>
          <p:nvPr/>
        </p:nvSpPr>
        <p:spPr>
          <a:xfrm>
            <a:off x="1517159" y="718002"/>
            <a:ext cx="7102464" cy="147732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#zip1.py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'Tom'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'Andy'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'Alex'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'Dorothy'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salarys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1200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1050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1600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2010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zipped = zip(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names,salarys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print(list(zipped))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F56049-C7A4-4E2D-9845-D4AE374097B6}"/>
              </a:ext>
            </a:extLst>
          </p:cNvPr>
          <p:cNvSpPr/>
          <p:nvPr/>
        </p:nvSpPr>
        <p:spPr>
          <a:xfrm>
            <a:off x="1486654" y="2428438"/>
            <a:ext cx="7163474" cy="646331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[('Tom', 1200), ('Andy', 1050), ('Alex', 1600), ('Dorothy', 2010)]</a:t>
            </a:r>
            <a:endParaRPr lang="zh-CN" altLang="en-US" dirty="0">
              <a:latin typeface="Consolas" panose="020B0609020204030204" pitchFamily="49" charset="0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529FB48-2BE3-4756-A749-2C0EE26AAFAD}"/>
              </a:ext>
            </a:extLst>
          </p:cNvPr>
          <p:cNvSpPr txBox="1"/>
          <p:nvPr/>
        </p:nvSpPr>
        <p:spPr>
          <a:xfrm>
            <a:off x="1423150" y="3253625"/>
            <a:ext cx="746933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zip()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函数可以将两个序列＂缝合＂起来，并返回一个由元组构成的序列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E6AAAF-926A-4854-86AF-B6FEC86C87B4}"/>
              </a:ext>
            </a:extLst>
          </p:cNvPr>
          <p:cNvSpPr/>
          <p:nvPr/>
        </p:nvSpPr>
        <p:spPr>
          <a:xfrm>
            <a:off x="1486654" y="3801813"/>
            <a:ext cx="7045786" cy="147732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#zip2.py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'Tom'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'Andy'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'Alex'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'Dorothy'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salarys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1200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1050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1600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2010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name, salary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zip(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names,salarys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name+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"'s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 salary/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week:"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,salary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B3695B-135A-4707-A60A-1315D075128E}"/>
              </a:ext>
            </a:extLst>
          </p:cNvPr>
          <p:cNvSpPr txBox="1"/>
          <p:nvPr/>
        </p:nvSpPr>
        <p:spPr>
          <a:xfrm>
            <a:off x="1300077" y="5589240"/>
            <a:ext cx="9524181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“缝合”后，可在循环中将作为序列元素的元组解包</a:t>
            </a:r>
          </a:p>
        </p:txBody>
      </p:sp>
    </p:spTree>
    <p:extLst>
      <p:ext uri="{BB962C8B-B14F-4D97-AF65-F5344CB8AC3E}">
        <p14:creationId xmlns:p14="http://schemas.microsoft.com/office/powerpoint/2010/main" val="369137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A5752135-0003-4C2F-A290-2773404A8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0C031A49-3ACA-46B2-818C-F656780F1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482282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无限循环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while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1FC176-5DDF-41A8-BDCB-26B721143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3" y="1535113"/>
            <a:ext cx="8426450" cy="279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无限循环也有一种使用保留字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的扩展模式：</a:t>
            </a:r>
            <a:endParaRPr lang="en-US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while  &lt;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&gt;:</a:t>
            </a:r>
          </a:p>
          <a:p>
            <a:pPr lvl="3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1&gt;</a:t>
            </a:r>
          </a:p>
          <a:p>
            <a:pPr lvl="3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else:</a:t>
            </a:r>
          </a:p>
          <a:p>
            <a:pPr lvl="3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2&gt;</a:t>
            </a:r>
          </a:p>
        </p:txBody>
      </p:sp>
      <p:sp>
        <p:nvSpPr>
          <p:cNvPr id="7172" name="矩形 2">
            <a:extLst>
              <a:ext uri="{FF2B5EF4-FFF2-40B4-BE49-F238E27FC236}">
                <a16:creationId xmlns:a16="http://schemas.microsoft.com/office/drawing/2014/main" id="{8B75DF96-6C49-4F63-BE3D-5A70A3496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" y="4581525"/>
            <a:ext cx="73437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Python</a:t>
            </a:r>
            <a:r>
              <a:rPr lang="zh-CN" altLang="zh-CN" sz="2400"/>
              <a:t>的</a:t>
            </a:r>
            <a:r>
              <a:rPr lang="en-US" altLang="zh-CN" sz="2400"/>
              <a:t>while</a:t>
            </a:r>
            <a:r>
              <a:rPr lang="zh-CN" altLang="zh-CN" sz="2400"/>
              <a:t>循环结构顶部，有一个布尔表达式，下面是循环体，有缩进。之后有一个可选的</a:t>
            </a:r>
            <a:r>
              <a:rPr lang="en-US" altLang="zh-CN" sz="2400"/>
              <a:t>else</a:t>
            </a:r>
            <a:r>
              <a:rPr lang="zh-CN" altLang="zh-CN" sz="2400"/>
              <a:t>部分，如果在循环体中没有遇到</a:t>
            </a:r>
            <a:r>
              <a:rPr lang="en-US" altLang="zh-CN" sz="2400"/>
              <a:t>break</a:t>
            </a:r>
            <a:r>
              <a:rPr lang="zh-CN" altLang="zh-CN" sz="2400"/>
              <a:t>语句，就会执行</a:t>
            </a:r>
            <a:r>
              <a:rPr lang="en-US" altLang="zh-CN" sz="2400"/>
              <a:t>else</a:t>
            </a:r>
            <a:r>
              <a:rPr lang="zh-CN" altLang="zh-CN" sz="2400"/>
              <a:t>部分。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F3305D-4A64-40BF-A914-2246D1009B2F}"/>
              </a:ext>
            </a:extLst>
          </p:cNvPr>
          <p:cNvSpPr/>
          <p:nvPr/>
        </p:nvSpPr>
        <p:spPr>
          <a:xfrm>
            <a:off x="1619250" y="549275"/>
            <a:ext cx="6553200" cy="2740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3000"/>
              </a:lnSpc>
              <a:defRPr/>
            </a:pPr>
            <a:r>
              <a:rPr lang="en-US" altLang="zh-CN" sz="2400" b="1" dirty="0">
                <a:solidFill>
                  <a:srgbClr val="006699"/>
                </a:solidFill>
                <a:latin typeface="+mn-ea"/>
                <a:ea typeface="+mn-ea"/>
                <a:cs typeface="Times New Roman" panose="02020603050405020304" pitchFamily="18" charset="0"/>
              </a:rPr>
              <a:t>s, </a:t>
            </a:r>
            <a:r>
              <a:rPr lang="en-US" altLang="zh-CN" sz="2400" b="1" dirty="0" err="1">
                <a:solidFill>
                  <a:srgbClr val="006699"/>
                </a:solidFill>
                <a:latin typeface="+mn-ea"/>
                <a:ea typeface="+mn-ea"/>
                <a:cs typeface="Times New Roman" panose="02020603050405020304" pitchFamily="18" charset="0"/>
              </a:rPr>
              <a:t>idx</a:t>
            </a:r>
            <a:r>
              <a:rPr lang="en-US" altLang="zh-CN" sz="2400" b="1" dirty="0">
                <a:solidFill>
                  <a:srgbClr val="006699"/>
                </a:solidFill>
                <a:latin typeface="+mn-ea"/>
                <a:ea typeface="+mn-ea"/>
                <a:cs typeface="Times New Roman" panose="02020603050405020304" pitchFamily="18" charset="0"/>
              </a:rPr>
              <a:t> = "BIT", 0</a:t>
            </a:r>
            <a:endParaRPr lang="zh-CN" altLang="zh-CN" sz="2400" dirty="0">
              <a:solidFill>
                <a:srgbClr val="006699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ts val="3000"/>
              </a:lnSpc>
              <a:defRPr/>
            </a:pPr>
            <a:r>
              <a:rPr lang="en-US" altLang="zh-CN" sz="2400" b="1" dirty="0">
                <a:solidFill>
                  <a:srgbClr val="006699"/>
                </a:solidFill>
                <a:latin typeface="+mn-ea"/>
                <a:ea typeface="+mn-ea"/>
                <a:cs typeface="Times New Roman" panose="02020603050405020304" pitchFamily="18" charset="0"/>
              </a:rPr>
              <a:t>while </a:t>
            </a:r>
            <a:r>
              <a:rPr lang="en-US" altLang="zh-CN" sz="2400" b="1" dirty="0" err="1">
                <a:solidFill>
                  <a:srgbClr val="006699"/>
                </a:solidFill>
                <a:latin typeface="+mn-ea"/>
                <a:ea typeface="+mn-ea"/>
                <a:cs typeface="Times New Roman" panose="02020603050405020304" pitchFamily="18" charset="0"/>
              </a:rPr>
              <a:t>idx</a:t>
            </a:r>
            <a:r>
              <a:rPr lang="en-US" altLang="zh-CN" sz="2400" b="1" dirty="0">
                <a:solidFill>
                  <a:srgbClr val="006699"/>
                </a:solidFill>
                <a:latin typeface="+mn-ea"/>
                <a:ea typeface="+mn-ea"/>
                <a:cs typeface="Times New Roman" panose="02020603050405020304" pitchFamily="18" charset="0"/>
              </a:rPr>
              <a:t> &lt; </a:t>
            </a:r>
            <a:r>
              <a:rPr lang="en-US" altLang="zh-CN" sz="2400" b="1" dirty="0" err="1">
                <a:solidFill>
                  <a:srgbClr val="006699"/>
                </a:solidFill>
                <a:latin typeface="+mn-ea"/>
                <a:ea typeface="+mn-ea"/>
                <a:cs typeface="Times New Roman" panose="02020603050405020304" pitchFamily="18" charset="0"/>
              </a:rPr>
              <a:t>len</a:t>
            </a:r>
            <a:r>
              <a:rPr lang="en-US" altLang="zh-CN" sz="2400" b="1" dirty="0">
                <a:solidFill>
                  <a:srgbClr val="006699"/>
                </a:solidFill>
                <a:latin typeface="+mn-ea"/>
                <a:ea typeface="+mn-ea"/>
                <a:cs typeface="Times New Roman" panose="02020603050405020304" pitchFamily="18" charset="0"/>
              </a:rPr>
              <a:t>(s):</a:t>
            </a:r>
            <a:endParaRPr lang="zh-CN" altLang="zh-CN" sz="2400" dirty="0">
              <a:solidFill>
                <a:srgbClr val="006699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ts val="3000"/>
              </a:lnSpc>
              <a:defRPr/>
            </a:pPr>
            <a:r>
              <a:rPr lang="en-US" altLang="zh-CN" sz="2400" b="1" dirty="0">
                <a:solidFill>
                  <a:srgbClr val="006699"/>
                </a:solidFill>
                <a:latin typeface="+mn-ea"/>
                <a:ea typeface="+mn-ea"/>
                <a:cs typeface="Times New Roman" panose="02020603050405020304" pitchFamily="18" charset="0"/>
              </a:rPr>
              <a:t>    print("</a:t>
            </a:r>
            <a:r>
              <a:rPr lang="zh-CN" altLang="zh-CN" sz="2400" b="1" dirty="0">
                <a:solidFill>
                  <a:srgbClr val="006699"/>
                </a:solidFill>
                <a:latin typeface="+mn-ea"/>
                <a:ea typeface="+mn-ea"/>
                <a:cs typeface="Courier New" panose="02070309020205020404" pitchFamily="49" charset="0"/>
              </a:rPr>
              <a:t>循环进行中</a:t>
            </a:r>
            <a:r>
              <a:rPr lang="en-US" altLang="zh-CN" sz="2400" b="1" dirty="0">
                <a:solidFill>
                  <a:srgbClr val="006699"/>
                </a:solidFill>
                <a:latin typeface="+mn-ea"/>
                <a:ea typeface="+mn-ea"/>
                <a:cs typeface="Times New Roman" panose="02020603050405020304" pitchFamily="18" charset="0"/>
              </a:rPr>
              <a:t>: " + s[</a:t>
            </a:r>
            <a:r>
              <a:rPr lang="en-US" altLang="zh-CN" sz="2400" b="1" dirty="0" err="1">
                <a:solidFill>
                  <a:srgbClr val="006699"/>
                </a:solidFill>
                <a:latin typeface="+mn-ea"/>
                <a:ea typeface="+mn-ea"/>
                <a:cs typeface="Times New Roman" panose="02020603050405020304" pitchFamily="18" charset="0"/>
              </a:rPr>
              <a:t>idx</a:t>
            </a:r>
            <a:r>
              <a:rPr lang="en-US" altLang="zh-CN" sz="2400" b="1" dirty="0">
                <a:solidFill>
                  <a:srgbClr val="006699"/>
                </a:solidFill>
                <a:latin typeface="+mn-ea"/>
                <a:ea typeface="+mn-ea"/>
                <a:cs typeface="Times New Roman" panose="02020603050405020304" pitchFamily="18" charset="0"/>
              </a:rPr>
              <a:t>])</a:t>
            </a:r>
            <a:endParaRPr lang="zh-CN" altLang="zh-CN" sz="2400" dirty="0">
              <a:solidFill>
                <a:srgbClr val="006699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ts val="3000"/>
              </a:lnSpc>
              <a:defRPr/>
            </a:pPr>
            <a:r>
              <a:rPr lang="en-US" altLang="zh-CN" sz="2400" b="1" dirty="0">
                <a:solidFill>
                  <a:srgbClr val="006699"/>
                </a:solidFill>
                <a:latin typeface="+mn-ea"/>
                <a:ea typeface="+mn-ea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solidFill>
                  <a:srgbClr val="006699"/>
                </a:solidFill>
                <a:latin typeface="+mn-ea"/>
                <a:ea typeface="+mn-ea"/>
                <a:cs typeface="Times New Roman" panose="02020603050405020304" pitchFamily="18" charset="0"/>
              </a:rPr>
              <a:t>idx</a:t>
            </a:r>
            <a:r>
              <a:rPr lang="en-US" altLang="zh-CN" sz="2400" b="1" dirty="0">
                <a:solidFill>
                  <a:srgbClr val="006699"/>
                </a:solidFill>
                <a:latin typeface="+mn-ea"/>
                <a:ea typeface="+mn-ea"/>
                <a:cs typeface="Times New Roman" panose="02020603050405020304" pitchFamily="18" charset="0"/>
              </a:rPr>
              <a:t> += 1</a:t>
            </a:r>
            <a:endParaRPr lang="zh-CN" altLang="zh-CN" sz="2400" dirty="0">
              <a:solidFill>
                <a:srgbClr val="006699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ts val="3000"/>
              </a:lnSpc>
              <a:defRPr/>
            </a:pPr>
            <a:r>
              <a:rPr lang="en-US" altLang="zh-CN" sz="2400" b="1" dirty="0">
                <a:solidFill>
                  <a:srgbClr val="006699"/>
                </a:solidFill>
                <a:latin typeface="+mn-ea"/>
                <a:ea typeface="+mn-ea"/>
                <a:cs typeface="Times New Roman" panose="02020603050405020304" pitchFamily="18" charset="0"/>
              </a:rPr>
              <a:t>else:</a:t>
            </a:r>
            <a:endParaRPr lang="zh-CN" altLang="zh-CN" sz="2400" dirty="0">
              <a:solidFill>
                <a:srgbClr val="006699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ts val="3000"/>
              </a:lnSpc>
              <a:defRPr/>
            </a:pPr>
            <a:r>
              <a:rPr lang="en-US" altLang="zh-CN" sz="2400" b="1" dirty="0">
                <a:solidFill>
                  <a:srgbClr val="006699"/>
                </a:solidFill>
                <a:latin typeface="+mn-ea"/>
                <a:ea typeface="+mn-ea"/>
                <a:cs typeface="Times New Roman" panose="02020603050405020304" pitchFamily="18" charset="0"/>
              </a:rPr>
              <a:t>    s = "</a:t>
            </a:r>
            <a:r>
              <a:rPr lang="zh-CN" altLang="zh-CN" sz="2400" b="1" dirty="0">
                <a:solidFill>
                  <a:srgbClr val="006699"/>
                </a:solidFill>
                <a:latin typeface="+mn-ea"/>
                <a:ea typeface="+mn-ea"/>
                <a:cs typeface="Courier New" panose="02070309020205020404" pitchFamily="49" charset="0"/>
              </a:rPr>
              <a:t>循环正常结束</a:t>
            </a:r>
            <a:r>
              <a:rPr lang="en-US" altLang="zh-CN" sz="2400" b="1" dirty="0">
                <a:solidFill>
                  <a:srgbClr val="006699"/>
                </a:solidFill>
                <a:latin typeface="+mn-ea"/>
                <a:ea typeface="+mn-ea"/>
                <a:cs typeface="Times New Roman" panose="02020603050405020304" pitchFamily="18" charset="0"/>
              </a:rPr>
              <a:t>"</a:t>
            </a:r>
            <a:endParaRPr lang="zh-CN" altLang="zh-CN" sz="2400" dirty="0">
              <a:solidFill>
                <a:srgbClr val="006699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ts val="3000"/>
              </a:lnSpc>
              <a:defRPr/>
            </a:pPr>
            <a:r>
              <a:rPr lang="en-US" altLang="zh-CN" sz="2400" b="1" dirty="0">
                <a:solidFill>
                  <a:srgbClr val="006699"/>
                </a:solidFill>
                <a:latin typeface="+mn-ea"/>
                <a:ea typeface="+mn-ea"/>
                <a:cs typeface="Times New Roman" panose="02020603050405020304" pitchFamily="18" charset="0"/>
              </a:rPr>
              <a:t>print(s)</a:t>
            </a:r>
            <a:endParaRPr lang="zh-CN" altLang="zh-CN" sz="2400" dirty="0">
              <a:solidFill>
                <a:srgbClr val="006699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194" name="矩形 4">
            <a:extLst>
              <a:ext uri="{FF2B5EF4-FFF2-40B4-BE49-F238E27FC236}">
                <a16:creationId xmlns:a16="http://schemas.microsoft.com/office/drawing/2014/main" id="{A76FD1B8-3863-463A-9AB4-334599925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925888"/>
            <a:ext cx="4572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循环进行中</a:t>
            </a:r>
            <a:r>
              <a:rPr lang="en-US" altLang="zh-CN" sz="2400"/>
              <a:t>: B</a:t>
            </a:r>
          </a:p>
          <a:p>
            <a:r>
              <a:rPr lang="zh-CN" altLang="en-US" sz="2400"/>
              <a:t>循环进行中</a:t>
            </a:r>
            <a:r>
              <a:rPr lang="en-US" altLang="zh-CN" sz="2400"/>
              <a:t>: I</a:t>
            </a:r>
          </a:p>
          <a:p>
            <a:r>
              <a:rPr lang="zh-CN" altLang="en-US" sz="2400"/>
              <a:t>循环进行中</a:t>
            </a:r>
            <a:r>
              <a:rPr lang="en-US" altLang="zh-CN" sz="2400"/>
              <a:t>: T</a:t>
            </a:r>
          </a:p>
          <a:p>
            <a:r>
              <a:rPr lang="zh-CN" altLang="en-US" sz="2400"/>
              <a:t>循环正常结束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Box 6">
            <a:extLst>
              <a:ext uri="{FF2B5EF4-FFF2-40B4-BE49-F238E27FC236}">
                <a16:creationId xmlns:a16="http://schemas.microsoft.com/office/drawing/2014/main" id="{DCA02E1D-A73B-4196-AD16-4E59AEF82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484313"/>
            <a:ext cx="4464050" cy="18161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i = 1</a:t>
            </a:r>
            <a:endParaRPr lang="zh-CN" altLang="zh-CN" sz="2800"/>
          </a:p>
          <a:p>
            <a:r>
              <a:rPr lang="en-US" altLang="zh-CN" sz="2800"/>
              <a:t>while True:</a:t>
            </a:r>
            <a:endParaRPr lang="zh-CN" altLang="zh-CN" sz="2800"/>
          </a:p>
          <a:p>
            <a:r>
              <a:rPr lang="en-US" altLang="zh-CN" sz="2800"/>
              <a:t>    print(i,'printing')</a:t>
            </a:r>
            <a:endParaRPr lang="zh-CN" altLang="zh-CN" sz="2800"/>
          </a:p>
          <a:p>
            <a:r>
              <a:rPr lang="en-US" altLang="zh-CN" sz="2800"/>
              <a:t>    i=i+1</a:t>
            </a:r>
            <a:endParaRPr lang="zh-CN" altLang="zh-CN" sz="2800"/>
          </a:p>
        </p:txBody>
      </p:sp>
      <p:sp>
        <p:nvSpPr>
          <p:cNvPr id="9218" name="内容占位符 5">
            <a:extLst>
              <a:ext uri="{FF2B5EF4-FFF2-40B4-BE49-F238E27FC236}">
                <a16:creationId xmlns:a16="http://schemas.microsoft.com/office/drawing/2014/main" id="{71EE56DD-6F58-49D7-9372-4A6C35894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4076700"/>
            <a:ext cx="7488238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71913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zh-CN" sz="2400">
                <a:latin typeface="Times New Roman" panose="02020603050405020304" pitchFamily="18" charset="0"/>
              </a:rPr>
              <a:t>程序会一直运行，一直打印“</a:t>
            </a:r>
            <a:r>
              <a:rPr lang="en-US" altLang="zh-CN" sz="2400">
                <a:latin typeface="Times New Roman" panose="02020603050405020304" pitchFamily="18" charset="0"/>
              </a:rPr>
              <a:t>i printing</a:t>
            </a:r>
            <a:r>
              <a:rPr lang="zh-CN" altLang="zh-CN" sz="2400">
                <a:latin typeface="Times New Roman" panose="02020603050405020304" pitchFamily="18" charset="0"/>
              </a:rPr>
              <a:t>”语句。</a:t>
            </a:r>
            <a:r>
              <a:rPr lang="en-US" altLang="zh-CN" sz="2400">
                <a:latin typeface="Times New Roman" panose="02020603050405020304" pitchFamily="18" charset="0"/>
              </a:rPr>
              <a:t>Python</a:t>
            </a:r>
            <a:r>
              <a:rPr lang="zh-CN" altLang="zh-CN" sz="2400">
                <a:latin typeface="Times New Roman" panose="02020603050405020304" pitchFamily="18" charset="0"/>
              </a:rPr>
              <a:t>中的关键字</a:t>
            </a:r>
            <a:r>
              <a:rPr lang="en-US" altLang="zh-CN" sz="2400">
                <a:latin typeface="Times New Roman" panose="02020603050405020304" pitchFamily="18" charset="0"/>
              </a:rPr>
              <a:t>True</a:t>
            </a:r>
            <a:r>
              <a:rPr lang="zh-CN" altLang="zh-CN" sz="2400">
                <a:latin typeface="Times New Roman" panose="02020603050405020304" pitchFamily="18" charset="0"/>
              </a:rPr>
              <a:t>和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  <a:r>
              <a:rPr lang="zh-CN" altLang="zh-CN" sz="2400">
                <a:latin typeface="Times New Roman" panose="02020603050405020304" pitchFamily="18" charset="0"/>
              </a:rPr>
              <a:t>都表示布尔真值，也就是永远为真，所以会一直重复执行</a:t>
            </a:r>
            <a:r>
              <a:rPr lang="en-US" altLang="zh-CN" sz="2400">
                <a:latin typeface="Times New Roman" panose="02020603050405020304" pitchFamily="18" charset="0"/>
              </a:rPr>
              <a:t>print</a:t>
            </a:r>
            <a:r>
              <a:rPr lang="zh-CN" altLang="zh-CN" sz="2400">
                <a:latin typeface="Times New Roman" panose="02020603050405020304" pitchFamily="18" charset="0"/>
              </a:rPr>
              <a:t>语句，而这种情况被称之为“死循环”。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B074A9-6577-44BD-8927-34DFC8CF2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133600"/>
            <a:ext cx="2341563" cy="1200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zh-CN" sz="2400"/>
              <a:t>输出：</a:t>
            </a:r>
            <a:endParaRPr lang="en-US" altLang="zh-CN" sz="2400"/>
          </a:p>
          <a:p>
            <a:r>
              <a:rPr lang="en-US" altLang="zh-CN" sz="2400"/>
              <a:t>1 printing</a:t>
            </a:r>
            <a:endParaRPr lang="zh-CN" altLang="zh-CN" sz="2400"/>
          </a:p>
          <a:p>
            <a:r>
              <a:rPr lang="en-US" altLang="zh-CN" sz="2400"/>
              <a:t>2 printing …</a:t>
            </a:r>
            <a:endParaRPr lang="zh-CN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内容占位符 5">
            <a:extLst>
              <a:ext uri="{FF2B5EF4-FFF2-40B4-BE49-F238E27FC236}">
                <a16:creationId xmlns:a16="http://schemas.microsoft.com/office/drawing/2014/main" id="{F4803F1D-601A-410E-A385-E9E7BE2AC8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488" y="476250"/>
            <a:ext cx="7786687" cy="1296988"/>
          </a:xfrm>
        </p:spPr>
        <p:txBody>
          <a:bodyPr/>
          <a:lstStyle/>
          <a:p>
            <a:pPr indent="719138">
              <a:spcBef>
                <a:spcPct val="0"/>
              </a:spcBef>
              <a:buFontTx/>
              <a:buNone/>
            </a:pPr>
            <a:r>
              <a:rPr lang="zh-CN" altLang="zh-CN"/>
              <a:t>通常情况下，</a:t>
            </a:r>
            <a:r>
              <a:rPr lang="en-US" altLang="zh-CN"/>
              <a:t>while</a:t>
            </a:r>
            <a:r>
              <a:rPr lang="zh-CN" altLang="zh-CN"/>
              <a:t>循环的循环体中会有语句来修改布尔表达式中的变量。比如，需要从大到小输出</a:t>
            </a:r>
            <a:r>
              <a:rPr lang="en-US" altLang="zh-CN"/>
              <a:t>2*x</a:t>
            </a:r>
            <a:r>
              <a:rPr lang="zh-CN" altLang="zh-CN"/>
              <a:t>，其中</a:t>
            </a:r>
            <a:r>
              <a:rPr lang="en-US" altLang="zh-CN"/>
              <a:t>x</a:t>
            </a:r>
            <a:r>
              <a:rPr lang="zh-CN" altLang="zh-CN"/>
              <a:t>是大于</a:t>
            </a:r>
            <a:r>
              <a:rPr lang="en-US" altLang="zh-CN"/>
              <a:t>0</a:t>
            </a:r>
            <a:r>
              <a:rPr lang="zh-CN" altLang="zh-CN"/>
              <a:t>且小于等于</a:t>
            </a:r>
            <a:r>
              <a:rPr lang="en-US" altLang="zh-CN"/>
              <a:t>10</a:t>
            </a:r>
            <a:r>
              <a:rPr lang="zh-CN" altLang="zh-CN"/>
              <a:t>的整数，下面程序将完成该功能： </a:t>
            </a:r>
          </a:p>
        </p:txBody>
      </p:sp>
      <p:sp>
        <p:nvSpPr>
          <p:cNvPr id="10242" name="TextBox 9">
            <a:extLst>
              <a:ext uri="{FF2B5EF4-FFF2-40B4-BE49-F238E27FC236}">
                <a16:creationId xmlns:a16="http://schemas.microsoft.com/office/drawing/2014/main" id="{5C5ECE1D-881B-4F03-B433-78F456B21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565400"/>
            <a:ext cx="7705725" cy="21224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#&lt;</a:t>
            </a:r>
            <a:r>
              <a:rPr lang="zh-CN" altLang="zh-CN" sz="2000" b="1"/>
              <a:t>程序：</a:t>
            </a:r>
            <a:r>
              <a:rPr lang="en-US" altLang="zh-CN" sz="2000" b="1"/>
              <a:t>while</a:t>
            </a:r>
            <a:r>
              <a:rPr lang="zh-CN" altLang="zh-CN" sz="2000" b="1"/>
              <a:t>循环实现从大到小输出</a:t>
            </a:r>
            <a:r>
              <a:rPr lang="en-US" altLang="zh-CN" sz="2000" b="1"/>
              <a:t>2*x</a:t>
            </a:r>
            <a:r>
              <a:rPr lang="zh-CN" altLang="zh-CN" sz="2000" b="1"/>
              <a:t>，</a:t>
            </a:r>
            <a:r>
              <a:rPr lang="en-US" altLang="zh-CN" sz="2000" b="1"/>
              <a:t>0&lt;x&lt;=10 &gt;</a:t>
            </a:r>
            <a:endParaRPr lang="zh-CN" altLang="zh-CN" sz="2000"/>
          </a:p>
          <a:p>
            <a:r>
              <a:rPr lang="en-US" altLang="zh-CN" sz="2800"/>
              <a:t>x=10</a:t>
            </a:r>
            <a:endParaRPr lang="zh-CN" altLang="zh-CN" sz="2800"/>
          </a:p>
          <a:p>
            <a:r>
              <a:rPr lang="en-US" altLang="zh-CN" sz="2800"/>
              <a:t>while x&gt;0:</a:t>
            </a:r>
            <a:endParaRPr lang="zh-CN" altLang="zh-CN" sz="2800"/>
          </a:p>
          <a:p>
            <a:r>
              <a:rPr lang="en-US" altLang="zh-CN" sz="2800"/>
              <a:t>    print(2*x,end=' ')</a:t>
            </a:r>
            <a:endParaRPr lang="zh-CN" altLang="zh-CN" sz="2800"/>
          </a:p>
          <a:p>
            <a:r>
              <a:rPr lang="en-US" altLang="zh-CN" sz="2800"/>
              <a:t>    x=x-1</a:t>
            </a:r>
            <a:endParaRPr lang="zh-CN" altLang="zh-CN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4B59D9-810F-47B7-9924-1E2F0A6A7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157788"/>
            <a:ext cx="4465638" cy="8302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zh-CN" sz="2400"/>
              <a:t>输出结果：</a:t>
            </a:r>
          </a:p>
          <a:p>
            <a:r>
              <a:rPr lang="en-US" altLang="zh-CN" sz="2400"/>
              <a:t>20 18 16 14 12 10 8 6 4 2</a:t>
            </a:r>
            <a:endParaRPr lang="zh-CN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F9B85199-34A8-4247-8FDD-D4B43F1FD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24B8297E-6C21-4F70-98F1-9E796D57B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36550"/>
            <a:ext cx="7056437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循环保留字</a:t>
            </a:r>
            <a:r>
              <a:rPr lang="en-US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break</a:t>
            </a:r>
            <a:r>
              <a:rPr lang="zh-CN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endParaRPr lang="zh-CN" altLang="zh-CN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6E31CC-AC7A-4DED-8688-A015DB653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1268413"/>
            <a:ext cx="8642350" cy="267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循环结构有两个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辅助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保留字：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，它们用来辅助控制循环执行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用来跳出最内层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循环，脱离该循环后</a:t>
            </a:r>
            <a:r>
              <a:rPr lang="en-US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程序从循环后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代码继续</a:t>
            </a: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续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400" dirty="0"/>
          </a:p>
        </p:txBody>
      </p:sp>
      <p:sp>
        <p:nvSpPr>
          <p:cNvPr id="11268" name="矩形 5">
            <a:extLst>
              <a:ext uri="{FF2B5EF4-FFF2-40B4-BE49-F238E27FC236}">
                <a16:creationId xmlns:a16="http://schemas.microsoft.com/office/drawing/2014/main" id="{4D1D8D26-1E7E-4142-9013-7B2099D2F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938" y="3789363"/>
            <a:ext cx="3551237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语句跳出了最内层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循环，但仍然继续执行外层循环。每个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语句只有能力跳出当前层次循环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48EB7A-A924-41AB-8DF0-57124574E632}"/>
              </a:ext>
            </a:extLst>
          </p:cNvPr>
          <p:cNvSpPr/>
          <p:nvPr/>
        </p:nvSpPr>
        <p:spPr>
          <a:xfrm>
            <a:off x="687388" y="3946525"/>
            <a:ext cx="4572000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  <a:spcAft>
                <a:spcPts val="0"/>
              </a:spcAft>
              <a:defRPr/>
            </a:pPr>
            <a:r>
              <a:rPr lang="en-US" altLang="zh-CN" b="1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for s in "BIT":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  <a:defRPr/>
            </a:pPr>
            <a:r>
              <a:rPr lang="en-US" altLang="zh-CN" b="1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   for </a:t>
            </a:r>
            <a:r>
              <a:rPr lang="en-US" altLang="zh-CN" b="1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in range(10):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  <a:defRPr/>
            </a:pPr>
            <a:r>
              <a:rPr lang="en-US" altLang="zh-CN" b="1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print(s, end="")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  <a:defRPr/>
            </a:pPr>
            <a:r>
              <a:rPr lang="en-US" altLang="zh-CN" b="1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if s=="I":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  <a:defRPr/>
            </a:pPr>
            <a:r>
              <a:rPr lang="en-US" altLang="zh-CN" b="1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    break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B4BE50-1620-410C-90DC-E5712C688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661025"/>
            <a:ext cx="3224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BBBBBBBBBBITTTTTTTTTT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23F0C8B4-66E5-4C8A-927E-A9B1D1715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81321BD8-14B7-40E4-A107-B3C4DD46F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7056437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循环保留字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break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4F58B1-4BA5-4935-AF4D-DAE6319B8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581150"/>
            <a:ext cx="8208962" cy="286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用来结束当前当次循环，即跳出循环体中下面尚未执行的语句，但不跳出当前循环。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循环，继续求解循环条件。而对于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循环，程序流程接着遍历循环列表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语句，如下</a:t>
            </a: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570B82-781E-4892-BF8D-E58E91601A91}"/>
              </a:ext>
            </a:extLst>
          </p:cNvPr>
          <p:cNvSpPr/>
          <p:nvPr/>
        </p:nvSpPr>
        <p:spPr>
          <a:xfrm>
            <a:off x="420688" y="4652963"/>
            <a:ext cx="4572000" cy="11191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  <a:spcAft>
                <a:spcPts val="0"/>
              </a:spcAft>
              <a:defRPr/>
            </a:pPr>
            <a:r>
              <a:rPr lang="en-US" altLang="zh-CN" b="1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for s in "PYTHON":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  <a:defRPr/>
            </a:pPr>
            <a:r>
              <a:rPr lang="en-US" altLang="zh-CN" b="1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   if s=="T":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  <a:defRPr/>
            </a:pPr>
            <a:r>
              <a:rPr lang="en-US" altLang="zh-CN" b="1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continue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  <a:defRPr/>
            </a:pPr>
            <a:r>
              <a:rPr lang="en-US" altLang="zh-CN" b="1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   print(s, end="")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A0ADE4-19CE-42D6-B936-1FB76E6304D8}"/>
              </a:ext>
            </a:extLst>
          </p:cNvPr>
          <p:cNvSpPr/>
          <p:nvPr/>
        </p:nvSpPr>
        <p:spPr>
          <a:xfrm>
            <a:off x="4198938" y="4652963"/>
            <a:ext cx="4572000" cy="11191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  <a:spcAft>
                <a:spcPts val="0"/>
              </a:spcAft>
              <a:defRPr/>
            </a:pPr>
            <a:r>
              <a:rPr lang="en-US" altLang="zh-CN" b="1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for s in "PYTHON":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  <a:defRPr/>
            </a:pPr>
            <a:r>
              <a:rPr lang="en-US" altLang="zh-CN" b="1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   if s=="T":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  <a:defRPr/>
            </a:pPr>
            <a:r>
              <a:rPr lang="en-US" altLang="zh-CN" b="1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break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  <a:defRPr/>
            </a:pPr>
            <a:r>
              <a:rPr lang="en-US" altLang="zh-CN" b="1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   print(s, end="")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C7022C-A9B8-418E-B057-0E16A46A1B17}"/>
              </a:ext>
            </a:extLst>
          </p:cNvPr>
          <p:cNvSpPr/>
          <p:nvPr/>
        </p:nvSpPr>
        <p:spPr>
          <a:xfrm>
            <a:off x="1692275" y="6021388"/>
            <a:ext cx="873125" cy="3492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  <a:spcAft>
                <a:spcPts val="0"/>
              </a:spcAft>
              <a:defRPr/>
            </a:pP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PYHON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7624D1D-4E56-4079-ACCE-7D1C36962FA8}"/>
              </a:ext>
            </a:extLst>
          </p:cNvPr>
          <p:cNvSpPr/>
          <p:nvPr/>
        </p:nvSpPr>
        <p:spPr>
          <a:xfrm>
            <a:off x="4762500" y="6021388"/>
            <a:ext cx="460375" cy="3492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  <a:spcAft>
                <a:spcPts val="0"/>
              </a:spcAft>
              <a:defRPr/>
            </a:pP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PY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0083DBB7-8A9E-4C07-AD07-129C4B538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967ED2BA-B436-4723-A4D1-8A3DBAABF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7056437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循环保留字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break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3F06DC-7504-4E38-9F44-90AF27395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560513"/>
            <a:ext cx="8748713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for循环和while循环中都存在一个else扩展用法。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else中的语句块只在一种条件下执行，即for循环正常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en-US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了所有内容没有因为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而退出。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保留字对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没有影响。看下面两个例子 </a:t>
            </a: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矩形 1">
            <a:extLst>
              <a:ext uri="{FF2B5EF4-FFF2-40B4-BE49-F238E27FC236}">
                <a16:creationId xmlns:a16="http://schemas.microsoft.com/office/drawing/2014/main" id="{17A2BBED-7800-4E14-A43C-DBE6148FB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4048125"/>
            <a:ext cx="343376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altLang="zh-CN" b="1">
                <a:latin typeface="Courier New" panose="02070309020205020404" pitchFamily="49" charset="0"/>
              </a:rPr>
              <a:t>for s in "PYTHON":</a:t>
            </a:r>
            <a:endParaRPr lang="zh-CN" altLang="zh-CN">
              <a:latin typeface="Calibri" panose="020F0502020204030204" pitchFamily="34" charset="0"/>
            </a:endParaRPr>
          </a:p>
          <a:p>
            <a:pPr algn="just">
              <a:lnSpc>
                <a:spcPts val="2000"/>
              </a:lnSpc>
            </a:pPr>
            <a:r>
              <a:rPr lang="en-US" altLang="zh-CN" b="1">
                <a:latin typeface="Courier New" panose="02070309020205020404" pitchFamily="49" charset="0"/>
              </a:rPr>
              <a:t>    if s=="T":</a:t>
            </a:r>
            <a:endParaRPr lang="zh-CN" altLang="zh-CN">
              <a:latin typeface="Calibri" panose="020F0502020204030204" pitchFamily="34" charset="0"/>
            </a:endParaRPr>
          </a:p>
          <a:p>
            <a:pPr algn="just">
              <a:lnSpc>
                <a:spcPts val="2000"/>
              </a:lnSpc>
            </a:pPr>
            <a:r>
              <a:rPr lang="en-US" altLang="zh-CN" b="1">
                <a:latin typeface="Courier New" panose="02070309020205020404" pitchFamily="49" charset="0"/>
              </a:rPr>
              <a:t>        continue</a:t>
            </a:r>
            <a:endParaRPr lang="zh-CN" altLang="zh-CN">
              <a:latin typeface="Calibri" panose="020F0502020204030204" pitchFamily="34" charset="0"/>
            </a:endParaRPr>
          </a:p>
          <a:p>
            <a:pPr algn="just">
              <a:lnSpc>
                <a:spcPts val="2000"/>
              </a:lnSpc>
            </a:pPr>
            <a:r>
              <a:rPr lang="en-US" altLang="zh-CN" b="1">
                <a:latin typeface="Courier New" panose="02070309020205020404" pitchFamily="49" charset="0"/>
              </a:rPr>
              <a:t>print(s, end="")</a:t>
            </a:r>
            <a:endParaRPr lang="zh-CN" altLang="zh-CN">
              <a:latin typeface="Calibri" panose="020F0502020204030204" pitchFamily="34" charset="0"/>
            </a:endParaRPr>
          </a:p>
          <a:p>
            <a:pPr algn="just">
              <a:lnSpc>
                <a:spcPts val="2000"/>
              </a:lnSpc>
            </a:pPr>
            <a:r>
              <a:rPr lang="en-US" altLang="zh-CN" b="1">
                <a:latin typeface="Courier New" panose="02070309020205020404" pitchFamily="49" charset="0"/>
              </a:rPr>
              <a:t>else:</a:t>
            </a:r>
            <a:endParaRPr lang="zh-CN" altLang="zh-CN">
              <a:latin typeface="Calibri" panose="020F0502020204030204" pitchFamily="34" charset="0"/>
            </a:endParaRPr>
          </a:p>
          <a:p>
            <a:pPr algn="just">
              <a:lnSpc>
                <a:spcPts val="2000"/>
              </a:lnSpc>
            </a:pPr>
            <a:r>
              <a:rPr lang="en-US" altLang="zh-CN" b="1">
                <a:latin typeface="Courier New" panose="02070309020205020404" pitchFamily="49" charset="0"/>
              </a:rPr>
              <a:t>    print("</a:t>
            </a:r>
            <a:r>
              <a:rPr lang="zh-CN" altLang="zh-CN" b="1">
                <a:latin typeface="Courier New" panose="02070309020205020404" pitchFamily="49" charset="0"/>
              </a:rPr>
              <a:t>正常退出</a:t>
            </a:r>
            <a:r>
              <a:rPr lang="en-US" altLang="zh-CN" b="1">
                <a:latin typeface="Courier New" panose="02070309020205020404" pitchFamily="49" charset="0"/>
              </a:rPr>
              <a:t>")</a:t>
            </a:r>
            <a:endParaRPr lang="zh-CN" altLang="zh-CN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317" name="矩形 5">
            <a:extLst>
              <a:ext uri="{FF2B5EF4-FFF2-40B4-BE49-F238E27FC236}">
                <a16:creationId xmlns:a16="http://schemas.microsoft.com/office/drawing/2014/main" id="{217CEC1A-B03C-4423-9FAA-EED787E2D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700" y="3940175"/>
            <a:ext cx="45720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altLang="zh-CN" b="1">
                <a:latin typeface="Courier New" panose="02070309020205020404" pitchFamily="49" charset="0"/>
              </a:rPr>
              <a:t>for s in "PYTHON":</a:t>
            </a:r>
            <a:endParaRPr lang="zh-CN" altLang="zh-CN">
              <a:latin typeface="Calibri" panose="020F0502020204030204" pitchFamily="34" charset="0"/>
            </a:endParaRPr>
          </a:p>
          <a:p>
            <a:pPr algn="just">
              <a:lnSpc>
                <a:spcPts val="2000"/>
              </a:lnSpc>
            </a:pPr>
            <a:r>
              <a:rPr lang="en-US" altLang="zh-CN" b="1">
                <a:latin typeface="Courier New" panose="02070309020205020404" pitchFamily="49" charset="0"/>
              </a:rPr>
              <a:t>    if s=="T":</a:t>
            </a:r>
            <a:endParaRPr lang="zh-CN" altLang="zh-CN">
              <a:latin typeface="Calibri" panose="020F0502020204030204" pitchFamily="34" charset="0"/>
            </a:endParaRPr>
          </a:p>
          <a:p>
            <a:pPr algn="just">
              <a:lnSpc>
                <a:spcPts val="2000"/>
              </a:lnSpc>
            </a:pPr>
            <a:r>
              <a:rPr lang="en-US" altLang="zh-CN" b="1">
                <a:latin typeface="Courier New" panose="02070309020205020404" pitchFamily="49" charset="0"/>
              </a:rPr>
              <a:t>        break</a:t>
            </a:r>
            <a:endParaRPr lang="zh-CN" altLang="zh-CN">
              <a:latin typeface="Calibri" panose="020F0502020204030204" pitchFamily="34" charset="0"/>
            </a:endParaRPr>
          </a:p>
          <a:p>
            <a:pPr algn="just">
              <a:lnSpc>
                <a:spcPts val="2000"/>
              </a:lnSpc>
            </a:pPr>
            <a:r>
              <a:rPr lang="en-US" altLang="zh-CN" b="1">
                <a:latin typeface="Courier New" panose="02070309020205020404" pitchFamily="49" charset="0"/>
              </a:rPr>
              <a:t>print(s, end="")</a:t>
            </a:r>
            <a:endParaRPr lang="zh-CN" altLang="zh-CN">
              <a:latin typeface="Calibri" panose="020F0502020204030204" pitchFamily="34" charset="0"/>
            </a:endParaRPr>
          </a:p>
          <a:p>
            <a:pPr algn="just">
              <a:lnSpc>
                <a:spcPts val="2000"/>
              </a:lnSpc>
            </a:pPr>
            <a:r>
              <a:rPr lang="en-US" altLang="zh-CN" b="1">
                <a:latin typeface="Courier New" panose="02070309020205020404" pitchFamily="49" charset="0"/>
              </a:rPr>
              <a:t>else:</a:t>
            </a:r>
            <a:endParaRPr lang="zh-CN" altLang="zh-CN">
              <a:latin typeface="Calibri" panose="020F0502020204030204" pitchFamily="34" charset="0"/>
            </a:endParaRPr>
          </a:p>
          <a:p>
            <a:pPr algn="just">
              <a:lnSpc>
                <a:spcPts val="2000"/>
              </a:lnSpc>
            </a:pPr>
            <a:r>
              <a:rPr lang="en-US" altLang="zh-CN" b="1">
                <a:latin typeface="Courier New" panose="02070309020205020404" pitchFamily="49" charset="0"/>
              </a:rPr>
              <a:t>print("</a:t>
            </a:r>
            <a:r>
              <a:rPr lang="zh-CN" altLang="zh-CN" b="1">
                <a:latin typeface="Courier New" panose="02070309020205020404" pitchFamily="49" charset="0"/>
              </a:rPr>
              <a:t>正常退出</a:t>
            </a:r>
            <a:r>
              <a:rPr lang="en-US" altLang="zh-CN" b="1">
                <a:latin typeface="Courier New" panose="02070309020205020404" pitchFamily="49" charset="0"/>
              </a:rPr>
              <a:t>")</a:t>
            </a:r>
            <a:endParaRPr lang="zh-CN" altLang="zh-CN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504CF2-12A0-49AE-9EB8-6C73E9656D77}"/>
              </a:ext>
            </a:extLst>
          </p:cNvPr>
          <p:cNvSpPr/>
          <p:nvPr/>
        </p:nvSpPr>
        <p:spPr>
          <a:xfrm>
            <a:off x="1619250" y="5876925"/>
            <a:ext cx="1797050" cy="3492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  <a:spcAft>
                <a:spcPts val="0"/>
              </a:spcAft>
              <a:defRPr/>
            </a:pP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PYHON</a:t>
            </a:r>
            <a:r>
              <a:rPr lang="zh-CN" altLang="zh-CN" kern="0" dirty="0">
                <a:latin typeface="Courier New" panose="02070309020205020404" pitchFamily="49" charset="0"/>
                <a:cs typeface="Courier New" panose="02070309020205020404" pitchFamily="49" charset="0"/>
              </a:rPr>
              <a:t>正常退出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B4D832-B4A1-4149-83C0-E3B661025279}"/>
              </a:ext>
            </a:extLst>
          </p:cNvPr>
          <p:cNvSpPr/>
          <p:nvPr/>
        </p:nvSpPr>
        <p:spPr>
          <a:xfrm>
            <a:off x="4452938" y="5868988"/>
            <a:ext cx="460375" cy="3492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  <a:spcAft>
                <a:spcPts val="0"/>
              </a:spcAft>
              <a:defRPr/>
            </a:pPr>
            <a:r>
              <a:rPr lang="en-US" altLang="zh-CN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PY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16</TotalTime>
  <Words>2002</Words>
  <Application>Microsoft Office PowerPoint</Application>
  <PresentationFormat>全屏显示(4:3)</PresentationFormat>
  <Paragraphs>207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阿里巴巴普惠体 R</vt:lpstr>
      <vt:lpstr>微软雅黑</vt:lpstr>
      <vt:lpstr>Arial</vt:lpstr>
      <vt:lpstr>Calibri</vt:lpstr>
      <vt:lpstr>Consolas</vt:lpstr>
      <vt:lpstr>Courier New</vt:lpstr>
      <vt:lpstr>Times New Roman</vt:lpstr>
      <vt:lpstr>Verdana</vt:lpstr>
      <vt:lpstr>Balloons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while循环语句——else语句</vt:lpstr>
      <vt:lpstr>while循环语句——else语句</vt:lpstr>
      <vt:lpstr>while循环语句</vt:lpstr>
      <vt:lpstr>讨论</vt:lpstr>
      <vt:lpstr>讨  论</vt:lpstr>
      <vt:lpstr>         for循环语句</vt:lpstr>
      <vt:lpstr> for循环语句</vt:lpstr>
      <vt:lpstr>for循环语句</vt:lpstr>
      <vt:lpstr>for循环语句——对序列的遍历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谈谈未来操作系统的发展趋势</dc:title>
  <dc:creator>Lenovo User</dc:creator>
  <cp:lastModifiedBy>tian he</cp:lastModifiedBy>
  <cp:revision>106</cp:revision>
  <dcterms:created xsi:type="dcterms:W3CDTF">2008-02-24T15:59:36Z</dcterms:created>
  <dcterms:modified xsi:type="dcterms:W3CDTF">2025-06-21T01:50:52Z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