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sldIdLst>
    <p:sldId id="256" r:id="rId2"/>
    <p:sldId id="259" r:id="rId3"/>
    <p:sldId id="429" r:id="rId4"/>
    <p:sldId id="434" r:id="rId5"/>
    <p:sldId id="356" r:id="rId6"/>
    <p:sldId id="267" r:id="rId7"/>
    <p:sldId id="274" r:id="rId8"/>
    <p:sldId id="275" r:id="rId9"/>
    <p:sldId id="273" r:id="rId10"/>
    <p:sldId id="276" r:id="rId11"/>
    <p:sldId id="277" r:id="rId12"/>
    <p:sldId id="278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1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807" autoAdjust="0"/>
  </p:normalViewPr>
  <p:slideViewPr>
    <p:cSldViewPr>
      <p:cViewPr varScale="1">
        <p:scale>
          <a:sx n="82" d="100"/>
          <a:sy n="82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5336AC5-B714-4A40-9574-967258072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ABB518-18AF-4197-9C67-8EF8E07212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C839B4-A935-467C-AE18-1C9A62C1FC93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A15E503-D07F-4D1E-BDEB-F9D0E1B069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F32570-FA02-4784-9556-4B1D70152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9F21D-0E0B-488F-8860-64C66768CA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1C33F-093F-4EA0-B2B0-316B7B8EF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F8FD17-0B7E-40BC-97B6-CD50B4A3991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7F7783C-4427-4914-9353-69C305376B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141217D-5E39-4488-9CDB-D5CDF9CA46D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D9C00391-78C1-42FA-92E8-41F18DF3F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985A428A-040F-4F79-9B87-23361AD445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583CC66B-38B4-4454-AF5E-E12FF08F69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FAA2301-1078-472C-911A-7069C21550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593FA71A-346C-4180-B971-470CA5EFE8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00E91C1-928F-4545-8DD7-2EB65FF7C4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F0EE259F-697B-48FC-AB11-4236CD0180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DDB37784-1C2D-4BCB-828C-2DA5AA55A7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C9E1A9B3-3E09-46F9-A0A2-081CBD31C7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15077DFA-32CD-4A7E-8291-787B7D3DA4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F1DDC899-ADFA-4669-870E-5D4F39799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93AC52D4-4DE2-4CC5-B6B1-7D9D43D56D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CD797D78-48D1-4CDE-8B3A-F4D53EDA3D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C6844B8E-E223-4FA4-8964-BE4EC3AE7B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2" y="747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624D5B93-DFAF-44D2-99A4-D37758750D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88777C88-858A-4C45-BC23-AA86ACFFEE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57619647-18CF-472B-B2D2-CE05E33168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26541BC0-05F7-411F-9604-962DD94798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89E63A95-EA36-4480-B16B-B58C808537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8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03391224-EABD-4D07-80EB-82EBBC106B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8CD55504-EA4E-4D26-8E30-7C7F70D17F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520F9261-9DDB-4163-91A1-F3FF7C6D050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FF44699A-5F0F-462F-BD73-09ECAC8718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91980900-5576-464B-BAB1-AC2407CBFB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10F27B96-EA5D-4334-A37B-ADE17364E7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C31E1BCC-643E-4594-998B-6F29DEB2C68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0" y="268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D3B06C9A-7913-4A5D-AA7F-EA8C3B222B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65517E4B-D7B3-481E-A662-42A17E5D901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75A2A5E7-F1A4-4641-8AF0-144DC7F6F6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07EE3F79-01E4-4D8D-950C-A2E9E0F1A63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DEFBFA0B-BFD1-4983-A811-D943BAACB0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ACB8ABC3-D30A-448C-9253-E77DF0DDBC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D0AFCDAF-26E2-4A97-A447-A4D0CFD251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84A391ED-C27D-4BEB-84AD-C10BB11B1A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9171267D-47EC-485D-976A-C94D2C019C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85D5E1C1-4101-40A0-84EA-7FB502C630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49CECD7E-C17C-47B2-A234-D950B4F950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2BAAF03A-EBAA-4CC9-99B9-1BB924C5FB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2C5286B9-C938-4D1A-8D7F-8B390BEB5F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796260B9-73A6-441C-A5CA-6DF9CD6050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D5D0027-73C5-4A57-BB8F-3D58A14CD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40923267-F3EB-43D7-A829-8A6668BAE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2739605C-FF45-4312-A2CA-9B130E2CA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B36BC-516B-4B07-8933-2914192C9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97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41F8D85-80C6-452F-8776-57CB6A2E4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1859E29A-3290-42D2-BF45-9506B3C71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2532B4A9-74D7-477C-93C9-5B605C7D8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B2C0-7F3B-47EE-B2A0-09BEC8B840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62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057DFCC-1893-4DC7-BA3C-16D6611D6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A0EE93EF-FBB5-42A5-8711-3C8C24E56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FE168DAD-0F9B-4DEE-9748-24F2EE524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71958-F175-4455-9C76-C4B74C227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26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0" indent="720090">
              <a:lnSpc>
                <a:spcPct val="130000"/>
              </a:lnSpc>
              <a:spcBef>
                <a:spcPts val="0"/>
              </a:spcBef>
              <a:buFont typeface="Arial" panose="020B0604020202020204"/>
              <a:buNone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BF21640D-1A63-4EEC-A1F6-B6915072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A8A83-A20F-444D-B76A-0807C57E0208}" type="datetime1">
              <a:rPr lang="zh-CN" altLang="en-US"/>
              <a:pPr>
                <a:defRPr/>
              </a:pPr>
              <a:t>2025/6/21</a:t>
            </a:fld>
            <a:endParaRPr lang="zh-CN" altLang="en-US" dirty="0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B246C91-03CD-4E76-8130-EFD50730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AC2FC2D-0BBA-48F0-A53D-DA59706A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32DEC-00F5-419A-84E7-CC2F917EC3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8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6145212" y="-2097087"/>
            <a:ext cx="901702" cy="5095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3182938" y="2773363"/>
            <a:ext cx="901700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865A4721-CE8E-463E-B66C-DBD80BFFC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DCE42091-381C-42A3-BAFE-76F74033D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4B2BFFF4-4C1E-4940-86A4-8EA463212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D55FE-73EB-4AE3-9FCE-234AE86AC6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41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E8D2544-D7A6-4D56-BF42-4FB5B88A4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19C0109-A14E-4CED-8E77-50CB5DAB3C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C203F184-DFF1-405D-8438-8BC7DBEF9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B87B0-D97F-4AD3-AB80-92D66E1E9E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77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275D148-3AC6-4F78-A153-797A94BA1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B5B905C9-C48F-401C-8E46-54F651940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BF99FC57-FF1D-4CEE-9665-9D10643615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144B0-89C5-4B58-8699-EFDB4F0567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189900B9-463E-4DE7-AF2E-0FE2EBA0A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7297DD7A-F2BD-43F7-8054-E7427F6E64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7A8DEED2-9C9D-4E23-BB82-2224331AD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51194-7B57-43BC-8ED6-574D124FC2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4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02E04D31-CD1F-47EB-9C9A-576633B37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4A258BFC-F31A-499C-AB5D-46AF0F8DD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AA163487-1B05-4D33-BC24-7B1B509F5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79D22-D16F-4D6C-9D50-4EA9D8D416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03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DE1965FD-9250-48B4-B516-14F8A6ADE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F387C654-BBBA-474D-8EDF-CFF7DB36EF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2D0A17CC-F610-4D8D-86F4-319DBBA98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D1DB-D3DA-4F35-87F7-F022B434E5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2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5FD5DFE-647C-44B2-AFBE-6C1AAAC72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2C973B59-3F19-4AAD-A1FD-D35787A49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AAB9499C-51FC-4495-8788-5C3178F1A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930EF-E9D5-4CDD-BC3B-2D6D1871BF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96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72315AD5-A4CA-40CC-AB81-DEC79EFFE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A168124E-6948-4F26-B3CE-4ADEE4BB0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52DCBB38-EFE6-435E-88FC-EFC9DDE24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A2A51-31B3-46A2-BA06-0175DBE164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4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5CF11FC-2F16-4D8A-A8C9-3C6801DADEE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27" name="Freeform 3">
              <a:extLst>
                <a:ext uri="{FF2B5EF4-FFF2-40B4-BE49-F238E27FC236}">
                  <a16:creationId xmlns:a16="http://schemas.microsoft.com/office/drawing/2014/main" id="{6A402981-DA12-46F2-8B98-38C66ACA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015593AB-9746-4844-BC16-3E1C08A5BC3A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Freeform 5">
                <a:extLst>
                  <a:ext uri="{FF2B5EF4-FFF2-40B4-BE49-F238E27FC236}">
                    <a16:creationId xmlns:a16="http://schemas.microsoft.com/office/drawing/2014/main" id="{593971BE-A7F1-45BD-B9C5-D4A58FDA21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" name="Freeform 6">
                <a:extLst>
                  <a:ext uri="{FF2B5EF4-FFF2-40B4-BE49-F238E27FC236}">
                    <a16:creationId xmlns:a16="http://schemas.microsoft.com/office/drawing/2014/main" id="{F718EDF3-EC0D-44B3-9CAC-7B24F187A9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E9070563-1582-4D4F-9299-2F8FD7579B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08D9A8AF-CEFA-4E0D-80B3-B4862A57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9">
              <a:extLst>
                <a:ext uri="{FF2B5EF4-FFF2-40B4-BE49-F238E27FC236}">
                  <a16:creationId xmlns:a16="http://schemas.microsoft.com/office/drawing/2014/main" id="{8E3C175D-801F-4AF5-86D1-108CAEC7643B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1CF67C33-7756-4883-8BF4-9E4E877771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32C3382F-7239-4253-B734-B73899EE78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EAFE7258-ECE4-471E-9323-B5A236B7E2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088EF9E7-017A-433E-A5EA-38B4C8E67D5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F13B4F72-D690-49C8-A14F-96D9412DB6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" name="Group 15">
                <a:extLst>
                  <a:ext uri="{FF2B5EF4-FFF2-40B4-BE49-F238E27FC236}">
                    <a16:creationId xmlns:a16="http://schemas.microsoft.com/office/drawing/2014/main" id="{C113C4CA-3607-4213-BF89-2214448796E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Freeform 16">
                  <a:extLst>
                    <a:ext uri="{FF2B5EF4-FFF2-40B4-BE49-F238E27FC236}">
                      <a16:creationId xmlns:a16="http://schemas.microsoft.com/office/drawing/2014/main" id="{17240795-5B6A-4D82-B550-B1F731A380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-243" y="1803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7">
                  <a:extLst>
                    <a:ext uri="{FF2B5EF4-FFF2-40B4-BE49-F238E27FC236}">
                      <a16:creationId xmlns:a16="http://schemas.microsoft.com/office/drawing/2014/main" id="{D989C144-061C-48EC-B3E7-379C6AF168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20" y="1757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8">
                  <a:extLst>
                    <a:ext uri="{FF2B5EF4-FFF2-40B4-BE49-F238E27FC236}">
                      <a16:creationId xmlns:a16="http://schemas.microsoft.com/office/drawing/2014/main" id="{7B2193FE-E48A-4565-BA40-9FC106D13C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93" y="1717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3" name="Group 19">
              <a:extLst>
                <a:ext uri="{FF2B5EF4-FFF2-40B4-BE49-F238E27FC236}">
                  <a16:creationId xmlns:a16="http://schemas.microsoft.com/office/drawing/2014/main" id="{08685274-6140-4149-BE0D-D07E46A67AAC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6D969886-C7E0-409F-B0E1-9188687A98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56F4930E-22B5-49D2-A316-4ED8A2DC75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B893CEF1-D8D8-407E-AA5D-68684E0474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3">
              <a:extLst>
                <a:ext uri="{FF2B5EF4-FFF2-40B4-BE49-F238E27FC236}">
                  <a16:creationId xmlns:a16="http://schemas.microsoft.com/office/drawing/2014/main" id="{1985699E-5C13-4FE1-974B-57ED44BE2DC1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0E19016D-5AE5-47CE-B58E-305FEB7FE0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A03682B2-0144-40F1-9630-C6CEC136E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>
                <a:extLst>
                  <a:ext uri="{FF2B5EF4-FFF2-40B4-BE49-F238E27FC236}">
                    <a16:creationId xmlns:a16="http://schemas.microsoft.com/office/drawing/2014/main" id="{9E9CEDD1-58F1-4755-82D9-23347D0AAB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1" name="Group 27">
              <a:extLst>
                <a:ext uri="{FF2B5EF4-FFF2-40B4-BE49-F238E27FC236}">
                  <a16:creationId xmlns:a16="http://schemas.microsoft.com/office/drawing/2014/main" id="{4E9280CF-496B-4AB9-9767-FEA78043E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21A0BEB6-B849-479A-A626-36D9A90FCC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4B4A5EDA-7392-43FC-983C-12F5AF1798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>
                <a:extLst>
                  <a:ext uri="{FF2B5EF4-FFF2-40B4-BE49-F238E27FC236}">
                    <a16:creationId xmlns:a16="http://schemas.microsoft.com/office/drawing/2014/main" id="{4BCB76C8-60C0-422C-9720-02C3A60473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" name="Freeform 31">
              <a:extLst>
                <a:ext uri="{FF2B5EF4-FFF2-40B4-BE49-F238E27FC236}">
                  <a16:creationId xmlns:a16="http://schemas.microsoft.com/office/drawing/2014/main" id="{A7F86BCD-7585-4CDB-B757-52551249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32">
              <a:extLst>
                <a:ext uri="{FF2B5EF4-FFF2-40B4-BE49-F238E27FC236}">
                  <a16:creationId xmlns:a16="http://schemas.microsoft.com/office/drawing/2014/main" id="{0BE39B63-F1C2-4CF0-9B3D-B4AB236076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33">
              <a:extLst>
                <a:ext uri="{FF2B5EF4-FFF2-40B4-BE49-F238E27FC236}">
                  <a16:creationId xmlns:a16="http://schemas.microsoft.com/office/drawing/2014/main" id="{3F4CE781-09C4-46A0-9E41-C946D6A4C6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34">
              <a:extLst>
                <a:ext uri="{FF2B5EF4-FFF2-40B4-BE49-F238E27FC236}">
                  <a16:creationId xmlns:a16="http://schemas.microsoft.com/office/drawing/2014/main" id="{35AFE186-CEEF-4358-BE7D-3F3B20E1D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3B44308E-C376-4BCF-8991-A385457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CDA6135F-98A0-4AF9-873D-45BF5446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F9B706E8-450C-4A8B-B9DA-B6C1A290F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823C3698-FAF9-4742-9A97-5BEEA9CAB1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511ADDB7-6ABF-4F3E-9FB7-EB8108E1F7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23C5AA70-61FC-4CAA-9F93-37984D1124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FE6E4BCC-FC3A-462E-94BA-9A505B718D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9D1BF7E8-B353-4CF5-BA48-AA8F206804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EA574A78-15BF-48F8-B5BA-AB2BC536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44">
              <a:extLst>
                <a:ext uri="{FF2B5EF4-FFF2-40B4-BE49-F238E27FC236}">
                  <a16:creationId xmlns:a16="http://schemas.microsoft.com/office/drawing/2014/main" id="{FFE359E5-6FE9-4257-96C9-39373424CF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7E5073D8-9049-4CD9-831A-39F21F8DB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8FDE4CFD-35FC-41A3-BD94-C538078C4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8EF66692-2BC6-4EAC-BBCE-43A14E02A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191B3B74-0427-4685-ABEF-AEF70B3987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D61A40B6-483F-4A4B-ADFB-65ACE2C8D6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7772DC-C6AE-4E1D-A428-D5ECC46954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  <p:sldLayoutId id="2147483681" r:id="rId12"/>
    <p:sldLayoutId id="2147483682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3">
            <a:extLst>
              <a:ext uri="{FF2B5EF4-FFF2-40B4-BE49-F238E27FC236}">
                <a16:creationId xmlns:a16="http://schemas.microsoft.com/office/drawing/2014/main" id="{051EB2EA-B616-43E1-BEBC-4209E3E7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623565"/>
            <a:ext cx="24717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4400" b="1" dirty="0"/>
              <a:t>字</a:t>
            </a:r>
            <a:r>
              <a:rPr lang="en-US" altLang="zh-CN" sz="4400" b="1" dirty="0"/>
              <a:t>      </a:t>
            </a:r>
            <a:r>
              <a:rPr lang="zh-CN" altLang="zh-CN" sz="4400" b="1" dirty="0"/>
              <a:t>典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3">
            <a:extLst>
              <a:ext uri="{FF2B5EF4-FFF2-40B4-BE49-F238E27FC236}">
                <a16:creationId xmlns:a16="http://schemas.microsoft.com/office/drawing/2014/main" id="{3DB23271-F04F-4A4C-B3BF-83EDD2E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57338"/>
            <a:ext cx="73437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7030A0"/>
                </a:solidFill>
              </a:rPr>
              <a:t>{'color': 'yellow', 'points': 10, 'speed': 'medium'}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{'color': 'yellow', 'points': 10, 'speed': 'medium'}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{'color': 'yellow', 'points': 10, 'speed': 'medium'}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{'color': 'green', 'points': 5, 'speed': 'slow'}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{'color': 'green', 'points': 5, 'speed': 'slow'}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...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 </a:t>
            </a:r>
            <a:endParaRPr lang="zh-CN" altLang="en-US" sz="20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89F39-CAB6-4380-9AF2-16A13810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048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在字典中存储列表</a:t>
            </a:r>
          </a:p>
        </p:txBody>
      </p:sp>
      <p:sp>
        <p:nvSpPr>
          <p:cNvPr id="21506" name="矩形 2">
            <a:extLst>
              <a:ext uri="{FF2B5EF4-FFF2-40B4-BE49-F238E27FC236}">
                <a16:creationId xmlns:a16="http://schemas.microsoft.com/office/drawing/2014/main" id="{3576F58B-083A-4E45-9498-0D46186D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196975"/>
            <a:ext cx="71072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# Store information about a pizza being ordered.</a:t>
            </a:r>
          </a:p>
          <a:p>
            <a:r>
              <a:rPr lang="en-US" altLang="zh-CN"/>
              <a:t>pizza = {</a:t>
            </a:r>
          </a:p>
          <a:p>
            <a:r>
              <a:rPr lang="en-US" altLang="zh-CN"/>
              <a:t>    'crust': 'thick',</a:t>
            </a:r>
          </a:p>
          <a:p>
            <a:r>
              <a:rPr lang="en-US" altLang="zh-CN"/>
              <a:t>    'toppings': ['mushrooms', 'extra cheese'],</a:t>
            </a:r>
          </a:p>
          <a:p>
            <a:r>
              <a:rPr lang="en-US" altLang="zh-CN"/>
              <a:t>    }</a:t>
            </a:r>
          </a:p>
          <a:p>
            <a:endParaRPr lang="en-US" altLang="zh-CN"/>
          </a:p>
          <a:p>
            <a:r>
              <a:rPr lang="en-US" altLang="zh-CN"/>
              <a:t># Summarize the order.</a:t>
            </a:r>
          </a:p>
          <a:p>
            <a:r>
              <a:rPr lang="en-US" altLang="zh-CN"/>
              <a:t>print("You ordered a " + pizza['crust'] + "-crust pizza " +</a:t>
            </a:r>
          </a:p>
          <a:p>
            <a:r>
              <a:rPr lang="en-US" altLang="zh-CN"/>
              <a:t>      "with the following toppings:")</a:t>
            </a:r>
          </a:p>
          <a:p>
            <a:endParaRPr lang="en-US" altLang="zh-CN"/>
          </a:p>
          <a:p>
            <a:r>
              <a:rPr lang="en-US" altLang="zh-CN"/>
              <a:t>for topping in pizza['toppings']:</a:t>
            </a:r>
          </a:p>
          <a:p>
            <a:r>
              <a:rPr lang="en-US" altLang="zh-CN"/>
              <a:t>    print("\t" + topping)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D13641-6F3A-4DB5-A029-8C39877F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30066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You ordered a thick-crust pizza with the following toppings:</a:t>
            </a:r>
          </a:p>
          <a:p>
            <a:r>
              <a:rPr lang="en-US" altLang="zh-CN">
                <a:solidFill>
                  <a:srgbClr val="7030A0"/>
                </a:solidFill>
              </a:rPr>
              <a:t>	mushrooms</a:t>
            </a:r>
          </a:p>
          <a:p>
            <a:r>
              <a:rPr lang="en-US" altLang="zh-CN">
                <a:solidFill>
                  <a:srgbClr val="7030A0"/>
                </a:solidFill>
              </a:rPr>
              <a:t>	extra cheese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AB700-87DF-4862-AF82-43B7A6F8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9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在字典中存储字典</a:t>
            </a:r>
          </a:p>
        </p:txBody>
      </p:sp>
      <p:sp>
        <p:nvSpPr>
          <p:cNvPr id="22530" name="矩形 2">
            <a:extLst>
              <a:ext uri="{FF2B5EF4-FFF2-40B4-BE49-F238E27FC236}">
                <a16:creationId xmlns:a16="http://schemas.microsoft.com/office/drawing/2014/main" id="{4B716B69-DDDC-4BDC-83BC-21A79A5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836613"/>
            <a:ext cx="6985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users = {'aeinstein': {'first': 'albert',</a:t>
            </a:r>
          </a:p>
          <a:p>
            <a:r>
              <a:rPr lang="en-US" altLang="zh-CN" sz="1600"/>
              <a:t>                       'last': 'einstein',</a:t>
            </a:r>
          </a:p>
          <a:p>
            <a:r>
              <a:rPr lang="en-US" altLang="zh-CN" sz="1600"/>
              <a:t>                       'location': 'princeton'},</a:t>
            </a:r>
          </a:p>
          <a:p>
            <a:r>
              <a:rPr lang="en-US" altLang="zh-CN" sz="1600"/>
              <a:t>         'mcurie': {'first': 'marie',</a:t>
            </a:r>
          </a:p>
          <a:p>
            <a:r>
              <a:rPr lang="en-US" altLang="zh-CN" sz="1600"/>
              <a:t>                    'last': 'curie',</a:t>
            </a:r>
          </a:p>
          <a:p>
            <a:r>
              <a:rPr lang="en-US" altLang="zh-CN" sz="1600"/>
              <a:t>                    'location': 'paris'},</a:t>
            </a:r>
          </a:p>
          <a:p>
            <a:r>
              <a:rPr lang="en-US" altLang="zh-CN" sz="1600"/>
              <a:t>         }</a:t>
            </a:r>
          </a:p>
          <a:p>
            <a:r>
              <a:rPr lang="en-US" altLang="zh-CN" sz="1600"/>
              <a:t>for username, user_info in users.items():</a:t>
            </a:r>
          </a:p>
          <a:p>
            <a:r>
              <a:rPr lang="en-US" altLang="zh-CN" sz="1600"/>
              <a:t>    print("\nUsername: " + username)</a:t>
            </a:r>
          </a:p>
          <a:p>
            <a:r>
              <a:rPr lang="en-US" altLang="zh-CN" sz="1600"/>
              <a:t>    full_name = user_info['first'] + " " + user_info['last']</a:t>
            </a:r>
          </a:p>
          <a:p>
            <a:r>
              <a:rPr lang="en-US" altLang="zh-CN" sz="1600"/>
              <a:t>    location = user_info['location']</a:t>
            </a:r>
          </a:p>
          <a:p>
            <a:endParaRPr lang="en-US" altLang="zh-CN" sz="1600"/>
          </a:p>
          <a:p>
            <a:r>
              <a:rPr lang="en-US" altLang="zh-CN" sz="1600"/>
              <a:t>    print("\tFull name: " + full_name.title())</a:t>
            </a:r>
          </a:p>
          <a:p>
            <a:r>
              <a:rPr lang="en-US" altLang="zh-CN" sz="1600"/>
              <a:t>    print("\tLocation: " + location.title())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B010ED-106B-4DCB-9B9B-0B7CD046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45085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Username: aeinstein</a:t>
            </a:r>
          </a:p>
          <a:p>
            <a:r>
              <a:rPr lang="en-US" altLang="zh-CN">
                <a:solidFill>
                  <a:srgbClr val="7030A0"/>
                </a:solidFill>
              </a:rPr>
              <a:t>	Full name: Albert Einstein</a:t>
            </a:r>
          </a:p>
          <a:p>
            <a:r>
              <a:rPr lang="en-US" altLang="zh-CN">
                <a:solidFill>
                  <a:srgbClr val="7030A0"/>
                </a:solidFill>
              </a:rPr>
              <a:t>	Location: Princeton</a:t>
            </a:r>
          </a:p>
          <a:p>
            <a:endParaRPr lang="en-US" altLang="zh-CN">
              <a:solidFill>
                <a:srgbClr val="7030A0"/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Username: mcurie</a:t>
            </a:r>
          </a:p>
          <a:p>
            <a:r>
              <a:rPr lang="en-US" altLang="zh-CN">
                <a:solidFill>
                  <a:srgbClr val="7030A0"/>
                </a:solidFill>
              </a:rPr>
              <a:t>	Full name: Marie Curie</a:t>
            </a:r>
          </a:p>
          <a:p>
            <a:r>
              <a:rPr lang="en-US" altLang="zh-CN">
                <a:solidFill>
                  <a:srgbClr val="7030A0"/>
                </a:solidFill>
              </a:rPr>
              <a:t>	Location: Paris 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D6C22-6138-48D6-8698-EC2EA8A6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字典——</a:t>
            </a:r>
            <a:r>
              <a:rPr lang="zh-CN" altLang="en-US" dirty="0"/>
              <a:t>例子</a:t>
            </a:r>
          </a:p>
        </p:txBody>
      </p:sp>
      <p:sp>
        <p:nvSpPr>
          <p:cNvPr id="23554" name="内容占位符 5">
            <a:extLst>
              <a:ext uri="{FF2B5EF4-FFF2-40B4-BE49-F238E27FC236}">
                <a16:creationId xmlns:a16="http://schemas.microsoft.com/office/drawing/2014/main" id="{C25E933B-014F-4359-A5F4-162649C2A4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268413"/>
            <a:ext cx="7427913" cy="3889375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/>
              <a:t>统计给定字符串</a:t>
            </a:r>
            <a:r>
              <a:rPr lang="en-US" altLang="zh-CN"/>
              <a:t>mstr=“Hello world, I am using Python to program, it is very easy to implement.”</a:t>
            </a:r>
            <a:r>
              <a:rPr lang="zh-CN" altLang="zh-CN"/>
              <a:t>中各个字符出现的次数。</a:t>
            </a:r>
            <a:endParaRPr lang="en-US" altLang="zh-CN"/>
          </a:p>
          <a:p>
            <a:pPr indent="719138">
              <a:spcBef>
                <a:spcPct val="0"/>
              </a:spcBef>
              <a:buFontTx/>
              <a:buNone/>
            </a:pPr>
            <a:endParaRPr lang="en-US" altLang="zh-CN"/>
          </a:p>
          <a:p>
            <a:pPr indent="719138">
              <a:spcBef>
                <a:spcPct val="0"/>
              </a:spcBef>
              <a:buFontTx/>
              <a:buNone/>
            </a:pPr>
            <a:r>
              <a:rPr lang="zh-CN" altLang="en-US" b="1"/>
              <a:t>分析：</a:t>
            </a:r>
            <a:r>
              <a:rPr lang="zh-CN" altLang="zh-CN"/>
              <a:t>要完成这项任务，要对字符串的每一个字符进行遍历，将该字符作为键插入字典，或更新其出现次数。</a:t>
            </a:r>
            <a:endParaRPr lang="zh-CN" altLang="zh-CN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CE323B-C172-4645-A63C-EABDB9204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42938"/>
            <a:ext cx="7705725" cy="4967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/>
              <a:t>#&lt;</a:t>
            </a:r>
            <a:r>
              <a:rPr lang="zh-CN" altLang="zh-CN" sz="2400" b="1"/>
              <a:t>程序：统计字符串中各字符出现次数</a:t>
            </a:r>
            <a:r>
              <a:rPr lang="en-US" altLang="zh-CN" sz="2400" b="1"/>
              <a:t>&gt;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mstr = "Hello world, I am using Python to program, it is very easy to implement."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mlist = list(mstr)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mdict = {}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for e in mlist: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	if mdict.get(e,-1)==-1:	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		mdict[e]=1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	else:	  						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		mdict[e]+=1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for key,value in mdict.items():</a:t>
            </a:r>
            <a:endParaRPr lang="zh-CN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	print (key,value)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4">
            <a:extLst>
              <a:ext uri="{FF2B5EF4-FFF2-40B4-BE49-F238E27FC236}">
                <a16:creationId xmlns:a16="http://schemas.microsoft.com/office/drawing/2014/main" id="{F932D7C6-0843-4711-9398-4424519C2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8738"/>
            <a:ext cx="4572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zh-CN"/>
              <a:t>h 1</a:t>
            </a:r>
          </a:p>
          <a:p>
            <a:r>
              <a:rPr lang="pt-BR" altLang="zh-CN"/>
              <a:t>l 4</a:t>
            </a:r>
          </a:p>
          <a:p>
            <a:r>
              <a:rPr lang="pt-BR" altLang="zh-CN"/>
              <a:t>P 1</a:t>
            </a:r>
          </a:p>
          <a:p>
            <a:r>
              <a:rPr lang="pt-BR" altLang="zh-CN"/>
              <a:t>m 4</a:t>
            </a:r>
          </a:p>
          <a:p>
            <a:r>
              <a:rPr lang="pt-BR" altLang="zh-CN"/>
              <a:t>. 1</a:t>
            </a:r>
          </a:p>
          <a:p>
            <a:r>
              <a:rPr lang="pt-BR" altLang="zh-CN"/>
              <a:t>H 1</a:t>
            </a:r>
          </a:p>
          <a:p>
            <a:r>
              <a:rPr lang="pt-BR" altLang="zh-CN"/>
              <a:t>y 3</a:t>
            </a:r>
          </a:p>
          <a:p>
            <a:r>
              <a:rPr lang="pt-BR" altLang="zh-CN"/>
              <a:t>o 6</a:t>
            </a:r>
          </a:p>
          <a:p>
            <a:r>
              <a:rPr lang="pt-BR" altLang="zh-CN"/>
              <a:t>v 1</a:t>
            </a:r>
          </a:p>
          <a:p>
            <a:r>
              <a:rPr lang="pt-BR" altLang="zh-CN"/>
              <a:t>s 3</a:t>
            </a:r>
          </a:p>
          <a:p>
            <a:r>
              <a:rPr lang="pt-BR" altLang="zh-CN"/>
              <a:t>r 4</a:t>
            </a:r>
          </a:p>
          <a:p>
            <a:r>
              <a:rPr lang="pt-BR" altLang="zh-CN"/>
              <a:t>w 1</a:t>
            </a:r>
          </a:p>
          <a:p>
            <a:r>
              <a:rPr lang="pt-BR" altLang="zh-CN"/>
              <a:t>  13</a:t>
            </a:r>
          </a:p>
          <a:p>
            <a:r>
              <a:rPr lang="pt-BR" altLang="zh-CN"/>
              <a:t>p 2</a:t>
            </a:r>
          </a:p>
          <a:p>
            <a:r>
              <a:rPr lang="pt-BR" altLang="zh-CN"/>
              <a:t>, 2</a:t>
            </a:r>
          </a:p>
          <a:p>
            <a:r>
              <a:rPr lang="pt-BR" altLang="zh-CN"/>
              <a:t>n 3</a:t>
            </a:r>
          </a:p>
          <a:p>
            <a:r>
              <a:rPr lang="pt-BR" altLang="zh-CN"/>
              <a:t>d 1</a:t>
            </a:r>
          </a:p>
          <a:p>
            <a:r>
              <a:rPr lang="pt-BR" altLang="zh-CN"/>
              <a:t>e 5</a:t>
            </a:r>
          </a:p>
          <a:p>
            <a:r>
              <a:rPr lang="pt-BR" altLang="zh-CN"/>
              <a:t>g 2</a:t>
            </a:r>
          </a:p>
          <a:p>
            <a:r>
              <a:rPr lang="pt-BR" altLang="zh-CN"/>
              <a:t>u 1</a:t>
            </a:r>
          </a:p>
          <a:p>
            <a:r>
              <a:rPr lang="pt-BR" altLang="zh-CN"/>
              <a:t>I 1</a:t>
            </a:r>
          </a:p>
          <a:p>
            <a:r>
              <a:rPr lang="pt-BR" altLang="zh-CN"/>
              <a:t>i 4</a:t>
            </a:r>
          </a:p>
          <a:p>
            <a:r>
              <a:rPr lang="pt-BR" altLang="zh-CN"/>
              <a:t>t 5</a:t>
            </a:r>
          </a:p>
          <a:p>
            <a:r>
              <a:rPr lang="pt-BR" altLang="zh-CN"/>
              <a:t>a 3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CB42B-1CE1-432A-B556-35084DA1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字典</a:t>
            </a:r>
            <a:endParaRPr lang="zh-CN" altLang="en-US" dirty="0"/>
          </a:p>
        </p:txBody>
      </p:sp>
      <p:sp>
        <p:nvSpPr>
          <p:cNvPr id="8194" name="内容占位符 5">
            <a:extLst>
              <a:ext uri="{FF2B5EF4-FFF2-40B4-BE49-F238E27FC236}">
                <a16:creationId xmlns:a16="http://schemas.microsoft.com/office/drawing/2014/main" id="{BADC3285-25A5-4BD6-A98B-03DA06096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5696" y="1268413"/>
            <a:ext cx="6851104" cy="4824412"/>
          </a:xfrm>
        </p:spPr>
        <p:txBody>
          <a:bodyPr/>
          <a:lstStyle/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/>
              <a:t>字典是</a:t>
            </a:r>
            <a:r>
              <a:rPr lang="en-US" altLang="zh-CN" sz="2000" dirty="0"/>
              <a:t>Python</a:t>
            </a:r>
            <a:r>
              <a:rPr lang="zh-CN" altLang="zh-CN" sz="2000" dirty="0"/>
              <a:t>中唯一的映射类型。字典的形式为</a:t>
            </a:r>
            <a:r>
              <a:rPr lang="en-US" altLang="zh-CN" sz="2000" dirty="0"/>
              <a:t>{ }</a:t>
            </a:r>
            <a:r>
              <a:rPr lang="zh-CN" altLang="zh-CN" sz="2000" dirty="0"/>
              <a:t>。同列表一样，</a:t>
            </a:r>
            <a:r>
              <a:rPr lang="en-US" altLang="zh-CN" sz="2000" dirty="0"/>
              <a:t>Python</a:t>
            </a:r>
            <a:r>
              <a:rPr lang="zh-CN" altLang="zh-CN" sz="2000" dirty="0"/>
              <a:t>中既可以创建空字典，也可以直接创建带有元素的字典。字典中的每一个元素都是一个键值对（</a:t>
            </a:r>
            <a:r>
              <a:rPr lang="en-US" altLang="zh-CN" sz="2000" dirty="0"/>
              <a:t>Key</a:t>
            </a:r>
            <a:r>
              <a:rPr lang="zh-CN" altLang="zh-CN" sz="2000" dirty="0"/>
              <a:t>：</a:t>
            </a:r>
            <a:r>
              <a:rPr lang="en-US" altLang="zh-CN" sz="2000" dirty="0"/>
              <a:t>Value</a:t>
            </a:r>
            <a:r>
              <a:rPr lang="zh-CN" altLang="zh-CN" sz="2000" dirty="0"/>
              <a:t>），而键</a:t>
            </a:r>
            <a:r>
              <a:rPr lang="en-US" altLang="zh-CN" sz="2000" dirty="0"/>
              <a:t>Key</a:t>
            </a:r>
            <a:r>
              <a:rPr lang="zh-CN" altLang="zh-CN" sz="2000" dirty="0"/>
              <a:t>在字典中只会出现一次，也就是大家知道函数是不可以有一对多的映射关系。键是集合</a:t>
            </a:r>
            <a:r>
              <a:rPr lang="en-US" altLang="zh-CN" sz="2000" dirty="0"/>
              <a:t>X</a:t>
            </a:r>
            <a:r>
              <a:rPr lang="zh-CN" altLang="zh-CN" sz="2000" dirty="0"/>
              <a:t>中的一个元素，而</a:t>
            </a:r>
            <a:r>
              <a:rPr lang="en-US" altLang="zh-CN" sz="2000" dirty="0"/>
              <a:t>Value</a:t>
            </a:r>
            <a:r>
              <a:rPr lang="zh-CN" altLang="zh-CN" sz="2000" dirty="0"/>
              <a:t>指的是集合</a:t>
            </a:r>
            <a:r>
              <a:rPr lang="en-US" altLang="zh-CN" sz="2000" dirty="0"/>
              <a:t>Y</a:t>
            </a:r>
            <a:r>
              <a:rPr lang="zh-CN" altLang="zh-CN" sz="2000" dirty="0"/>
              <a:t>中的一个元素，而</a:t>
            </a:r>
            <a:r>
              <a:rPr lang="en-US" altLang="zh-CN" sz="2000" dirty="0"/>
              <a:t>f(key)=value</a:t>
            </a:r>
            <a:r>
              <a:rPr lang="zh-CN" altLang="zh-CN" sz="2000"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D64C69C-EC65-4A17-AD2C-427FE7BE9C7A}"/>
              </a:ext>
            </a:extLst>
          </p:cNvPr>
          <p:cNvSpPr/>
          <p:nvPr/>
        </p:nvSpPr>
        <p:spPr>
          <a:xfrm>
            <a:off x="1547664" y="332656"/>
            <a:ext cx="7048884" cy="203132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#phoneBook.py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phoneBook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'Alex'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'6511-2002'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'Betty'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"6512-7252"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'Dora'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"6546-2708"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'Peter'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'6716-4203'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phoneBook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"Dorothy"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'6557-7272'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"Dora's call number is:"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phoneBook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"Dora"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phoneBook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phoneBook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566528" y="2780928"/>
            <a:ext cx="7048884" cy="14773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Dora's call number is: 6546-2708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&lt;class '</a:t>
            </a:r>
            <a:r>
              <a:rPr lang="en-US" altLang="zh-CN" dirty="0" err="1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dict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'&gt;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{'Alex': '6511-2002', 'Betty': '6512-7252', 'Dora': '6546-2708', 'Peter': '6716-4203', 'Dorothy': '6557-7272'}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29FB48-2BE3-4756-A749-2C0EE26AAFAD}"/>
              </a:ext>
            </a:extLst>
          </p:cNvPr>
          <p:cNvSpPr txBox="1"/>
          <p:nvPr/>
        </p:nvSpPr>
        <p:spPr>
          <a:xfrm>
            <a:off x="1566528" y="4581128"/>
            <a:ext cx="604596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字典以一对大括号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"{ }"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包裹，键值对以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","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分隔，键值之间用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":"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1464B0-55AB-4B33-B4FC-28543CD42BC5}"/>
              </a:ext>
            </a:extLst>
          </p:cNvPr>
          <p:cNvSpPr txBox="1"/>
          <p:nvPr/>
        </p:nvSpPr>
        <p:spPr>
          <a:xfrm>
            <a:off x="1578901" y="5365665"/>
            <a:ext cx="806128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字典名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] =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值为字典添加新的键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427DC7-3EE8-4D9A-804D-6B7ECEE5DE7B}"/>
              </a:ext>
            </a:extLst>
          </p:cNvPr>
          <p:cNvSpPr txBox="1"/>
          <p:nvPr/>
        </p:nvSpPr>
        <p:spPr>
          <a:xfrm>
            <a:off x="1595736" y="5873203"/>
            <a:ext cx="806128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字典名</a:t>
            </a:r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键</a:t>
            </a:r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]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用来获取给定键对应的值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162C55-F4CF-4DD5-8696-405C8A07A8AB}"/>
              </a:ext>
            </a:extLst>
          </p:cNvPr>
          <p:cNvSpPr txBox="1"/>
          <p:nvPr/>
        </p:nvSpPr>
        <p:spPr>
          <a:xfrm>
            <a:off x="1595736" y="6334868"/>
            <a:ext cx="483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字典不能象序列用下标获取键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值对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AF2ACD-85EE-41D5-8CFA-CE8B1CD65D25}"/>
              </a:ext>
            </a:extLst>
          </p:cNvPr>
          <p:cNvSpPr txBox="1"/>
          <p:nvPr/>
        </p:nvSpPr>
        <p:spPr>
          <a:xfrm>
            <a:off x="6095132" y="5578526"/>
            <a:ext cx="2520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值可以是任意数据类型，列表、元组、整数，也可以是另外一个字典；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3275856" y="404664"/>
            <a:ext cx="1087148" cy="3911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dict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64C69C-EC65-4A17-AD2C-427FE7BE9C7A}"/>
              </a:ext>
            </a:extLst>
          </p:cNvPr>
          <p:cNvSpPr/>
          <p:nvPr/>
        </p:nvSpPr>
        <p:spPr>
          <a:xfrm>
            <a:off x="1746506" y="1722597"/>
            <a:ext cx="7048884" cy="120032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#dictfunc.py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items = [(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name'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'Dorothy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'10003'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(items)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691680" y="3429000"/>
            <a:ext cx="7048884" cy="36933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{'name': 'Dorothy', 'id': '10003', 'age': 26}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29FB48-2BE3-4756-A749-2C0EE26AAFAD}"/>
              </a:ext>
            </a:extLst>
          </p:cNvPr>
          <p:cNvSpPr txBox="1"/>
          <p:nvPr/>
        </p:nvSpPr>
        <p:spPr>
          <a:xfrm>
            <a:off x="1753200" y="4725144"/>
            <a:ext cx="66247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dict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函数可将由元组键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值对构成的列表或元组转换成字典</a:t>
            </a:r>
          </a:p>
        </p:txBody>
      </p:sp>
    </p:spTree>
    <p:extLst>
      <p:ext uri="{BB962C8B-B14F-4D97-AF65-F5344CB8AC3E}">
        <p14:creationId xmlns:p14="http://schemas.microsoft.com/office/powerpoint/2010/main" val="17132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424048" y="980728"/>
            <a:ext cx="683568" cy="3600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基本操作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64C69C-EC65-4A17-AD2C-427FE7BE9C7A}"/>
              </a:ext>
            </a:extLst>
          </p:cNvPr>
          <p:cNvSpPr/>
          <p:nvPr/>
        </p:nvSpPr>
        <p:spPr>
          <a:xfrm>
            <a:off x="1660115" y="109003"/>
            <a:ext cx="7048884" cy="258532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#basicop.py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'Dorothy'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id=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'10003'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age=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'gender'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'female'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 after del:"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"Key age exists in 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dorothy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660115" y="2797114"/>
            <a:ext cx="7048884" cy="14773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10003</a:t>
            </a:r>
          </a:p>
          <a:p>
            <a:r>
              <a:rPr lang="en-US" altLang="zh-CN" dirty="0" err="1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dict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after del: {'name': 'Dorothy', 'age': 26, 'gender': 'female'}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age exists in </a:t>
            </a:r>
            <a:r>
              <a:rPr lang="en-US" altLang="zh-CN" dirty="0" err="1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dict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dorothy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.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29FB48-2BE3-4756-A749-2C0EE26AAFAD}"/>
              </a:ext>
            </a:extLst>
          </p:cNvPr>
          <p:cNvSpPr txBox="1"/>
          <p:nvPr/>
        </p:nvSpPr>
        <p:spPr>
          <a:xfrm>
            <a:off x="1559160" y="4392630"/>
            <a:ext cx="604596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dict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函数创建字典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dorothy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len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函数返回字典内键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值对的总数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E200F-D0BD-4AC6-81C7-69925BFFD0D9}"/>
              </a:ext>
            </a:extLst>
          </p:cNvPr>
          <p:cNvSpPr txBox="1"/>
          <p:nvPr/>
        </p:nvSpPr>
        <p:spPr>
          <a:xfrm>
            <a:off x="1570519" y="5025642"/>
            <a:ext cx="62133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dorothy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[“id”]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返回键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“id”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对应的值，如果对应的键在字典中不存在，解释器会报错并停止运行。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72924D-BBD3-4891-92F6-8A81795D17B7}"/>
              </a:ext>
            </a:extLst>
          </p:cNvPr>
          <p:cNvSpPr txBox="1"/>
          <p:nvPr/>
        </p:nvSpPr>
        <p:spPr>
          <a:xfrm>
            <a:off x="1533196" y="5663049"/>
            <a:ext cx="784887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dorothy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["gender"] = 'female'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往字典中增加了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"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gender":"female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"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值对。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如果对定的键已经存在，则该操作修改该键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值对里的值。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4A469-6D04-4372-A985-5CC8E8411ADE}"/>
              </a:ext>
            </a:extLst>
          </p:cNvPr>
          <p:cNvSpPr txBox="1"/>
          <p:nvPr/>
        </p:nvSpPr>
        <p:spPr>
          <a:xfrm>
            <a:off x="1538064" y="6367933"/>
            <a:ext cx="93697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del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dorothy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["id"]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从字典中删除指定键的键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值对；</a:t>
            </a:r>
          </a:p>
        </p:txBody>
      </p:sp>
    </p:spTree>
    <p:extLst>
      <p:ext uri="{BB962C8B-B14F-4D97-AF65-F5344CB8AC3E}">
        <p14:creationId xmlns:p14="http://schemas.microsoft.com/office/powerpoint/2010/main" val="7636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9D0BC-7F5F-457B-AA13-FB0EEC33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字典——专用方法</a:t>
            </a:r>
            <a:endParaRPr lang="zh-CN" altLang="en-US" dirty="0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54D9597B-50C3-40D1-9DBD-F43E908DB338}"/>
              </a:ext>
            </a:extLst>
          </p:cNvPr>
          <p:cNvGraphicFramePr/>
          <p:nvPr/>
        </p:nvGraphicFramePr>
        <p:xfrm>
          <a:off x="215900" y="1582738"/>
          <a:ext cx="8820150" cy="44529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35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latin typeface="宋体" panose="02010600030101010101" pitchFamily="2" charset="-122"/>
                      </a:endParaRP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mdict.clear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清空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的键值对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mdict.copy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得到字典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的一个拷贝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{'H':1, 'e':2}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mdict.has_key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是否在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H/h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True/False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mdict.items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得到一个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的全部键值对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[('H',1),('e',2)]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mdict.keys()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得到一个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的全部键个键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['H','e']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mdict.update([b])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字典更新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字典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{'H':3}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{'H':3,'e':2}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mdict.values()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得到一个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的全部值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[1,2]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16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mdict.get(k[, x])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mdict[k]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存在则返回，否则返回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'o',0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16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mdict.setdefault(k[, x])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mdict[k]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不存在，则添加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k:x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'x':3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{'H':1,'e':2,'x':3}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mdict.pop(k[, x])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mdict[k]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存在，则删除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{'e':2}</a:t>
                      </a:r>
                    </a:p>
                  </a:txBody>
                  <a:tcPr marL="9525" marR="9525" marT="952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">
            <a:extLst>
              <a:ext uri="{FF2B5EF4-FFF2-40B4-BE49-F238E27FC236}">
                <a16:creationId xmlns:a16="http://schemas.microsoft.com/office/drawing/2014/main" id="{559781D0-6D92-4E24-A062-987DA54B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1125538"/>
            <a:ext cx="71993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favorite_languages = {</a:t>
            </a:r>
          </a:p>
          <a:p>
            <a:r>
              <a:rPr lang="en-US" altLang="zh-CN" sz="2000"/>
              <a:t>    'jen': 'python',</a:t>
            </a:r>
          </a:p>
          <a:p>
            <a:r>
              <a:rPr lang="en-US" altLang="zh-CN" sz="2000"/>
              <a:t>    'sarah': 'c',</a:t>
            </a:r>
          </a:p>
          <a:p>
            <a:r>
              <a:rPr lang="en-US" altLang="zh-CN" sz="2000"/>
              <a:t>    'edward': 'ruby',</a:t>
            </a:r>
          </a:p>
          <a:p>
            <a:r>
              <a:rPr lang="en-US" altLang="zh-CN" sz="2000"/>
              <a:t>    'phil': 'python',</a:t>
            </a:r>
          </a:p>
          <a:p>
            <a:r>
              <a:rPr lang="en-US" altLang="zh-CN" sz="2000"/>
              <a:t>    }</a:t>
            </a:r>
          </a:p>
          <a:p>
            <a:endParaRPr lang="en-US" altLang="zh-CN" sz="2000"/>
          </a:p>
          <a:p>
            <a:r>
              <a:rPr lang="en-US" altLang="zh-CN" sz="2000"/>
              <a:t>for name, language in favorite_languages.items():</a:t>
            </a:r>
          </a:p>
          <a:p>
            <a:r>
              <a:rPr lang="en-US" altLang="zh-CN" sz="2000"/>
              <a:t>    print(name.title() + "'s favorite language is " +</a:t>
            </a:r>
          </a:p>
          <a:p>
            <a:r>
              <a:rPr lang="en-US" altLang="zh-CN" sz="2000"/>
              <a:t>        language.title() + ".")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30C12F-4451-4B6A-81F5-3F4E26B3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778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类似对象组成的字典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2A2E6-F545-44BC-88D2-5BCB07EC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244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7030A0"/>
                </a:solidFill>
              </a:rPr>
              <a:t>Jen's favorite language is Python.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Sarah's favorite language is C.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Edward's favorite language is Ruby.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Phil's favorite language is Python.</a:t>
            </a:r>
            <a:endParaRPr lang="zh-CN" altLang="en-US" sz="20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">
            <a:extLst>
              <a:ext uri="{FF2B5EF4-FFF2-40B4-BE49-F238E27FC236}">
                <a16:creationId xmlns:a16="http://schemas.microsoft.com/office/drawing/2014/main" id="{35E7A0DA-23A8-431C-85E6-F46911543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457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user_0 = {'username': 'efermi',</a:t>
            </a:r>
          </a:p>
          <a:p>
            <a:r>
              <a:rPr lang="en-US" altLang="zh-CN" sz="2000"/>
              <a:t>          'first': 'enrico',</a:t>
            </a:r>
          </a:p>
          <a:p>
            <a:r>
              <a:rPr lang="en-US" altLang="zh-CN" sz="2000"/>
              <a:t>          'last': 'fermi',</a:t>
            </a:r>
          </a:p>
          <a:p>
            <a:r>
              <a:rPr lang="en-US" altLang="zh-CN" sz="2000"/>
              <a:t>          }</a:t>
            </a:r>
          </a:p>
          <a:p>
            <a:endParaRPr lang="en-US" altLang="zh-CN" sz="2000"/>
          </a:p>
          <a:p>
            <a:r>
              <a:rPr lang="en-US" altLang="zh-CN" sz="2000"/>
              <a:t>for key, value in user_0.items():</a:t>
            </a:r>
          </a:p>
          <a:p>
            <a:r>
              <a:rPr lang="en-US" altLang="zh-CN" sz="2000"/>
              <a:t>    print("\nKey: " + key)</a:t>
            </a:r>
          </a:p>
          <a:p>
            <a:r>
              <a:rPr lang="en-US" altLang="zh-CN" sz="2000"/>
              <a:t>    print("Value: " + value)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BAA0C0-72FE-4920-8CA8-1FBE8BEB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遍历字典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57161F-5720-40E3-AB24-A4FE3D5D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8608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>
              <a:solidFill>
                <a:srgbClr val="7030A0"/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Key: username</a:t>
            </a:r>
          </a:p>
          <a:p>
            <a:r>
              <a:rPr lang="en-US" altLang="zh-CN">
                <a:solidFill>
                  <a:srgbClr val="7030A0"/>
                </a:solidFill>
              </a:rPr>
              <a:t>Value: efermi</a:t>
            </a:r>
          </a:p>
          <a:p>
            <a:endParaRPr lang="en-US" altLang="zh-CN">
              <a:solidFill>
                <a:srgbClr val="7030A0"/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Key: first</a:t>
            </a:r>
          </a:p>
          <a:p>
            <a:r>
              <a:rPr lang="en-US" altLang="zh-CN">
                <a:solidFill>
                  <a:srgbClr val="7030A0"/>
                </a:solidFill>
              </a:rPr>
              <a:t>Value: enrico</a:t>
            </a:r>
          </a:p>
          <a:p>
            <a:endParaRPr lang="en-US" altLang="zh-CN">
              <a:solidFill>
                <a:srgbClr val="7030A0"/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Key: last</a:t>
            </a:r>
          </a:p>
          <a:p>
            <a:r>
              <a:rPr lang="en-US" altLang="zh-CN">
                <a:solidFill>
                  <a:srgbClr val="7030A0"/>
                </a:solidFill>
              </a:rPr>
              <a:t>Value: fermi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>
            <a:extLst>
              <a:ext uri="{FF2B5EF4-FFF2-40B4-BE49-F238E27FC236}">
                <a16:creationId xmlns:a16="http://schemas.microsoft.com/office/drawing/2014/main" id="{C62A18FF-8A7B-414D-AAF9-8665149D4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01613"/>
            <a:ext cx="7056438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# Make an empty list for storing aliens.</a:t>
            </a:r>
          </a:p>
          <a:p>
            <a:r>
              <a:rPr lang="en-US" altLang="zh-CN"/>
              <a:t>aliens = []</a:t>
            </a:r>
          </a:p>
          <a:p>
            <a:endParaRPr lang="en-US" altLang="zh-CN"/>
          </a:p>
          <a:p>
            <a:r>
              <a:rPr lang="en-US" altLang="zh-CN"/>
              <a:t># Make 30 green aliens.</a:t>
            </a:r>
          </a:p>
          <a:p>
            <a:r>
              <a:rPr lang="en-US" altLang="zh-CN"/>
              <a:t>for alien_number in range (0,30):</a:t>
            </a:r>
          </a:p>
          <a:p>
            <a:r>
              <a:rPr lang="en-US" altLang="zh-CN"/>
              <a:t>    new_alien = {'color': 'green', 'points': 5, 'speed': 'slow'}</a:t>
            </a:r>
          </a:p>
          <a:p>
            <a:r>
              <a:rPr lang="en-US" altLang="zh-CN"/>
              <a:t>    aliens.append(new_alien)</a:t>
            </a:r>
          </a:p>
          <a:p>
            <a:r>
              <a:rPr lang="en-US" altLang="zh-CN"/>
              <a:t>    </a:t>
            </a:r>
          </a:p>
          <a:p>
            <a:r>
              <a:rPr lang="en-US" altLang="zh-CN"/>
              <a:t>for alien in aliens[0:3]:</a:t>
            </a:r>
          </a:p>
          <a:p>
            <a:r>
              <a:rPr lang="en-US" altLang="zh-CN"/>
              <a:t>    if alien['color'] == 'green':</a:t>
            </a:r>
          </a:p>
          <a:p>
            <a:r>
              <a:rPr lang="en-US" altLang="zh-CN"/>
              <a:t>        alien['color'] = 'yellow'</a:t>
            </a:r>
          </a:p>
          <a:p>
            <a:r>
              <a:rPr lang="en-US" altLang="zh-CN"/>
              <a:t>        alien['speed'] = 'medium'</a:t>
            </a:r>
          </a:p>
          <a:p>
            <a:r>
              <a:rPr lang="en-US" altLang="zh-CN"/>
              <a:t>        alien['points'] = 10</a:t>
            </a:r>
          </a:p>
          <a:p>
            <a:r>
              <a:rPr lang="en-US" altLang="zh-CN"/>
              <a:t>    elif alien['color'] == 'yellow':</a:t>
            </a:r>
          </a:p>
          <a:p>
            <a:r>
              <a:rPr lang="en-US" altLang="zh-CN"/>
              <a:t>        alien['color'] = 'red'</a:t>
            </a:r>
          </a:p>
          <a:p>
            <a:r>
              <a:rPr lang="en-US" altLang="zh-CN"/>
              <a:t>        alien['speed'] = 'fast'</a:t>
            </a:r>
          </a:p>
          <a:p>
            <a:r>
              <a:rPr lang="en-US" altLang="zh-CN"/>
              <a:t>        alien['points'] = 15</a:t>
            </a:r>
          </a:p>
          <a:p>
            <a:r>
              <a:rPr lang="en-US" altLang="zh-CN"/>
              <a:t>        </a:t>
            </a:r>
          </a:p>
          <a:p>
            <a:r>
              <a:rPr lang="en-US" altLang="zh-CN"/>
              <a:t># Show the first 5 aliens:</a:t>
            </a:r>
          </a:p>
          <a:p>
            <a:r>
              <a:rPr lang="en-US" altLang="zh-CN"/>
              <a:t>for alien in aliens[0:5]:</a:t>
            </a:r>
          </a:p>
          <a:p>
            <a:r>
              <a:rPr lang="en-US" altLang="zh-CN"/>
              <a:t>    print(alien)</a:t>
            </a:r>
          </a:p>
          <a:p>
            <a:r>
              <a:rPr lang="en-US" altLang="zh-CN"/>
              <a:t>print("...")</a:t>
            </a:r>
            <a:endParaRPr lang="zh-CN" altLang="en-US"/>
          </a:p>
        </p:txBody>
      </p:sp>
      <p:sp>
        <p:nvSpPr>
          <p:cNvPr id="5" name="竖排标题 4">
            <a:extLst>
              <a:ext uri="{FF2B5EF4-FFF2-40B4-BE49-F238E27FC236}">
                <a16:creationId xmlns:a16="http://schemas.microsoft.com/office/drawing/2014/main" id="{FBE6DEE2-2078-4368-AF70-4A9A5C937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8313" y="333375"/>
            <a:ext cx="1150937" cy="5953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字典列表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37</TotalTime>
  <Words>1613</Words>
  <Application>Microsoft Office PowerPoint</Application>
  <PresentationFormat>全屏显示(4:3)</PresentationFormat>
  <Paragraphs>240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阿里巴巴普惠体 R</vt:lpstr>
      <vt:lpstr>宋体</vt:lpstr>
      <vt:lpstr>Arial</vt:lpstr>
      <vt:lpstr>Calibri</vt:lpstr>
      <vt:lpstr>Consolas</vt:lpstr>
      <vt:lpstr>Verdana</vt:lpstr>
      <vt:lpstr>Balloons</vt:lpstr>
      <vt:lpstr>PowerPoint 演示文稿</vt:lpstr>
      <vt:lpstr>字典</vt:lpstr>
      <vt:lpstr>PowerPoint 演示文稿</vt:lpstr>
      <vt:lpstr>PowerPoint 演示文稿</vt:lpstr>
      <vt:lpstr>PowerPoint 演示文稿</vt:lpstr>
      <vt:lpstr>字典——专用方法</vt:lpstr>
      <vt:lpstr>类似对象组成的字典</vt:lpstr>
      <vt:lpstr>遍历字典</vt:lpstr>
      <vt:lpstr>字典列表</vt:lpstr>
      <vt:lpstr>PowerPoint 演示文稿</vt:lpstr>
      <vt:lpstr>在字典中存储列表</vt:lpstr>
      <vt:lpstr>在字典中存储字典</vt:lpstr>
      <vt:lpstr>字典——例子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111</cp:revision>
  <dcterms:created xsi:type="dcterms:W3CDTF">2008-02-24T15:59:36Z</dcterms:created>
  <dcterms:modified xsi:type="dcterms:W3CDTF">2025-06-21T01:51:11Z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