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73" r:id="rId7"/>
    <p:sldId id="274" r:id="rId8"/>
    <p:sldId id="275" r:id="rId9"/>
    <p:sldId id="276" r:id="rId10"/>
    <p:sldId id="258" r:id="rId11"/>
    <p:sldId id="257" r:id="rId12"/>
    <p:sldId id="261" r:id="rId13"/>
    <p:sldId id="271" r:id="rId14"/>
    <p:sldId id="264" r:id="rId15"/>
    <p:sldId id="269" r:id="rId16"/>
    <p:sldId id="270" r:id="rId17"/>
    <p:sldId id="260" r:id="rId18"/>
    <p:sldId id="267" r:id="rId19"/>
    <p:sldId id="259" r:id="rId20"/>
    <p:sldId id="277"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E147A-3946-4E5D-9C6C-F986625D9723}" v="9" dt="2020-12-03T03:24:40.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AA9B-2CE1-49D5-81A6-D5C53092E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6863B-D42F-4401-93A8-1E31CC439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C8E7-94A5-40D5-A68F-33A97C8E00A8}"/>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5" name="Footer Placeholder 4">
            <a:extLst>
              <a:ext uri="{FF2B5EF4-FFF2-40B4-BE49-F238E27FC236}">
                <a16:creationId xmlns:a16="http://schemas.microsoft.com/office/drawing/2014/main" id="{95E1422B-9F3A-431E-A1DB-A7057F798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EC3CB-8DC6-49FE-A01E-215C30ADEC86}"/>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219350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E1CF-6A90-4B16-8473-06CB1E803B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070490-CE3F-453D-859B-EE676C99D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CED9-6C2E-4B9F-8A3C-7FA5E1575F13}"/>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5" name="Footer Placeholder 4">
            <a:extLst>
              <a:ext uri="{FF2B5EF4-FFF2-40B4-BE49-F238E27FC236}">
                <a16:creationId xmlns:a16="http://schemas.microsoft.com/office/drawing/2014/main" id="{E5BF3F2E-84BF-411E-8F7B-C7E250ABC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4D58C-F7C9-4434-BFF9-1E655BA5DD7F}"/>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406007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5202A-BF91-405E-863F-B02D649162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3525CD-E618-443A-BFBD-7A31DD257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D7B88-08A5-4A91-B9F3-C45123B45BBE}"/>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5" name="Footer Placeholder 4">
            <a:extLst>
              <a:ext uri="{FF2B5EF4-FFF2-40B4-BE49-F238E27FC236}">
                <a16:creationId xmlns:a16="http://schemas.microsoft.com/office/drawing/2014/main" id="{35305344-877B-4CDA-A1CF-92FF024D8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0546C-458F-4288-AD27-94CD439C0A97}"/>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407926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7BC2-92DA-42CD-B7AB-E5214FC729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BD01-5B12-43B1-8ADB-AF9687802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F1957-3D2A-4769-A144-26DD9E6B65BF}"/>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5" name="Footer Placeholder 4">
            <a:extLst>
              <a:ext uri="{FF2B5EF4-FFF2-40B4-BE49-F238E27FC236}">
                <a16:creationId xmlns:a16="http://schemas.microsoft.com/office/drawing/2014/main" id="{E58AE476-94B7-4289-B88C-F5416E715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2393B-01C6-4B64-9672-4B8E94B4D2A8}"/>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119969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03E7-B054-4B2B-B766-DDEFEA404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1754D-9E4F-41EC-BB71-48705C291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D296C-ABBD-4B65-AB46-8C98112953E3}"/>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5" name="Footer Placeholder 4">
            <a:extLst>
              <a:ext uri="{FF2B5EF4-FFF2-40B4-BE49-F238E27FC236}">
                <a16:creationId xmlns:a16="http://schemas.microsoft.com/office/drawing/2014/main" id="{2D265D54-7AE0-43E7-8AD3-8E5C3DEBB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EFF57-84E6-4384-99A9-2A00633BD145}"/>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57978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3FD8-32F0-47B5-B06D-2BABEF8D0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26005-95E6-423F-BE2C-ABBC3B8CC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89611C-8B67-4C34-ADE0-29AAD0E20C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28D2DC-E4AC-427E-B73C-A5E0A2ECE4D6}"/>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6" name="Footer Placeholder 5">
            <a:extLst>
              <a:ext uri="{FF2B5EF4-FFF2-40B4-BE49-F238E27FC236}">
                <a16:creationId xmlns:a16="http://schemas.microsoft.com/office/drawing/2014/main" id="{31C0E6BC-A77E-4938-8EAC-9967F3235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BAE05-2C9D-4FFD-9B46-282E92CACD33}"/>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178279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826B-F9EB-49E3-A64B-5800B4EC3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FF3DE-6D2C-4084-8B3D-7E7DADA7C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47130-EB82-41B1-8083-C4B017B69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42E66B-FA07-4424-925C-29B9AB84A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15A8B4-2668-43F8-88D6-9F7F469EE1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AC95A5-E456-4A5A-B847-D9BC16633C3C}"/>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8" name="Footer Placeholder 7">
            <a:extLst>
              <a:ext uri="{FF2B5EF4-FFF2-40B4-BE49-F238E27FC236}">
                <a16:creationId xmlns:a16="http://schemas.microsoft.com/office/drawing/2014/main" id="{E1E4C855-B382-47A2-AC8A-FF0C26A79C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AEAFD1-9821-4B95-8716-5E36C5FD6C3E}"/>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40640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4A2C-2AB3-4651-B05C-1094FAD69B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E69361-EBB6-42F4-A4BE-1B40C147121C}"/>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4" name="Footer Placeholder 3">
            <a:extLst>
              <a:ext uri="{FF2B5EF4-FFF2-40B4-BE49-F238E27FC236}">
                <a16:creationId xmlns:a16="http://schemas.microsoft.com/office/drawing/2014/main" id="{FF9D4E20-FB8E-4C49-9240-C203AA7F4A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5EF7E-11AE-45C4-84DB-16100270A228}"/>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236228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34B02-26EE-451F-84FE-A3CBEAC16156}"/>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3" name="Footer Placeholder 2">
            <a:extLst>
              <a:ext uri="{FF2B5EF4-FFF2-40B4-BE49-F238E27FC236}">
                <a16:creationId xmlns:a16="http://schemas.microsoft.com/office/drawing/2014/main" id="{0E9C8C34-707D-4AB8-ADFF-ADD0A58A1B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C8F0CB-6037-4C3C-AB90-591038B0E585}"/>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105712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2848-AFBF-4D24-9FC7-77F3CCDA8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AAEAED-F512-4200-AA53-8842A4DC9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00E57-795A-4ED8-8C68-2955A4F17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64B5E-FA79-4C26-987B-0E2F031BE530}"/>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6" name="Footer Placeholder 5">
            <a:extLst>
              <a:ext uri="{FF2B5EF4-FFF2-40B4-BE49-F238E27FC236}">
                <a16:creationId xmlns:a16="http://schemas.microsoft.com/office/drawing/2014/main" id="{4520F45F-4BA4-4FB0-BA70-621FF4F84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F1850-A2D9-4EDB-977F-622118CE9EA6}"/>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32129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B821-CD4A-47EC-A829-570E1D526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5C677-B719-4310-A6E2-50C1A45501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1AC93-E5C4-4CBC-A439-7790C2D8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EB7F0-B1E9-4F8D-888D-ADABD562D3AF}"/>
              </a:ext>
            </a:extLst>
          </p:cNvPr>
          <p:cNvSpPr>
            <a:spLocks noGrp="1"/>
          </p:cNvSpPr>
          <p:nvPr>
            <p:ph type="dt" sz="half" idx="10"/>
          </p:nvPr>
        </p:nvSpPr>
        <p:spPr/>
        <p:txBody>
          <a:bodyPr/>
          <a:lstStyle/>
          <a:p>
            <a:fld id="{0AD8FA1B-D7B4-4530-8093-B6BE435D0677}" type="datetimeFigureOut">
              <a:rPr lang="en-US" smtClean="0"/>
              <a:t>12/2/2020</a:t>
            </a:fld>
            <a:endParaRPr lang="en-US"/>
          </a:p>
        </p:txBody>
      </p:sp>
      <p:sp>
        <p:nvSpPr>
          <p:cNvPr id="6" name="Footer Placeholder 5">
            <a:extLst>
              <a:ext uri="{FF2B5EF4-FFF2-40B4-BE49-F238E27FC236}">
                <a16:creationId xmlns:a16="http://schemas.microsoft.com/office/drawing/2014/main" id="{9D751938-DEA6-4044-98D1-44E56BCBF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89312-4D82-420E-9C88-193CD8548E17}"/>
              </a:ext>
            </a:extLst>
          </p:cNvPr>
          <p:cNvSpPr>
            <a:spLocks noGrp="1"/>
          </p:cNvSpPr>
          <p:nvPr>
            <p:ph type="sldNum" sz="quarter" idx="12"/>
          </p:nvPr>
        </p:nvSpPr>
        <p:spPr/>
        <p:txBody>
          <a:bodyPr/>
          <a:lstStyle/>
          <a:p>
            <a:fld id="{7783F3DA-076B-4184-B9DC-440C80F74202}" type="slidenum">
              <a:rPr lang="en-US" smtClean="0"/>
              <a:t>‹#›</a:t>
            </a:fld>
            <a:endParaRPr lang="en-US"/>
          </a:p>
        </p:txBody>
      </p:sp>
    </p:spTree>
    <p:extLst>
      <p:ext uri="{BB962C8B-B14F-4D97-AF65-F5344CB8AC3E}">
        <p14:creationId xmlns:p14="http://schemas.microsoft.com/office/powerpoint/2010/main" val="375931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52312-ED15-4437-A217-9F14B4910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0635D-FCFF-409E-80B4-8E1C5A07D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C930C-BC18-4E1C-8015-02B26B1A7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8FA1B-D7B4-4530-8093-B6BE435D0677}" type="datetimeFigureOut">
              <a:rPr lang="en-US" smtClean="0"/>
              <a:t>12/2/2020</a:t>
            </a:fld>
            <a:endParaRPr lang="en-US"/>
          </a:p>
        </p:txBody>
      </p:sp>
      <p:sp>
        <p:nvSpPr>
          <p:cNvPr id="5" name="Footer Placeholder 4">
            <a:extLst>
              <a:ext uri="{FF2B5EF4-FFF2-40B4-BE49-F238E27FC236}">
                <a16:creationId xmlns:a16="http://schemas.microsoft.com/office/drawing/2014/main" id="{75230F74-BD84-4123-A0DB-0909CEA30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A7944E-B974-41D1-BFBD-89A616907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3F3DA-076B-4184-B9DC-440C80F74202}" type="slidenum">
              <a:rPr lang="en-US" smtClean="0"/>
              <a:t>‹#›</a:t>
            </a:fld>
            <a:endParaRPr lang="en-US"/>
          </a:p>
        </p:txBody>
      </p:sp>
    </p:spTree>
    <p:extLst>
      <p:ext uri="{BB962C8B-B14F-4D97-AF65-F5344CB8AC3E}">
        <p14:creationId xmlns:p14="http://schemas.microsoft.com/office/powerpoint/2010/main" val="191796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16/j.intfin.2012.11.007" TargetMode="External"/><Relationship Id="rId2" Type="http://schemas.openxmlformats.org/officeDocument/2006/relationships/hyperlink" Target="https://doi.org/10.1016/j.eneco.2016.04.012" TargetMode="External"/><Relationship Id="rId1" Type="http://schemas.openxmlformats.org/officeDocument/2006/relationships/slideLayout" Target="../slideLayouts/slideLayout2.xml"/><Relationship Id="rId6" Type="http://schemas.openxmlformats.org/officeDocument/2006/relationships/hyperlink" Target="http://www.sciencedirect.com/science/article/pii/S0378437112001768" TargetMode="External"/><Relationship Id="rId5" Type="http://schemas.openxmlformats.org/officeDocument/2006/relationships/hyperlink" Target="https://doi.org/10.1016/j.physa.2012.02.029" TargetMode="External"/><Relationship Id="rId4" Type="http://schemas.openxmlformats.org/officeDocument/2006/relationships/hyperlink" Target="http://www.sciencedirect.com/science/article/pii/S104244311200105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3F69-EB19-4D93-AA24-B18BA8E85161}"/>
              </a:ext>
            </a:extLst>
          </p:cNvPr>
          <p:cNvSpPr>
            <a:spLocks noGrp="1"/>
          </p:cNvSpPr>
          <p:nvPr>
            <p:ph type="ctrTitle"/>
          </p:nvPr>
        </p:nvSpPr>
        <p:spPr/>
        <p:txBody>
          <a:bodyPr/>
          <a:lstStyle/>
          <a:p>
            <a:r>
              <a:rPr lang="en-US" dirty="0"/>
              <a:t>Time Series Correlation of FOB, Basis, and Futures</a:t>
            </a:r>
          </a:p>
        </p:txBody>
      </p:sp>
      <p:sp>
        <p:nvSpPr>
          <p:cNvPr id="3" name="Subtitle 2">
            <a:extLst>
              <a:ext uri="{FF2B5EF4-FFF2-40B4-BE49-F238E27FC236}">
                <a16:creationId xmlns:a16="http://schemas.microsoft.com/office/drawing/2014/main" id="{4029647A-3CC4-4C09-87FE-D763D767F922}"/>
              </a:ext>
            </a:extLst>
          </p:cNvPr>
          <p:cNvSpPr>
            <a:spLocks noGrp="1"/>
          </p:cNvSpPr>
          <p:nvPr>
            <p:ph type="subTitle" idx="1"/>
          </p:nvPr>
        </p:nvSpPr>
        <p:spPr/>
        <p:txBody>
          <a:bodyPr/>
          <a:lstStyle/>
          <a:p>
            <a:r>
              <a:rPr lang="en-US" dirty="0"/>
              <a:t>Dylan Kallman</a:t>
            </a:r>
          </a:p>
          <a:p>
            <a:r>
              <a:rPr lang="en-US" dirty="0"/>
              <a:t>Term Project: 644</a:t>
            </a:r>
          </a:p>
        </p:txBody>
      </p:sp>
    </p:spTree>
    <p:extLst>
      <p:ext uri="{BB962C8B-B14F-4D97-AF65-F5344CB8AC3E}">
        <p14:creationId xmlns:p14="http://schemas.microsoft.com/office/powerpoint/2010/main" val="66552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560AC6D-6E77-4CE0-9EF1-D9365EDE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2" y="449253"/>
            <a:ext cx="6096000" cy="6282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616AA7-422A-474B-B8D2-8CC2C4CBB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541" y="449253"/>
            <a:ext cx="5900127" cy="628213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B3145F4-4341-4789-9EC5-02895BCEDB1D}"/>
              </a:ext>
            </a:extLst>
          </p:cNvPr>
          <p:cNvSpPr/>
          <p:nvPr/>
        </p:nvSpPr>
        <p:spPr>
          <a:xfrm>
            <a:off x="2120348" y="1855304"/>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 name="Oval 6">
            <a:extLst>
              <a:ext uri="{FF2B5EF4-FFF2-40B4-BE49-F238E27FC236}">
                <a16:creationId xmlns:a16="http://schemas.microsoft.com/office/drawing/2014/main" id="{B20295BB-3937-4550-ACF0-5DF61A483913}"/>
              </a:ext>
            </a:extLst>
          </p:cNvPr>
          <p:cNvSpPr/>
          <p:nvPr/>
        </p:nvSpPr>
        <p:spPr>
          <a:xfrm>
            <a:off x="8216348" y="1815547"/>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Tree>
    <p:extLst>
      <p:ext uri="{BB962C8B-B14F-4D97-AF65-F5344CB8AC3E}">
        <p14:creationId xmlns:p14="http://schemas.microsoft.com/office/powerpoint/2010/main" val="424912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560AC6D-6E77-4CE0-9EF1-D9365EDE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2" y="449253"/>
            <a:ext cx="6096000" cy="6282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616AA7-422A-474B-B8D2-8CC2C4CBB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541" y="449253"/>
            <a:ext cx="5900127" cy="628213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B3145F4-4341-4789-9EC5-02895BCEDB1D}"/>
              </a:ext>
            </a:extLst>
          </p:cNvPr>
          <p:cNvSpPr/>
          <p:nvPr/>
        </p:nvSpPr>
        <p:spPr>
          <a:xfrm>
            <a:off x="2120348" y="1855304"/>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 name="Oval 6">
            <a:extLst>
              <a:ext uri="{FF2B5EF4-FFF2-40B4-BE49-F238E27FC236}">
                <a16:creationId xmlns:a16="http://schemas.microsoft.com/office/drawing/2014/main" id="{B20295BB-3937-4550-ACF0-5DF61A483913}"/>
              </a:ext>
            </a:extLst>
          </p:cNvPr>
          <p:cNvSpPr/>
          <p:nvPr/>
        </p:nvSpPr>
        <p:spPr>
          <a:xfrm>
            <a:off x="8216348" y="1815547"/>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8" name="Oval 7">
            <a:extLst>
              <a:ext uri="{FF2B5EF4-FFF2-40B4-BE49-F238E27FC236}">
                <a16:creationId xmlns:a16="http://schemas.microsoft.com/office/drawing/2014/main" id="{DBCCCE89-5998-40E5-8D4B-C28CB0F291F1}"/>
              </a:ext>
            </a:extLst>
          </p:cNvPr>
          <p:cNvSpPr/>
          <p:nvPr/>
        </p:nvSpPr>
        <p:spPr>
          <a:xfrm>
            <a:off x="1510748" y="1275521"/>
            <a:ext cx="609599" cy="2153479"/>
          </a:xfrm>
          <a:prstGeom prst="ellipse">
            <a:avLst/>
          </a:prstGeom>
          <a:noFill/>
          <a:ln w="57150">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rgbClr val="00B050"/>
              </a:solidFill>
            </a:endParaRPr>
          </a:p>
        </p:txBody>
      </p:sp>
      <p:sp>
        <p:nvSpPr>
          <p:cNvPr id="9" name="Oval 8">
            <a:extLst>
              <a:ext uri="{FF2B5EF4-FFF2-40B4-BE49-F238E27FC236}">
                <a16:creationId xmlns:a16="http://schemas.microsoft.com/office/drawing/2014/main" id="{60B0EE10-2FC8-4542-935D-B42D71D4A455}"/>
              </a:ext>
            </a:extLst>
          </p:cNvPr>
          <p:cNvSpPr/>
          <p:nvPr/>
        </p:nvSpPr>
        <p:spPr>
          <a:xfrm>
            <a:off x="7606748" y="1251312"/>
            <a:ext cx="609600" cy="2153479"/>
          </a:xfrm>
          <a:prstGeom prst="ellipse">
            <a:avLst/>
          </a:prstGeom>
          <a:noFill/>
          <a:ln w="57150">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rgbClr val="00B050"/>
              </a:solidFill>
            </a:endParaRPr>
          </a:p>
        </p:txBody>
      </p:sp>
    </p:spTree>
    <p:extLst>
      <p:ext uri="{BB962C8B-B14F-4D97-AF65-F5344CB8AC3E}">
        <p14:creationId xmlns:p14="http://schemas.microsoft.com/office/powerpoint/2010/main" val="309478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560AC6D-6E77-4CE0-9EF1-D9365EDE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2" y="449253"/>
            <a:ext cx="6096000" cy="6282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616AA7-422A-474B-B8D2-8CC2C4CBB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541" y="449253"/>
            <a:ext cx="5900127" cy="628213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B3145F4-4341-4789-9EC5-02895BCEDB1D}"/>
              </a:ext>
            </a:extLst>
          </p:cNvPr>
          <p:cNvSpPr/>
          <p:nvPr/>
        </p:nvSpPr>
        <p:spPr>
          <a:xfrm>
            <a:off x="2120348" y="1855304"/>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5" name="Oval 4">
            <a:extLst>
              <a:ext uri="{FF2B5EF4-FFF2-40B4-BE49-F238E27FC236}">
                <a16:creationId xmlns:a16="http://schemas.microsoft.com/office/drawing/2014/main" id="{66EA884A-0A9A-44AC-9428-D840723AB0AD}"/>
              </a:ext>
            </a:extLst>
          </p:cNvPr>
          <p:cNvSpPr/>
          <p:nvPr/>
        </p:nvSpPr>
        <p:spPr>
          <a:xfrm>
            <a:off x="2120347" y="3261354"/>
            <a:ext cx="1775791" cy="2153479"/>
          </a:xfrm>
          <a:prstGeom prst="ellipse">
            <a:avLst/>
          </a:prstGeom>
          <a:noFill/>
          <a:ln w="57150">
            <a:solidFill>
              <a:srgbClr val="FFFF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 name="Oval 6">
            <a:extLst>
              <a:ext uri="{FF2B5EF4-FFF2-40B4-BE49-F238E27FC236}">
                <a16:creationId xmlns:a16="http://schemas.microsoft.com/office/drawing/2014/main" id="{B20295BB-3937-4550-ACF0-5DF61A483913}"/>
              </a:ext>
            </a:extLst>
          </p:cNvPr>
          <p:cNvSpPr/>
          <p:nvPr/>
        </p:nvSpPr>
        <p:spPr>
          <a:xfrm>
            <a:off x="8216348" y="1815547"/>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8" name="Oval 7">
            <a:extLst>
              <a:ext uri="{FF2B5EF4-FFF2-40B4-BE49-F238E27FC236}">
                <a16:creationId xmlns:a16="http://schemas.microsoft.com/office/drawing/2014/main" id="{DBCCCE89-5998-40E5-8D4B-C28CB0F291F1}"/>
              </a:ext>
            </a:extLst>
          </p:cNvPr>
          <p:cNvSpPr/>
          <p:nvPr/>
        </p:nvSpPr>
        <p:spPr>
          <a:xfrm>
            <a:off x="1510748" y="1275521"/>
            <a:ext cx="609599" cy="2153479"/>
          </a:xfrm>
          <a:prstGeom prst="ellipse">
            <a:avLst/>
          </a:prstGeom>
          <a:noFill/>
          <a:ln w="57150">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rgbClr val="00B050"/>
              </a:solidFill>
            </a:endParaRPr>
          </a:p>
        </p:txBody>
      </p:sp>
      <p:sp>
        <p:nvSpPr>
          <p:cNvPr id="9" name="Oval 8">
            <a:extLst>
              <a:ext uri="{FF2B5EF4-FFF2-40B4-BE49-F238E27FC236}">
                <a16:creationId xmlns:a16="http://schemas.microsoft.com/office/drawing/2014/main" id="{60B0EE10-2FC8-4542-935D-B42D71D4A455}"/>
              </a:ext>
            </a:extLst>
          </p:cNvPr>
          <p:cNvSpPr/>
          <p:nvPr/>
        </p:nvSpPr>
        <p:spPr>
          <a:xfrm>
            <a:off x="7606748" y="1251312"/>
            <a:ext cx="609599" cy="2153479"/>
          </a:xfrm>
          <a:prstGeom prst="ellipse">
            <a:avLst/>
          </a:prstGeom>
          <a:noFill/>
          <a:ln w="57150">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rgbClr val="00B050"/>
              </a:solidFill>
            </a:endParaRPr>
          </a:p>
        </p:txBody>
      </p:sp>
      <p:sp>
        <p:nvSpPr>
          <p:cNvPr id="10" name="Oval 9">
            <a:extLst>
              <a:ext uri="{FF2B5EF4-FFF2-40B4-BE49-F238E27FC236}">
                <a16:creationId xmlns:a16="http://schemas.microsoft.com/office/drawing/2014/main" id="{334D561D-CF28-471D-9F3A-7F3770053B13}"/>
              </a:ext>
            </a:extLst>
          </p:cNvPr>
          <p:cNvSpPr/>
          <p:nvPr/>
        </p:nvSpPr>
        <p:spPr>
          <a:xfrm>
            <a:off x="8216347" y="3240479"/>
            <a:ext cx="1550402" cy="2153479"/>
          </a:xfrm>
          <a:prstGeom prst="ellipse">
            <a:avLst/>
          </a:prstGeom>
          <a:noFill/>
          <a:ln w="57150">
            <a:solidFill>
              <a:srgbClr val="FFFF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Tree>
    <p:extLst>
      <p:ext uri="{BB962C8B-B14F-4D97-AF65-F5344CB8AC3E}">
        <p14:creationId xmlns:p14="http://schemas.microsoft.com/office/powerpoint/2010/main" val="289106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560AC6D-6E77-4CE0-9EF1-D9365EDE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2" y="449253"/>
            <a:ext cx="6096000" cy="6282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616AA7-422A-474B-B8D2-8CC2C4CBB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541" y="449253"/>
            <a:ext cx="5900127" cy="628213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B3145F4-4341-4789-9EC5-02895BCEDB1D}"/>
              </a:ext>
            </a:extLst>
          </p:cNvPr>
          <p:cNvSpPr/>
          <p:nvPr/>
        </p:nvSpPr>
        <p:spPr>
          <a:xfrm>
            <a:off x="2120348" y="1855304"/>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5" name="Oval 4">
            <a:extLst>
              <a:ext uri="{FF2B5EF4-FFF2-40B4-BE49-F238E27FC236}">
                <a16:creationId xmlns:a16="http://schemas.microsoft.com/office/drawing/2014/main" id="{66EA884A-0A9A-44AC-9428-D840723AB0AD}"/>
              </a:ext>
            </a:extLst>
          </p:cNvPr>
          <p:cNvSpPr/>
          <p:nvPr/>
        </p:nvSpPr>
        <p:spPr>
          <a:xfrm>
            <a:off x="2120347" y="3261354"/>
            <a:ext cx="1775791" cy="2153479"/>
          </a:xfrm>
          <a:prstGeom prst="ellipse">
            <a:avLst/>
          </a:prstGeom>
          <a:noFill/>
          <a:ln w="57150">
            <a:solidFill>
              <a:srgbClr val="FFFF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6" name="Oval 5">
            <a:extLst>
              <a:ext uri="{FF2B5EF4-FFF2-40B4-BE49-F238E27FC236}">
                <a16:creationId xmlns:a16="http://schemas.microsoft.com/office/drawing/2014/main" id="{18EB830D-C163-4CDA-92A3-6CF5A7FA3D6F}"/>
              </a:ext>
            </a:extLst>
          </p:cNvPr>
          <p:cNvSpPr/>
          <p:nvPr/>
        </p:nvSpPr>
        <p:spPr>
          <a:xfrm>
            <a:off x="3896137" y="4165814"/>
            <a:ext cx="1351723" cy="1135055"/>
          </a:xfrm>
          <a:prstGeom prst="ellipse">
            <a:avLst/>
          </a:prstGeom>
          <a:noFill/>
          <a:ln w="57150">
            <a:solidFill>
              <a:srgbClr val="FFC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 name="Oval 6">
            <a:extLst>
              <a:ext uri="{FF2B5EF4-FFF2-40B4-BE49-F238E27FC236}">
                <a16:creationId xmlns:a16="http://schemas.microsoft.com/office/drawing/2014/main" id="{B20295BB-3937-4550-ACF0-5DF61A483913}"/>
              </a:ext>
            </a:extLst>
          </p:cNvPr>
          <p:cNvSpPr/>
          <p:nvPr/>
        </p:nvSpPr>
        <p:spPr>
          <a:xfrm>
            <a:off x="8216348" y="1815547"/>
            <a:ext cx="1119706" cy="1073426"/>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8" name="Oval 7">
            <a:extLst>
              <a:ext uri="{FF2B5EF4-FFF2-40B4-BE49-F238E27FC236}">
                <a16:creationId xmlns:a16="http://schemas.microsoft.com/office/drawing/2014/main" id="{DBCCCE89-5998-40E5-8D4B-C28CB0F291F1}"/>
              </a:ext>
            </a:extLst>
          </p:cNvPr>
          <p:cNvSpPr/>
          <p:nvPr/>
        </p:nvSpPr>
        <p:spPr>
          <a:xfrm>
            <a:off x="1510748" y="1275521"/>
            <a:ext cx="609599" cy="2153479"/>
          </a:xfrm>
          <a:prstGeom prst="ellipse">
            <a:avLst/>
          </a:prstGeom>
          <a:noFill/>
          <a:ln w="57150">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rgbClr val="00B050"/>
              </a:solidFill>
            </a:endParaRPr>
          </a:p>
        </p:txBody>
      </p:sp>
      <p:sp>
        <p:nvSpPr>
          <p:cNvPr id="9" name="Oval 8">
            <a:extLst>
              <a:ext uri="{FF2B5EF4-FFF2-40B4-BE49-F238E27FC236}">
                <a16:creationId xmlns:a16="http://schemas.microsoft.com/office/drawing/2014/main" id="{60B0EE10-2FC8-4542-935D-B42D71D4A455}"/>
              </a:ext>
            </a:extLst>
          </p:cNvPr>
          <p:cNvSpPr/>
          <p:nvPr/>
        </p:nvSpPr>
        <p:spPr>
          <a:xfrm>
            <a:off x="7606748" y="1251312"/>
            <a:ext cx="609599" cy="2153479"/>
          </a:xfrm>
          <a:prstGeom prst="ellipse">
            <a:avLst/>
          </a:prstGeom>
          <a:noFill/>
          <a:ln w="57150">
            <a:solidFill>
              <a:srgbClr val="00B05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solidFill>
                <a:srgbClr val="00B050"/>
              </a:solidFill>
            </a:endParaRPr>
          </a:p>
        </p:txBody>
      </p:sp>
      <p:sp>
        <p:nvSpPr>
          <p:cNvPr id="10" name="Oval 9">
            <a:extLst>
              <a:ext uri="{FF2B5EF4-FFF2-40B4-BE49-F238E27FC236}">
                <a16:creationId xmlns:a16="http://schemas.microsoft.com/office/drawing/2014/main" id="{334D561D-CF28-471D-9F3A-7F3770053B13}"/>
              </a:ext>
            </a:extLst>
          </p:cNvPr>
          <p:cNvSpPr/>
          <p:nvPr/>
        </p:nvSpPr>
        <p:spPr>
          <a:xfrm>
            <a:off x="8216347" y="3240479"/>
            <a:ext cx="1550402" cy="2153479"/>
          </a:xfrm>
          <a:prstGeom prst="ellipse">
            <a:avLst/>
          </a:prstGeom>
          <a:noFill/>
          <a:ln w="57150">
            <a:solidFill>
              <a:srgbClr val="FFFF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11" name="Oval 10">
            <a:extLst>
              <a:ext uri="{FF2B5EF4-FFF2-40B4-BE49-F238E27FC236}">
                <a16:creationId xmlns:a16="http://schemas.microsoft.com/office/drawing/2014/main" id="{D065275D-EE88-40A6-ADA9-6076FAA9538B}"/>
              </a:ext>
            </a:extLst>
          </p:cNvPr>
          <p:cNvSpPr/>
          <p:nvPr/>
        </p:nvSpPr>
        <p:spPr>
          <a:xfrm>
            <a:off x="9992137" y="4165814"/>
            <a:ext cx="1351723" cy="1135055"/>
          </a:xfrm>
          <a:prstGeom prst="ellipse">
            <a:avLst/>
          </a:prstGeom>
          <a:noFill/>
          <a:ln w="57150">
            <a:solidFill>
              <a:srgbClr val="FFC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12" name="Oval 11">
            <a:extLst>
              <a:ext uri="{FF2B5EF4-FFF2-40B4-BE49-F238E27FC236}">
                <a16:creationId xmlns:a16="http://schemas.microsoft.com/office/drawing/2014/main" id="{C96B3C33-CB4B-4EE4-AF94-8AC63CA7774B}"/>
              </a:ext>
            </a:extLst>
          </p:cNvPr>
          <p:cNvSpPr/>
          <p:nvPr/>
        </p:nvSpPr>
        <p:spPr>
          <a:xfrm>
            <a:off x="1510748" y="3733799"/>
            <a:ext cx="765262" cy="1567069"/>
          </a:xfrm>
          <a:prstGeom prst="ellipse">
            <a:avLst/>
          </a:prstGeom>
          <a:noFill/>
          <a:ln w="57150">
            <a:solidFill>
              <a:schemeClr val="accent1">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14" name="Oval 13">
            <a:extLst>
              <a:ext uri="{FF2B5EF4-FFF2-40B4-BE49-F238E27FC236}">
                <a16:creationId xmlns:a16="http://schemas.microsoft.com/office/drawing/2014/main" id="{CC5ED60F-C527-489A-8BAD-F787756E8FC8}"/>
              </a:ext>
            </a:extLst>
          </p:cNvPr>
          <p:cNvSpPr/>
          <p:nvPr/>
        </p:nvSpPr>
        <p:spPr>
          <a:xfrm>
            <a:off x="7493672" y="3641334"/>
            <a:ext cx="911036" cy="1567069"/>
          </a:xfrm>
          <a:prstGeom prst="ellipse">
            <a:avLst/>
          </a:prstGeom>
          <a:noFill/>
          <a:ln w="57150">
            <a:solidFill>
              <a:schemeClr val="accent1">
                <a:alpha val="5019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Tree>
    <p:extLst>
      <p:ext uri="{BB962C8B-B14F-4D97-AF65-F5344CB8AC3E}">
        <p14:creationId xmlns:p14="http://schemas.microsoft.com/office/powerpoint/2010/main" val="103079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7930B-6EF9-4486-8FC1-B819FFAA64A8}"/>
              </a:ext>
            </a:extLst>
          </p:cNvPr>
          <p:cNvSpPr>
            <a:spLocks noGrp="1"/>
          </p:cNvSpPr>
          <p:nvPr>
            <p:ph type="ctrTitle"/>
          </p:nvPr>
        </p:nvSpPr>
        <p:spPr/>
        <p:txBody>
          <a:bodyPr/>
          <a:lstStyle/>
          <a:p>
            <a:r>
              <a:rPr lang="en-US" dirty="0"/>
              <a:t>Changes </a:t>
            </a:r>
          </a:p>
        </p:txBody>
      </p:sp>
      <p:sp>
        <p:nvSpPr>
          <p:cNvPr id="7" name="Subtitle 6">
            <a:extLst>
              <a:ext uri="{FF2B5EF4-FFF2-40B4-BE49-F238E27FC236}">
                <a16:creationId xmlns:a16="http://schemas.microsoft.com/office/drawing/2014/main" id="{DEF5016B-96AB-44BF-9C8C-0423FD2FD7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751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560AC6D-6E77-4CE0-9EF1-D9365EDE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 y="449253"/>
            <a:ext cx="6096000" cy="6282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616AA7-422A-474B-B8D2-8CC2C4CBB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541" y="449253"/>
            <a:ext cx="5900127" cy="628213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55040045-CBBF-4DBA-B257-B6F257289024}"/>
              </a:ext>
            </a:extLst>
          </p:cNvPr>
          <p:cNvSpPr/>
          <p:nvPr/>
        </p:nvSpPr>
        <p:spPr>
          <a:xfrm>
            <a:off x="1561514" y="1364566"/>
            <a:ext cx="678103" cy="2064434"/>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9F0528-A365-4E93-B400-0839331DDB84}"/>
              </a:ext>
            </a:extLst>
          </p:cNvPr>
          <p:cNvSpPr/>
          <p:nvPr/>
        </p:nvSpPr>
        <p:spPr>
          <a:xfrm>
            <a:off x="7657513" y="1364566"/>
            <a:ext cx="678104" cy="2064434"/>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3455981-3189-44B9-A429-A86A89D1B387}"/>
              </a:ext>
            </a:extLst>
          </p:cNvPr>
          <p:cNvSpPr/>
          <p:nvPr/>
        </p:nvSpPr>
        <p:spPr>
          <a:xfrm>
            <a:off x="1561513" y="3590321"/>
            <a:ext cx="678103" cy="1803314"/>
          </a:xfrm>
          <a:prstGeom prst="ellipse">
            <a:avLst/>
          </a:prstGeom>
          <a:noFill/>
          <a:ln w="57150">
            <a:solidFill>
              <a:srgbClr val="FFFF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5483305-D9E8-492E-936F-31DD1C6C5535}"/>
              </a:ext>
            </a:extLst>
          </p:cNvPr>
          <p:cNvSpPr/>
          <p:nvPr/>
        </p:nvSpPr>
        <p:spPr>
          <a:xfrm>
            <a:off x="7657513" y="3590321"/>
            <a:ext cx="678103" cy="1803314"/>
          </a:xfrm>
          <a:prstGeom prst="ellipse">
            <a:avLst/>
          </a:prstGeom>
          <a:noFill/>
          <a:ln w="57150">
            <a:solidFill>
              <a:srgbClr val="FFFF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03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647531E-630B-454E-A357-8C2732A162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573" y="365125"/>
            <a:ext cx="6077243" cy="63190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F8E0666-DB12-4DAE-BE9F-AF2F3B7EE8AE}"/>
              </a:ext>
            </a:extLst>
          </p:cNvPr>
          <p:cNvSpPr txBox="1"/>
          <p:nvPr/>
        </p:nvSpPr>
        <p:spPr>
          <a:xfrm>
            <a:off x="6611816" y="2108895"/>
            <a:ext cx="4479235" cy="1692771"/>
          </a:xfrm>
          <a:prstGeom prst="rect">
            <a:avLst/>
          </a:prstGeom>
          <a:noFill/>
        </p:spPr>
        <p:txBody>
          <a:bodyPr wrap="square" rtlCol="0">
            <a:spAutoFit/>
          </a:bodyPr>
          <a:lstStyle/>
          <a:p>
            <a:r>
              <a:rPr lang="en-US" sz="3200" dirty="0"/>
              <a:t>Current Data</a:t>
            </a:r>
            <a:br>
              <a:rPr lang="en-US" dirty="0"/>
            </a:br>
            <a:r>
              <a:rPr lang="en-US" dirty="0"/>
              <a:t>Catalyst</a:t>
            </a:r>
          </a:p>
          <a:p>
            <a:pPr marL="285750" indent="-285750">
              <a:buFont typeface="Arial" panose="020B0604020202020204" pitchFamily="34" charset="0"/>
              <a:buChar char="•"/>
            </a:pPr>
            <a:r>
              <a:rPr lang="en-US" dirty="0"/>
              <a:t>COVID</a:t>
            </a:r>
          </a:p>
          <a:p>
            <a:pPr marL="285750" indent="-285750">
              <a:buFont typeface="Arial" panose="020B0604020202020204" pitchFamily="34" charset="0"/>
              <a:buChar char="•"/>
            </a:pPr>
            <a:r>
              <a:rPr lang="en-US" dirty="0"/>
              <a:t>Export demand </a:t>
            </a:r>
          </a:p>
          <a:p>
            <a:pPr marL="285750" indent="-285750">
              <a:buFont typeface="Arial" panose="020B0604020202020204" pitchFamily="34" charset="0"/>
              <a:buChar char="•"/>
            </a:pPr>
            <a:r>
              <a:rPr lang="en-US" dirty="0"/>
              <a:t>Supply uncertainty (droughts, capacity) </a:t>
            </a:r>
          </a:p>
        </p:txBody>
      </p:sp>
    </p:spTree>
    <p:extLst>
      <p:ext uri="{BB962C8B-B14F-4D97-AF65-F5344CB8AC3E}">
        <p14:creationId xmlns:p14="http://schemas.microsoft.com/office/powerpoint/2010/main" val="54843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9992-5A71-41C7-BD4D-3DCD91632004}"/>
              </a:ext>
            </a:extLst>
          </p:cNvPr>
          <p:cNvSpPr>
            <a:spLocks noGrp="1"/>
          </p:cNvSpPr>
          <p:nvPr>
            <p:ph type="title"/>
          </p:nvPr>
        </p:nvSpPr>
        <p:spPr/>
        <p:txBody>
          <a:bodyPr/>
          <a:lstStyle/>
          <a:p>
            <a:r>
              <a:rPr lang="en-US" dirty="0"/>
              <a:t>Key</a:t>
            </a:r>
          </a:p>
        </p:txBody>
      </p:sp>
      <p:graphicFrame>
        <p:nvGraphicFramePr>
          <p:cNvPr id="4" name="Content Placeholder 3">
            <a:extLst>
              <a:ext uri="{FF2B5EF4-FFF2-40B4-BE49-F238E27FC236}">
                <a16:creationId xmlns:a16="http://schemas.microsoft.com/office/drawing/2014/main" id="{3F20995E-6D81-45ED-88C2-AF7CD45C262F}"/>
              </a:ext>
            </a:extLst>
          </p:cNvPr>
          <p:cNvGraphicFramePr>
            <a:graphicFrameLocks noGrp="1"/>
          </p:cNvGraphicFramePr>
          <p:nvPr>
            <p:ph idx="1"/>
            <p:extLst>
              <p:ext uri="{D42A27DB-BD31-4B8C-83A1-F6EECF244321}">
                <p14:modId xmlns:p14="http://schemas.microsoft.com/office/powerpoint/2010/main" val="2998908731"/>
              </p:ext>
            </p:extLst>
          </p:nvPr>
        </p:nvGraphicFramePr>
        <p:xfrm>
          <a:off x="2228436" y="3987761"/>
          <a:ext cx="7735128" cy="2359340"/>
        </p:xfrm>
        <a:graphic>
          <a:graphicData uri="http://schemas.openxmlformats.org/drawingml/2006/table">
            <a:tbl>
              <a:tblPr firstRow="1">
                <a:tableStyleId>{00A15C55-8517-42AA-B614-E9B94910E393}</a:tableStyleId>
              </a:tblPr>
              <a:tblGrid>
                <a:gridCol w="1241326">
                  <a:extLst>
                    <a:ext uri="{9D8B030D-6E8A-4147-A177-3AD203B41FA5}">
                      <a16:colId xmlns:a16="http://schemas.microsoft.com/office/drawing/2014/main" val="2692935259"/>
                    </a:ext>
                  </a:extLst>
                </a:gridCol>
                <a:gridCol w="1593344">
                  <a:extLst>
                    <a:ext uri="{9D8B030D-6E8A-4147-A177-3AD203B41FA5}">
                      <a16:colId xmlns:a16="http://schemas.microsoft.com/office/drawing/2014/main" val="1993676721"/>
                    </a:ext>
                  </a:extLst>
                </a:gridCol>
                <a:gridCol w="1593344">
                  <a:extLst>
                    <a:ext uri="{9D8B030D-6E8A-4147-A177-3AD203B41FA5}">
                      <a16:colId xmlns:a16="http://schemas.microsoft.com/office/drawing/2014/main" val="3490794219"/>
                    </a:ext>
                  </a:extLst>
                </a:gridCol>
                <a:gridCol w="1621134">
                  <a:extLst>
                    <a:ext uri="{9D8B030D-6E8A-4147-A177-3AD203B41FA5}">
                      <a16:colId xmlns:a16="http://schemas.microsoft.com/office/drawing/2014/main" val="2398799233"/>
                    </a:ext>
                  </a:extLst>
                </a:gridCol>
                <a:gridCol w="1685980">
                  <a:extLst>
                    <a:ext uri="{9D8B030D-6E8A-4147-A177-3AD203B41FA5}">
                      <a16:colId xmlns:a16="http://schemas.microsoft.com/office/drawing/2014/main" val="3264503531"/>
                    </a:ext>
                  </a:extLst>
                </a:gridCol>
              </a:tblGrid>
              <a:tr h="235934">
                <a:tc gridSpan="5">
                  <a:txBody>
                    <a:bodyPr/>
                    <a:lstStyle/>
                    <a:p>
                      <a:pPr algn="ctr" fontAlgn="b"/>
                      <a:r>
                        <a:rPr lang="en-US" sz="1100" u="none" strike="noStrike" dirty="0">
                          <a:effectLst/>
                        </a:rPr>
                        <a:t>Values from Thomson Reuters in USD/</a:t>
                      </a:r>
                      <a:r>
                        <a:rPr lang="en-US" sz="1100" u="none" strike="noStrike" dirty="0" err="1">
                          <a:effectLst/>
                        </a:rPr>
                        <a:t>mT</a:t>
                      </a:r>
                      <a:endParaRPr lang="en-US" sz="1100" b="0" i="1" u="none" strike="noStrike" dirty="0">
                        <a:solidFill>
                          <a:srgbClr val="80808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6903873"/>
                  </a:ext>
                </a:extLst>
              </a:tr>
              <a:tr h="235934">
                <a:tc>
                  <a:txBody>
                    <a:bodyPr/>
                    <a:lstStyle/>
                    <a:p>
                      <a:pPr algn="ctr" fontAlgn="b"/>
                      <a:r>
                        <a:rPr lang="en-US" sz="1100" u="none" strike="noStrike">
                          <a:effectLst/>
                        </a:rPr>
                        <a:t>Origin</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USG</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PNW</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Brazil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Brazil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90729561"/>
                  </a:ext>
                </a:extLst>
              </a:tr>
              <a:tr h="235934">
                <a:tc>
                  <a:txBody>
                    <a:bodyPr/>
                    <a:lstStyle/>
                    <a:p>
                      <a:pPr algn="ctr" fontAlgn="b"/>
                      <a:r>
                        <a:rPr lang="en-US" sz="1100" u="none" strike="noStrike" dirty="0">
                          <a:effectLst/>
                        </a:rPr>
                        <a:t>Destination</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Dalian, China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Dalian, China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Dalian, China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Dalian, China</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97271185"/>
                  </a:ext>
                </a:extLst>
              </a:tr>
              <a:tr h="235934">
                <a:tc>
                  <a:txBody>
                    <a:bodyPr/>
                    <a:lstStyle/>
                    <a:p>
                      <a:pPr algn="ctr" fontAlgn="b"/>
                      <a:r>
                        <a:rPr lang="en-US" sz="1100" u="none" strike="noStrike">
                          <a:effectLst/>
                        </a:rPr>
                        <a:t>Vessel Type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Panamax</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Panamax</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Panamax</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Panamax</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8252831"/>
                  </a:ext>
                </a:extLst>
              </a:tr>
              <a:tr h="235934">
                <a:tc>
                  <a:txBody>
                    <a:bodyPr/>
                    <a:lstStyle/>
                    <a:p>
                      <a:pPr algn="ctr" fontAlgn="b"/>
                      <a:r>
                        <a:rPr lang="en-US" sz="1100" u="none" strike="noStrike">
                          <a:effectLst/>
                        </a:rPr>
                        <a:t>Route (if applicable)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Panama Canal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Cape Hp</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874956"/>
                  </a:ext>
                </a:extLst>
              </a:tr>
              <a:tr h="235934">
                <a:tc>
                  <a:txBody>
                    <a:bodyPr/>
                    <a:lstStyle/>
                    <a:p>
                      <a:pPr algn="ctr" fontAlgn="b"/>
                      <a:r>
                        <a:rPr lang="en-US" sz="1100" u="none" strike="noStrike">
                          <a:effectLst/>
                        </a:rPr>
                        <a:t>Cargo</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Grain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Grain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Grain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Grain</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34805155"/>
                  </a:ext>
                </a:extLst>
              </a:tr>
              <a:tr h="235934">
                <a:tc>
                  <a:txBody>
                    <a:bodyPr/>
                    <a:lstStyle/>
                    <a:p>
                      <a:pPr algn="ctr" fontAlgn="b"/>
                      <a:r>
                        <a:rPr lang="en-US" sz="1100" u="none" strike="noStrike">
                          <a:effectLst/>
                        </a:rPr>
                        <a:t>Unit of Measure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USD / mT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USD / mT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USD / mT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USD / mT</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1512567"/>
                  </a:ext>
                </a:extLst>
              </a:tr>
              <a:tr h="235934">
                <a:tc>
                  <a:txBody>
                    <a:bodyPr/>
                    <a:lstStyle/>
                    <a:p>
                      <a:pPr algn="ctr" fontAlgn="b"/>
                      <a:r>
                        <a:rPr lang="en-US" sz="1100" u="none" strike="noStrike">
                          <a:effectLst/>
                        </a:rPr>
                        <a:t>Location</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USG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PNW</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Brazil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Brazil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33348122"/>
                  </a:ext>
                </a:extLst>
              </a:tr>
              <a:tr h="235934">
                <a:tc>
                  <a:txBody>
                    <a:bodyPr/>
                    <a:lstStyle/>
                    <a:p>
                      <a:pPr algn="ctr" fontAlgn="b"/>
                      <a:r>
                        <a:rPr lang="en-US" sz="1100" u="none" strike="noStrike">
                          <a:effectLst/>
                        </a:rPr>
                        <a:t>Date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Close(DRYP-DVTDLC-GRA)</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Close(DRYP-PDXDLC-GRA)</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Close(DRYP-PNGDLC-GRA)</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Close(DRYP-PNGDLC2-GRA)</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84773740"/>
                  </a:ext>
                </a:extLst>
              </a:tr>
              <a:tr h="235934">
                <a:tc>
                  <a:txBody>
                    <a:bodyPr/>
                    <a:lstStyle/>
                    <a:p>
                      <a:pPr algn="ctr"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Close(DRYP-DVTDLC-GRA)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Close(DRYP-PDXDLC-GRA)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Close(DRYP-PNGDLC-GRA)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Close(DRYP-PNGDLC2-GRA)</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3941315"/>
                  </a:ext>
                </a:extLst>
              </a:tr>
            </a:tbl>
          </a:graphicData>
        </a:graphic>
      </p:graphicFrame>
      <p:sp>
        <p:nvSpPr>
          <p:cNvPr id="5" name="TextBox 4">
            <a:extLst>
              <a:ext uri="{FF2B5EF4-FFF2-40B4-BE49-F238E27FC236}">
                <a16:creationId xmlns:a16="http://schemas.microsoft.com/office/drawing/2014/main" id="{0ACE8806-8C7B-4EC9-9610-3DEEC1DA7162}"/>
              </a:ext>
            </a:extLst>
          </p:cNvPr>
          <p:cNvSpPr txBox="1"/>
          <p:nvPr/>
        </p:nvSpPr>
        <p:spPr>
          <a:xfrm>
            <a:off x="838199" y="1504122"/>
            <a:ext cx="9627705" cy="2817759"/>
          </a:xfrm>
          <a:prstGeom prst="rect">
            <a:avLst/>
          </a:prstGeom>
          <a:noFill/>
        </p:spPr>
        <p:txBody>
          <a:bodyPr wrap="square" rtlCol="0">
            <a:spAutoFit/>
          </a:bodyPr>
          <a:lstStyle/>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FOB – Free on Board (or Freight on Board).</a:t>
            </a:r>
            <a:r>
              <a:rPr lang="en-US" sz="1600" dirty="0">
                <a:effectLst/>
                <a:latin typeface="Calibri" panose="020F0502020204030204" pitchFamily="34" charset="0"/>
                <a:ea typeface="Calibri" panose="020F0502020204030204" pitchFamily="34" charset="0"/>
                <a:cs typeface="Times New Roman" panose="02020603050405020304" pitchFamily="18" charset="0"/>
              </a:rPr>
              <a:t> This </a:t>
            </a:r>
            <a:r>
              <a:rPr lang="en-US" sz="1600" dirty="0">
                <a:latin typeface="Calibri" panose="020F0502020204030204" pitchFamily="34" charset="0"/>
                <a:ea typeface="Calibri" panose="020F0502020204030204" pitchFamily="34" charset="0"/>
                <a:cs typeface="Times New Roman" panose="02020603050405020304" pitchFamily="18" charset="0"/>
              </a:rPr>
              <a:t>is </a:t>
            </a:r>
            <a:r>
              <a:rPr lang="en-US" sz="1600" dirty="0">
                <a:effectLst/>
                <a:latin typeface="Calibri" panose="020F0502020204030204" pitchFamily="34" charset="0"/>
                <a:ea typeface="Calibri" panose="020F0502020204030204" pitchFamily="34" charset="0"/>
                <a:cs typeface="Times New Roman" panose="02020603050405020304" pitchFamily="18" charset="0"/>
              </a:rPr>
              <a:t>the cost of delivering the goods to the nearest port is included but you, as the buyer, are responsible for the shipping from there and all other fees associated with getting the goods to your destination.</a:t>
            </a: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CIF – Cost, Insurance and Freight.</a:t>
            </a:r>
            <a:r>
              <a:rPr lang="en-US" sz="1600" dirty="0">
                <a:effectLst/>
                <a:latin typeface="Calibri" panose="020F0502020204030204" pitchFamily="34" charset="0"/>
                <a:ea typeface="Calibri" panose="020F0502020204030204" pitchFamily="34" charset="0"/>
                <a:cs typeface="Times New Roman" panose="02020603050405020304" pitchFamily="18" charset="0"/>
              </a:rPr>
              <a:t> In this case, the price also includes sea freight charges and insurance to deliver the goods to your nearest port. But only to port – from that point onwards, you take the shipment into your hands.</a:t>
            </a: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CFR -- Cost and freight.</a:t>
            </a:r>
            <a:r>
              <a:rPr lang="en-US" sz="1600" dirty="0">
                <a:effectLst/>
                <a:latin typeface="Calibri" panose="020F0502020204030204" pitchFamily="34" charset="0"/>
                <a:ea typeface="Calibri" panose="020F0502020204030204" pitchFamily="34" charset="0"/>
                <a:cs typeface="Times New Roman" panose="02020603050405020304" pitchFamily="18" charset="0"/>
              </a:rPr>
              <a:t> This contract specifies the seller is required to arrange for the carriage of goods by sea to a port of destination and provide the buyer with the documents necessary to obtain them from the carrier.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81928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4EAD-DB6E-486A-9BFB-6AB7A2C0E96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D75757A-F4BB-4D74-B582-803A2E2B7974}"/>
              </a:ext>
            </a:extLst>
          </p:cNvPr>
          <p:cNvSpPr>
            <a:spLocks noGrp="1"/>
          </p:cNvSpPr>
          <p:nvPr>
            <p:ph idx="1"/>
          </p:nvPr>
        </p:nvSpPr>
        <p:spPr/>
        <p:txBody>
          <a:bodyPr>
            <a:normAutofit fontScale="77500" lnSpcReduction="20000"/>
          </a:bodyPr>
          <a:lstStyle/>
          <a:p>
            <a:r>
              <a:rPr lang="en-US" dirty="0"/>
              <a:t>By tracking these indicators, one can get a better understand what is moving the market. In this dataset we see,</a:t>
            </a:r>
          </a:p>
          <a:p>
            <a:pPr lvl="1"/>
            <a:r>
              <a:rPr lang="en-US" dirty="0"/>
              <a:t>Strong correlation</a:t>
            </a:r>
          </a:p>
          <a:p>
            <a:pPr lvl="2"/>
            <a:r>
              <a:rPr lang="en-US" dirty="0"/>
              <a:t>Soybean FOB Brazil $/mt &amp; Soybean CFR China $/mt</a:t>
            </a:r>
          </a:p>
          <a:p>
            <a:pPr lvl="2"/>
            <a:r>
              <a:rPr lang="en-US" dirty="0"/>
              <a:t>Soybean FOB US PNW $/mt - Soybean CIF US Gulf Barge $/mt - Soybeans @SA &amp; Soybean FOB US Gulf $/mt - Soybean FOB US PNW $/mt - Soybean CIF US Gulf Barge $/mt</a:t>
            </a:r>
          </a:p>
          <a:p>
            <a:pPr lvl="2"/>
            <a:r>
              <a:rPr lang="en-US" dirty="0"/>
              <a:t>Close(DRYP-PDXDLC-GRA) - Close(DRYP-PNGDLC-GRA) - Close(DRYP-PNGDLC2-GRA) &amp; Close(DRYP-DVTDLC-GRA) - Close(DRYP-PDXDLC-GRA) - Close(DRYP-PNGDLC-GRA)</a:t>
            </a:r>
          </a:p>
          <a:p>
            <a:pPr lvl="1"/>
            <a:r>
              <a:rPr lang="en-US" dirty="0"/>
              <a:t>Moderate correlation</a:t>
            </a:r>
          </a:p>
          <a:p>
            <a:pPr lvl="2"/>
            <a:r>
              <a:rPr lang="en-US" dirty="0"/>
              <a:t>Soybean FOB US Gulf $/mt - Soybean FOB US PNW $/mt - Soybean CIF US Gulf Barge $/mt – Soybeans @SA - Nola Basis &amp; Soybean FOB Brazil $/mt - Soybean CFR China $/mt</a:t>
            </a:r>
          </a:p>
          <a:p>
            <a:pPr lvl="1"/>
            <a:r>
              <a:rPr lang="en-US" dirty="0"/>
              <a:t>Inverse correlation</a:t>
            </a:r>
          </a:p>
          <a:p>
            <a:pPr lvl="2"/>
            <a:r>
              <a:rPr lang="en-US" dirty="0"/>
              <a:t>Santos Basis - Close(DRYP-DVTDLC-GRA) - Close(DRYP-PDXDLC-GRA) - Close(DRYP-PNGDLC-GRA) - Close(DRYP-PNGDLC2-GRA) &amp; Soybean FOB US Gulf $/mt - Soybean FOB US PNW $/mt - Soybean CIF US Gulf Barge $/mt - Soybeans @S@A</a:t>
            </a:r>
          </a:p>
          <a:p>
            <a:r>
              <a:rPr lang="en-US" dirty="0"/>
              <a:t>If you are a hedger, export, importer, producer or something in between, this new contract will provide more market efficiency and help limit existing global market risk. </a:t>
            </a:r>
          </a:p>
        </p:txBody>
      </p:sp>
    </p:spTree>
    <p:extLst>
      <p:ext uri="{BB962C8B-B14F-4D97-AF65-F5344CB8AC3E}">
        <p14:creationId xmlns:p14="http://schemas.microsoft.com/office/powerpoint/2010/main" val="458395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18A2-ACAE-475D-B483-B2862D84B1BB}"/>
              </a:ext>
            </a:extLst>
          </p:cNvPr>
          <p:cNvSpPr>
            <a:spLocks noGrp="1"/>
          </p:cNvSpPr>
          <p:nvPr>
            <p:ph type="title"/>
          </p:nvPr>
        </p:nvSpPr>
        <p:spPr/>
        <p:txBody>
          <a:bodyPr/>
          <a:lstStyle/>
          <a:p>
            <a:r>
              <a:rPr lang="en-US" dirty="0"/>
              <a:t>Related Readings</a:t>
            </a:r>
          </a:p>
        </p:txBody>
      </p:sp>
      <p:sp>
        <p:nvSpPr>
          <p:cNvPr id="3" name="Content Placeholder 2">
            <a:extLst>
              <a:ext uri="{FF2B5EF4-FFF2-40B4-BE49-F238E27FC236}">
                <a16:creationId xmlns:a16="http://schemas.microsoft.com/office/drawing/2014/main" id="{F919C55A-1785-4640-AF71-19D5D7C69C0C}"/>
              </a:ext>
            </a:extLst>
          </p:cNvPr>
          <p:cNvSpPr>
            <a:spLocks noGrp="1"/>
          </p:cNvSpPr>
          <p:nvPr>
            <p:ph idx="1"/>
          </p:nvPr>
        </p:nvSpPr>
        <p:spPr/>
        <p:txBody>
          <a:bodyPr>
            <a:normAutofit/>
          </a:bodyPr>
          <a:lstStyle/>
          <a:p>
            <a:r>
              <a:rPr lang="en-US" sz="2000" dirty="0">
                <a:effectLst/>
                <a:ea typeface="Calibri" panose="020F0502020204030204" pitchFamily="34" charset="0"/>
                <a:cs typeface="Times New Roman" panose="02020603050405020304" pitchFamily="18" charset="0"/>
              </a:rPr>
              <a:t>Francesca de Nicola, </a:t>
            </a:r>
            <a:r>
              <a:rPr lang="en-US" sz="2000" dirty="0" err="1">
                <a:effectLst/>
                <a:ea typeface="Calibri" panose="020F0502020204030204" pitchFamily="34" charset="0"/>
                <a:cs typeface="Times New Roman" panose="02020603050405020304" pitchFamily="18" charset="0"/>
              </a:rPr>
              <a:t>Pierangelo</a:t>
            </a:r>
            <a:r>
              <a:rPr lang="en-US" sz="2000" dirty="0">
                <a:effectLst/>
                <a:ea typeface="Calibri" panose="020F0502020204030204" pitchFamily="34" charset="0"/>
                <a:cs typeface="Times New Roman" panose="02020603050405020304" pitchFamily="18" charset="0"/>
              </a:rPr>
              <a:t> De Pace, Manuel A. Hernandez, Co-movement of major energy, agricultural, and food commodity price returns: A time-series assessment, Energy Economics, Volume 57, 2016, Pages 28-41, ISSN 0140-9883, </a:t>
            </a:r>
            <a:r>
              <a:rPr lang="en-US" sz="2000" u="sng" dirty="0">
                <a:solidFill>
                  <a:srgbClr val="0563C1"/>
                </a:solidFill>
                <a:effectLst/>
                <a:ea typeface="Calibri" panose="020F0502020204030204" pitchFamily="34" charset="0"/>
                <a:cs typeface="Times New Roman" panose="02020603050405020304" pitchFamily="18" charset="0"/>
                <a:hlinkClick r:id="rId2"/>
              </a:rPr>
              <a:t>https://doi.org/10.1016/j.eneco.2016.04.012</a:t>
            </a:r>
            <a:r>
              <a:rPr lang="en-US" sz="2000" dirty="0">
                <a:effectLst/>
                <a:ea typeface="Calibri" panose="020F0502020204030204" pitchFamily="34" charset="0"/>
                <a:cs typeface="Times New Roman" panose="02020603050405020304" pitchFamily="18" charset="0"/>
              </a:rPr>
              <a:t>. (http://www.sciencedirect.com/science/article/pii/S0140988316300913)</a:t>
            </a:r>
          </a:p>
          <a:p>
            <a:r>
              <a:rPr lang="en-US" sz="2000" dirty="0" err="1"/>
              <a:t>Annastiina</a:t>
            </a:r>
            <a:r>
              <a:rPr lang="en-US" sz="2000" dirty="0"/>
              <a:t> </a:t>
            </a:r>
            <a:r>
              <a:rPr lang="en-US" sz="2000" dirty="0" err="1"/>
              <a:t>Silvennoinen</a:t>
            </a:r>
            <a:r>
              <a:rPr lang="en-US" sz="2000" dirty="0"/>
              <a:t>, Susan Thorp, Financialization, crisis and commodity correlation dynamics, Journal of International Financial Markets, Institutions and Money, Volume 24, 2013, Pages 42-65, ISSN 1042-4431, </a:t>
            </a:r>
            <a:r>
              <a:rPr lang="en-US" sz="2000" dirty="0">
                <a:hlinkClick r:id="rId3"/>
              </a:rPr>
              <a:t>https://doi.org/10.1016/j.intfin.2012.11.007</a:t>
            </a:r>
            <a:r>
              <a:rPr lang="en-US" sz="2000" dirty="0"/>
              <a:t>.  (</a:t>
            </a:r>
            <a:r>
              <a:rPr lang="en-US" sz="2000" dirty="0">
                <a:hlinkClick r:id="rId4"/>
              </a:rPr>
              <a:t>http://www.sciencedirect.com/science/article/pii/S1042443112001059</a:t>
            </a:r>
            <a:r>
              <a:rPr lang="en-US" sz="2000" dirty="0"/>
              <a:t>)</a:t>
            </a:r>
          </a:p>
          <a:p>
            <a:r>
              <a:rPr lang="en-US" sz="2000" dirty="0" err="1"/>
              <a:t>Zhihui</a:t>
            </a:r>
            <a:r>
              <a:rPr lang="en-US" sz="2000" dirty="0"/>
              <a:t> Li, </a:t>
            </a:r>
            <a:r>
              <a:rPr lang="en-US" sz="2000" dirty="0" err="1"/>
              <a:t>Xinsheng</a:t>
            </a:r>
            <a:r>
              <a:rPr lang="en-US" sz="2000" dirty="0"/>
              <a:t> Lu, Cross-correlations between agricultural commodity futures markets in the US and China, </a:t>
            </a:r>
            <a:r>
              <a:rPr lang="en-US" sz="2000" dirty="0" err="1"/>
              <a:t>Physica</a:t>
            </a:r>
            <a:r>
              <a:rPr lang="en-US" sz="2000" dirty="0"/>
              <a:t> A: Statistical Mechanics and its Applications, Volume 391, Issue 15, 2012, Pages 3930-3941, ISSN 0378-4371, </a:t>
            </a:r>
            <a:r>
              <a:rPr lang="en-US" sz="2000" dirty="0">
                <a:hlinkClick r:id="rId5"/>
              </a:rPr>
              <a:t>https://doi.org/10.1016/j.physa.2012.02.029</a:t>
            </a:r>
            <a:r>
              <a:rPr lang="en-US" sz="2000" dirty="0"/>
              <a:t>.  (</a:t>
            </a:r>
            <a:r>
              <a:rPr lang="en-US" sz="2000" dirty="0">
                <a:hlinkClick r:id="rId6"/>
              </a:rPr>
              <a:t>http://www.sciencedirect.com/science/article/pii/S0378437112001768</a:t>
            </a:r>
            <a:r>
              <a:rPr lang="en-US" sz="2000" dirty="0"/>
              <a:t>)</a:t>
            </a:r>
          </a:p>
          <a:p>
            <a:endParaRPr lang="en-US" sz="2000" dirty="0"/>
          </a:p>
        </p:txBody>
      </p:sp>
    </p:spTree>
    <p:extLst>
      <p:ext uri="{BB962C8B-B14F-4D97-AF65-F5344CB8AC3E}">
        <p14:creationId xmlns:p14="http://schemas.microsoft.com/office/powerpoint/2010/main" val="279315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C00B-48F2-4B3E-A697-B73C07D1881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6DBD8D07-C003-4E30-93AC-0A83F6F581BE}"/>
              </a:ext>
            </a:extLst>
          </p:cNvPr>
          <p:cNvSpPr>
            <a:spLocks noGrp="1"/>
          </p:cNvSpPr>
          <p:nvPr>
            <p:ph idx="1"/>
          </p:nvPr>
        </p:nvSpPr>
        <p:spPr/>
        <p:txBody>
          <a:bodyPr/>
          <a:lstStyle/>
          <a:p>
            <a:r>
              <a:rPr lang="en-US" dirty="0"/>
              <a:t>Description: This presentation will go over the basics of the new </a:t>
            </a:r>
            <a:r>
              <a:rPr lang="en-US" dirty="0" err="1"/>
              <a:t>globex</a:t>
            </a:r>
            <a:r>
              <a:rPr lang="en-US" dirty="0"/>
              <a:t> Brazil soybean contract and how arbitrage would work. </a:t>
            </a:r>
          </a:p>
          <a:p>
            <a:endParaRPr lang="en-US" dirty="0"/>
          </a:p>
          <a:p>
            <a:r>
              <a:rPr lang="en-US" dirty="0"/>
              <a:t>Thesis: By better understanding this new contract, hedgers can create a competitive edge by trading futures to limit existing risk. How this new contract works, and understanding what variables are moving the contract will give traders, exporters, producers a competitive advantage in handling business decision.  </a:t>
            </a:r>
          </a:p>
          <a:p>
            <a:endParaRPr lang="en-US" dirty="0"/>
          </a:p>
        </p:txBody>
      </p:sp>
    </p:spTree>
    <p:extLst>
      <p:ext uri="{BB962C8B-B14F-4D97-AF65-F5344CB8AC3E}">
        <p14:creationId xmlns:p14="http://schemas.microsoft.com/office/powerpoint/2010/main" val="428410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8A15-3693-4B81-80E1-FF50333A36E9}"/>
              </a:ext>
            </a:extLst>
          </p:cNvPr>
          <p:cNvSpPr>
            <a:spLocks noGrp="1"/>
          </p:cNvSpPr>
          <p:nvPr>
            <p:ph type="title"/>
          </p:nvPr>
        </p:nvSpPr>
        <p:spPr/>
        <p:txBody>
          <a:bodyPr/>
          <a:lstStyle/>
          <a:p>
            <a:r>
              <a:rPr lang="en-US" dirty="0" err="1"/>
              <a:t>Globex</a:t>
            </a:r>
            <a:r>
              <a:rPr lang="en-US" dirty="0"/>
              <a:t> Brazil Soybean (SAS)</a:t>
            </a:r>
          </a:p>
        </p:txBody>
      </p:sp>
      <p:sp>
        <p:nvSpPr>
          <p:cNvPr id="3" name="Content Placeholder 2">
            <a:extLst>
              <a:ext uri="{FF2B5EF4-FFF2-40B4-BE49-F238E27FC236}">
                <a16:creationId xmlns:a16="http://schemas.microsoft.com/office/drawing/2014/main" id="{C506A311-2156-41FE-9D58-F0682F0DC715}"/>
              </a:ext>
            </a:extLst>
          </p:cNvPr>
          <p:cNvSpPr>
            <a:spLocks noGrp="1"/>
          </p:cNvSpPr>
          <p:nvPr>
            <p:ph idx="1"/>
          </p:nvPr>
        </p:nvSpPr>
        <p:spPr/>
        <p:txBody>
          <a:bodyPr>
            <a:normAutofit/>
          </a:bodyPr>
          <a:lstStyle/>
          <a:p>
            <a:r>
              <a:rPr lang="en-US" sz="1600" dirty="0"/>
              <a:t>It will be listed o the CME </a:t>
            </a:r>
            <a:r>
              <a:rPr lang="en-US" sz="1600" dirty="0" err="1"/>
              <a:t>Globex</a:t>
            </a:r>
            <a:r>
              <a:rPr lang="en-US" sz="1600" dirty="0"/>
              <a:t> 8:30 a.m. – 1:20 p.m. CT Monday through Friday (settlement time remains 1:15 p.m. CT. Ticker will be SAS. The listed contracts will be January, February, March, May, July, August, September, and November with 11 contracts listed at any time. </a:t>
            </a:r>
          </a:p>
          <a:p>
            <a:pPr marL="0" indent="0">
              <a:buNone/>
            </a:pPr>
            <a:r>
              <a:rPr lang="en-US" sz="2000" dirty="0"/>
              <a:t>Added Benefits |</a:t>
            </a:r>
          </a:p>
          <a:p>
            <a:r>
              <a:rPr lang="en-US" sz="1600" dirty="0">
                <a:ea typeface="Calibri" panose="020F0502020204030204" pitchFamily="34" charset="0"/>
                <a:cs typeface="Times New Roman" panose="02020603050405020304" pitchFamily="18" charset="0"/>
              </a:rPr>
              <a:t>Will create</a:t>
            </a:r>
            <a:r>
              <a:rPr lang="en-US" sz="1600" dirty="0">
                <a:effectLst/>
                <a:ea typeface="Calibri" panose="020F0502020204030204" pitchFamily="34" charset="0"/>
                <a:cs typeface="Times New Roman" panose="02020603050405020304" pitchFamily="18" charset="0"/>
              </a:rPr>
              <a:t> more effective hedge for South American producers, exporters, and importers of Brazilian soybeans ‒ as it reflects export price at the Port of Santos. Currently needed to have a long position in Brazil to hedge local basis.  </a:t>
            </a:r>
          </a:p>
          <a:p>
            <a:r>
              <a:rPr lang="en-US" sz="1600" dirty="0">
                <a:effectLst/>
                <a:ea typeface="Calibri" panose="020F0502020204030204" pitchFamily="34" charset="0"/>
                <a:cs typeface="Times New Roman" panose="02020603050405020304" pitchFamily="18" charset="0"/>
              </a:rPr>
              <a:t>An opportunity to trade the spread between North American and South American soybeans, and effectively, the South American soybean basis</a:t>
            </a:r>
          </a:p>
          <a:p>
            <a:endParaRPr lang="en-US" sz="1600" dirty="0"/>
          </a:p>
          <a:p>
            <a:endParaRPr lang="en-US" dirty="0"/>
          </a:p>
        </p:txBody>
      </p:sp>
      <p:pic>
        <p:nvPicPr>
          <p:cNvPr id="4" name="Picture 3">
            <a:extLst>
              <a:ext uri="{FF2B5EF4-FFF2-40B4-BE49-F238E27FC236}">
                <a16:creationId xmlns:a16="http://schemas.microsoft.com/office/drawing/2014/main" id="{E4C2BB8D-772C-4EA6-B0CC-277B176BCCAF}"/>
              </a:ext>
            </a:extLst>
          </p:cNvPr>
          <p:cNvPicPr/>
          <p:nvPr/>
        </p:nvPicPr>
        <p:blipFill>
          <a:blip r:embed="rId2">
            <a:extLst>
              <a:ext uri="{28A0092B-C50C-407E-A947-70E740481C1C}">
                <a14:useLocalDpi xmlns:a14="http://schemas.microsoft.com/office/drawing/2010/main" val="0"/>
              </a:ext>
            </a:extLst>
          </a:blip>
          <a:stretch>
            <a:fillRect/>
          </a:stretch>
        </p:blipFill>
        <p:spPr>
          <a:xfrm>
            <a:off x="1969604" y="4398162"/>
            <a:ext cx="8252791" cy="1778801"/>
          </a:xfrm>
          <a:prstGeom prst="rect">
            <a:avLst/>
          </a:prstGeom>
        </p:spPr>
      </p:pic>
    </p:spTree>
    <p:extLst>
      <p:ext uri="{BB962C8B-B14F-4D97-AF65-F5344CB8AC3E}">
        <p14:creationId xmlns:p14="http://schemas.microsoft.com/office/powerpoint/2010/main" val="405326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EA58-058A-4DC6-8387-94DE80D8F34F}"/>
              </a:ext>
            </a:extLst>
          </p:cNvPr>
          <p:cNvSpPr>
            <a:spLocks noGrp="1"/>
          </p:cNvSpPr>
          <p:nvPr>
            <p:ph type="title"/>
          </p:nvPr>
        </p:nvSpPr>
        <p:spPr/>
        <p:txBody>
          <a:bodyPr/>
          <a:lstStyle/>
          <a:p>
            <a:r>
              <a:rPr lang="en-US" dirty="0"/>
              <a:t>Contract Details</a:t>
            </a:r>
          </a:p>
        </p:txBody>
      </p:sp>
      <p:pic>
        <p:nvPicPr>
          <p:cNvPr id="4" name="Content Placeholder 3">
            <a:extLst>
              <a:ext uri="{FF2B5EF4-FFF2-40B4-BE49-F238E27FC236}">
                <a16:creationId xmlns:a16="http://schemas.microsoft.com/office/drawing/2014/main" id="{07DC2EEE-7C77-4F72-871A-47C8312A26E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46057" y="1825625"/>
            <a:ext cx="6699886" cy="4351338"/>
          </a:xfrm>
          <a:prstGeom prst="rect">
            <a:avLst/>
          </a:prstGeom>
        </p:spPr>
      </p:pic>
    </p:spTree>
    <p:extLst>
      <p:ext uri="{BB962C8B-B14F-4D97-AF65-F5344CB8AC3E}">
        <p14:creationId xmlns:p14="http://schemas.microsoft.com/office/powerpoint/2010/main" val="395944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502B-5835-417B-9264-56B4511E9EC3}"/>
              </a:ext>
            </a:extLst>
          </p:cNvPr>
          <p:cNvSpPr>
            <a:spLocks noGrp="1"/>
          </p:cNvSpPr>
          <p:nvPr>
            <p:ph type="title"/>
          </p:nvPr>
        </p:nvSpPr>
        <p:spPr/>
        <p:txBody>
          <a:bodyPr/>
          <a:lstStyle/>
          <a:p>
            <a:r>
              <a:rPr lang="en-US" dirty="0"/>
              <a:t>How does the Basis Hedge work?</a:t>
            </a:r>
          </a:p>
        </p:txBody>
      </p:sp>
      <p:sp>
        <p:nvSpPr>
          <p:cNvPr id="3" name="Content Placeholder 2">
            <a:extLst>
              <a:ext uri="{FF2B5EF4-FFF2-40B4-BE49-F238E27FC236}">
                <a16:creationId xmlns:a16="http://schemas.microsoft.com/office/drawing/2014/main" id="{52FF3A22-0C05-4933-A8DF-8BFCB5098ACD}"/>
              </a:ext>
            </a:extLst>
          </p:cNvPr>
          <p:cNvSpPr>
            <a:spLocks noGrp="1"/>
          </p:cNvSpPr>
          <p:nvPr>
            <p:ph idx="1"/>
          </p:nvPr>
        </p:nvSpPr>
        <p:spPr/>
        <p:txBody>
          <a:bodyPr>
            <a:normAutofit fontScale="85000" lnSpcReduction="20000"/>
          </a:bodyPr>
          <a:lstStyle/>
          <a:p>
            <a:r>
              <a:rPr lang="en-US" dirty="0"/>
              <a:t>In order to understand the mechanisms, you need to understand how the basis hedge will work. Basis is the price premium or discount of the relative cash and futures. It is driven by local supply and demand and transportation costs.  </a:t>
            </a:r>
          </a:p>
          <a:p>
            <a:r>
              <a:rPr lang="en-US" dirty="0"/>
              <a:t>Through the new south American soybean contract hedgers can know hedge against basis risk by  creating a synthetic basis contract. By trading the spread of the south American contracts (SAS) and American contract (ZS). Represented as SAS – ZS = Synthetic basis hedge. Example, </a:t>
            </a:r>
          </a:p>
          <a:p>
            <a:pPr lvl="1"/>
            <a:r>
              <a:rPr lang="en-US" dirty="0"/>
              <a:t>If traders Sell SAS and Buy ZS, they are </a:t>
            </a:r>
            <a:r>
              <a:rPr lang="en-US" u="sng" dirty="0"/>
              <a:t>short</a:t>
            </a:r>
            <a:r>
              <a:rPr lang="en-US" dirty="0"/>
              <a:t> Brazilian Basis. </a:t>
            </a:r>
          </a:p>
          <a:p>
            <a:pPr lvl="1"/>
            <a:r>
              <a:rPr lang="en-US" dirty="0"/>
              <a:t>If a trader Buys SAS and Sells ZS, they are </a:t>
            </a:r>
            <a:r>
              <a:rPr lang="en-US" u="sng" dirty="0"/>
              <a:t>long </a:t>
            </a:r>
            <a:r>
              <a:rPr lang="en-US" dirty="0"/>
              <a:t>Brazilian Basis.  </a:t>
            </a:r>
          </a:p>
          <a:p>
            <a:pPr lvl="1"/>
            <a:r>
              <a:rPr lang="en-US" dirty="0"/>
              <a:t>Buy SAS = $374/Metric Ton (mt) = $10.18/bushel (374/36.74 = 10.18) “36.74 = </a:t>
            </a:r>
            <a:r>
              <a:rPr lang="en-US" dirty="0" err="1"/>
              <a:t>bu</a:t>
            </a:r>
            <a:r>
              <a:rPr lang="en-US" dirty="0"/>
              <a:t> per MT” </a:t>
            </a:r>
          </a:p>
          <a:p>
            <a:pPr lvl="1"/>
            <a:r>
              <a:rPr lang="en-US" dirty="0"/>
              <a:t>Sell ZS = $9.82/bushel  </a:t>
            </a:r>
          </a:p>
          <a:p>
            <a:pPr lvl="1"/>
            <a:r>
              <a:rPr lang="en-US" dirty="0"/>
              <a:t>This gives a basis of 10.18 – 9.82 = .36, this mean you are long Brazilian basis.  </a:t>
            </a:r>
          </a:p>
          <a:p>
            <a:pPr lvl="1"/>
            <a:r>
              <a:rPr lang="en-US" dirty="0"/>
              <a:t>If a Brazilian exporter is concerned about the basis weakening, he could Sell SAS and Buy ZS which would make him short the Brazilian basis. </a:t>
            </a:r>
          </a:p>
        </p:txBody>
      </p:sp>
    </p:spTree>
    <p:extLst>
      <p:ext uri="{BB962C8B-B14F-4D97-AF65-F5344CB8AC3E}">
        <p14:creationId xmlns:p14="http://schemas.microsoft.com/office/powerpoint/2010/main" val="255249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F9B-D3D7-44C1-8E54-21E4DB808569}"/>
              </a:ext>
            </a:extLst>
          </p:cNvPr>
          <p:cNvSpPr>
            <a:spLocks noGrp="1"/>
          </p:cNvSpPr>
          <p:nvPr>
            <p:ph type="title"/>
          </p:nvPr>
        </p:nvSpPr>
        <p:spPr/>
        <p:txBody>
          <a:bodyPr/>
          <a:lstStyle/>
          <a:p>
            <a:r>
              <a:rPr lang="en-US" dirty="0"/>
              <a:t>How Arbitrage would work</a:t>
            </a:r>
          </a:p>
        </p:txBody>
      </p:sp>
      <p:sp>
        <p:nvSpPr>
          <p:cNvPr id="3" name="Content Placeholder 2">
            <a:extLst>
              <a:ext uri="{FF2B5EF4-FFF2-40B4-BE49-F238E27FC236}">
                <a16:creationId xmlns:a16="http://schemas.microsoft.com/office/drawing/2014/main" id="{8ADF8A0B-3A2E-43BD-A265-30DC9E7F16D5}"/>
              </a:ext>
            </a:extLst>
          </p:cNvPr>
          <p:cNvSpPr>
            <a:spLocks noGrp="1"/>
          </p:cNvSpPr>
          <p:nvPr>
            <p:ph idx="1"/>
          </p:nvPr>
        </p:nvSpPr>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An arbitrage will occur when it will be economically incentivizing to take delivery of a good and sell it in the premium traded market. Meaning if you can buy ZS at $9 and deliver it to Brazil at $9.50, (transportation cost of 50 cents), and then sell it at $10 SAS in the premium market that would be an arbitrage of 50 cents. This could be a Brazilian exporter who is selling beans to china and has an option to buy local beans at a $9.80 or 20 cent margin or he could take delivery of US grain in NOLA and ship it to Santos for 50 cents a bushel which would give him a margin of 50 cents. </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Hypothetically if the US is trading at $9 and it cost less then a dollar to ship soybeans to China, they would hypothetically buy US beans. However, due to trade wars, political bias, quotas, and uncertainty this could happen.</a:t>
            </a:r>
          </a:p>
          <a:p>
            <a:pPr lvl="1">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Another factor to remember is that commodity markets are efficient. Meaning all market data should be represented in the commodity’s price. If these arbitrages do occur it is often due to macro political climate, but not exclusively.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862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0840-E41C-4FC1-AA7D-8C3B22DE0B73}"/>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6EAD47C7-611F-4A94-8B2D-8AC550133567}"/>
              </a:ext>
            </a:extLst>
          </p:cNvPr>
          <p:cNvSpPr>
            <a:spLocks noGrp="1"/>
          </p:cNvSpPr>
          <p:nvPr>
            <p:ph idx="1"/>
          </p:nvPr>
        </p:nvSpPr>
        <p:spPr/>
        <p:txBody>
          <a:bodyPr/>
          <a:lstStyle/>
          <a:p>
            <a:r>
              <a:rPr lang="en-US" dirty="0"/>
              <a:t>Data: was collected from </a:t>
            </a:r>
            <a:r>
              <a:rPr lang="en-US" dirty="0" err="1"/>
              <a:t>Agricensus</a:t>
            </a:r>
            <a:r>
              <a:rPr lang="en-US" dirty="0"/>
              <a:t>, DTN, TR, and Bloomberg.</a:t>
            </a:r>
          </a:p>
          <a:p>
            <a:r>
              <a:rPr lang="en-US" dirty="0"/>
              <a:t>Time Horizon: Data was collected from Q4 2017 to current.</a:t>
            </a:r>
          </a:p>
          <a:p>
            <a:r>
              <a:rPr lang="en-US" dirty="0"/>
              <a:t>Frequency: Daily</a:t>
            </a:r>
          </a:p>
          <a:p>
            <a:endParaRPr lang="en-US" dirty="0"/>
          </a:p>
          <a:p>
            <a:r>
              <a:rPr lang="en-US" dirty="0"/>
              <a:t>Data Assumptions:</a:t>
            </a:r>
          </a:p>
          <a:p>
            <a:pPr marL="0" indent="0">
              <a:buNone/>
            </a:pPr>
            <a:r>
              <a:rPr lang="en-US" dirty="0"/>
              <a:t>Since I am looking at short term data (~3 years) I used a higher frequency. The reason I stopped at Q4 2017 was due to not being able to pull data from further back for FOB off </a:t>
            </a:r>
            <a:r>
              <a:rPr lang="en-US" dirty="0" err="1"/>
              <a:t>Agricensus</a:t>
            </a:r>
            <a:r>
              <a:rPr lang="en-US" dirty="0"/>
              <a:t>. </a:t>
            </a:r>
          </a:p>
        </p:txBody>
      </p:sp>
    </p:spTree>
    <p:extLst>
      <p:ext uri="{BB962C8B-B14F-4D97-AF65-F5344CB8AC3E}">
        <p14:creationId xmlns:p14="http://schemas.microsoft.com/office/powerpoint/2010/main" val="324736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9560AC6D-6E77-4CE0-9EF1-D9365EDE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 y="449253"/>
            <a:ext cx="6096000" cy="6282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616AA7-422A-474B-B8D2-8CC2C4CBB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541" y="449253"/>
            <a:ext cx="5900127" cy="628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48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D029-CB14-4876-8500-BEA5DBA36F85}"/>
              </a:ext>
            </a:extLst>
          </p:cNvPr>
          <p:cNvSpPr>
            <a:spLocks noGrp="1"/>
          </p:cNvSpPr>
          <p:nvPr>
            <p:ph type="ctrTitle"/>
          </p:nvPr>
        </p:nvSpPr>
        <p:spPr/>
        <p:txBody>
          <a:bodyPr/>
          <a:lstStyle/>
          <a:p>
            <a:r>
              <a:rPr lang="en-US" dirty="0"/>
              <a:t>Trends </a:t>
            </a:r>
          </a:p>
        </p:txBody>
      </p:sp>
      <p:sp>
        <p:nvSpPr>
          <p:cNvPr id="4" name="Subtitle 3">
            <a:extLst>
              <a:ext uri="{FF2B5EF4-FFF2-40B4-BE49-F238E27FC236}">
                <a16:creationId xmlns:a16="http://schemas.microsoft.com/office/drawing/2014/main" id="{4DC803F7-1181-4C54-869A-7C186D04057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2904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E079BF5024DA4A852AEAA201FD40A9" ma:contentTypeVersion="13" ma:contentTypeDescription="Create a new document." ma:contentTypeScope="" ma:versionID="407f3954cf5e531b094b6aed07a13b51">
  <xsd:schema xmlns:xsd="http://www.w3.org/2001/XMLSchema" xmlns:xs="http://www.w3.org/2001/XMLSchema" xmlns:p="http://schemas.microsoft.com/office/2006/metadata/properties" xmlns:ns3="dbb89a22-ea09-4dc6-a082-9d9fc16f824b" xmlns:ns4="e8c2ee7b-255c-406c-baa2-4ac1587433fa" targetNamespace="http://schemas.microsoft.com/office/2006/metadata/properties" ma:root="true" ma:fieldsID="6b30b9af2b99f7d00db7ee886fc6d528" ns3:_="" ns4:_="">
    <xsd:import namespace="dbb89a22-ea09-4dc6-a082-9d9fc16f824b"/>
    <xsd:import namespace="e8c2ee7b-255c-406c-baa2-4ac1587433f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9a22-ea09-4dc6-a082-9d9fc16f82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8c2ee7b-255c-406c-baa2-4ac1587433f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858ED0-37E3-4120-829C-59D6A521D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9a22-ea09-4dc6-a082-9d9fc16f824b"/>
    <ds:schemaRef ds:uri="e8c2ee7b-255c-406c-baa2-4ac1587433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97102B-5768-4E24-99F3-37FAAA8CF303}">
  <ds:schemaRefs>
    <ds:schemaRef ds:uri="http://schemas.microsoft.com/sharepoint/v3/contenttype/forms"/>
  </ds:schemaRefs>
</ds:datastoreItem>
</file>

<file path=customXml/itemProps3.xml><?xml version="1.0" encoding="utf-8"?>
<ds:datastoreItem xmlns:ds="http://schemas.openxmlformats.org/officeDocument/2006/customXml" ds:itemID="{B9837CC2-3F3D-4E16-A847-C7A98217A5EF}">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e8c2ee7b-255c-406c-baa2-4ac1587433fa"/>
    <ds:schemaRef ds:uri="http://schemas.openxmlformats.org/package/2006/metadata/core-properties"/>
    <ds:schemaRef ds:uri="dbb89a22-ea09-4dc6-a082-9d9fc16f824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554</TotalTime>
  <Words>1453</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Time Series Correlation of FOB, Basis, and Futures</vt:lpstr>
      <vt:lpstr>Introduction </vt:lpstr>
      <vt:lpstr>Globex Brazil Soybean (SAS)</vt:lpstr>
      <vt:lpstr>Contract Details</vt:lpstr>
      <vt:lpstr>How does the Basis Hedge work?</vt:lpstr>
      <vt:lpstr>How Arbitrage would work</vt:lpstr>
      <vt:lpstr>Data Information</vt:lpstr>
      <vt:lpstr>PowerPoint Presentation</vt:lpstr>
      <vt:lpstr>Trends </vt:lpstr>
      <vt:lpstr>PowerPoint Presentation</vt:lpstr>
      <vt:lpstr>PowerPoint Presentation</vt:lpstr>
      <vt:lpstr>PowerPoint Presentation</vt:lpstr>
      <vt:lpstr>PowerPoint Presentation</vt:lpstr>
      <vt:lpstr>Changes </vt:lpstr>
      <vt:lpstr>PowerPoint Presentation</vt:lpstr>
      <vt:lpstr>PowerPoint Presentation</vt:lpstr>
      <vt:lpstr>Key</vt:lpstr>
      <vt:lpstr>Conclusion </vt:lpstr>
      <vt:lpstr>Related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Kallman</dc:creator>
  <cp:lastModifiedBy>Kallman, Dylan</cp:lastModifiedBy>
  <cp:revision>11</cp:revision>
  <dcterms:created xsi:type="dcterms:W3CDTF">2020-12-02T17:56:29Z</dcterms:created>
  <dcterms:modified xsi:type="dcterms:W3CDTF">2020-12-03T03:35:55Z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0x01010053E079BF5024DA4A852AEAA201FD40A9</vt:lpwstr>
  </property>
</Properties>
</file>