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handoutMasterIdLst>
    <p:handoutMasterId r:id="rId51"/>
  </p:handoutMasterIdLst>
  <p:sldIdLst>
    <p:sldId id="265" r:id="rId2"/>
    <p:sldId id="285" r:id="rId3"/>
    <p:sldId id="338" r:id="rId4"/>
    <p:sldId id="337" r:id="rId5"/>
    <p:sldId id="332" r:id="rId6"/>
    <p:sldId id="339" r:id="rId7"/>
    <p:sldId id="340" r:id="rId8"/>
    <p:sldId id="341" r:id="rId9"/>
    <p:sldId id="342" r:id="rId10"/>
    <p:sldId id="343" r:id="rId11"/>
    <p:sldId id="344" r:id="rId12"/>
    <p:sldId id="345" r:id="rId13"/>
    <p:sldId id="346" r:id="rId14"/>
    <p:sldId id="347" r:id="rId15"/>
    <p:sldId id="348" r:id="rId16"/>
    <p:sldId id="349" r:id="rId17"/>
    <p:sldId id="350" r:id="rId18"/>
    <p:sldId id="335" r:id="rId19"/>
    <p:sldId id="351" r:id="rId20"/>
    <p:sldId id="352" r:id="rId21"/>
    <p:sldId id="353" r:id="rId22"/>
    <p:sldId id="354" r:id="rId23"/>
    <p:sldId id="355" r:id="rId24"/>
    <p:sldId id="356" r:id="rId25"/>
    <p:sldId id="357" r:id="rId26"/>
    <p:sldId id="358" r:id="rId27"/>
    <p:sldId id="334" r:id="rId28"/>
    <p:sldId id="359" r:id="rId29"/>
    <p:sldId id="362" r:id="rId30"/>
    <p:sldId id="363" r:id="rId31"/>
    <p:sldId id="364" r:id="rId32"/>
    <p:sldId id="365" r:id="rId33"/>
    <p:sldId id="368" r:id="rId34"/>
    <p:sldId id="369" r:id="rId35"/>
    <p:sldId id="371" r:id="rId36"/>
    <p:sldId id="370" r:id="rId37"/>
    <p:sldId id="372" r:id="rId38"/>
    <p:sldId id="373" r:id="rId39"/>
    <p:sldId id="374" r:id="rId40"/>
    <p:sldId id="375" r:id="rId41"/>
    <p:sldId id="366" r:id="rId42"/>
    <p:sldId id="376" r:id="rId43"/>
    <p:sldId id="377" r:id="rId44"/>
    <p:sldId id="378" r:id="rId45"/>
    <p:sldId id="367" r:id="rId46"/>
    <p:sldId id="380" r:id="rId47"/>
    <p:sldId id="360" r:id="rId48"/>
    <p:sldId id="315" r:id="rId49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8AB42"/>
    <a:srgbClr val="B83500"/>
    <a:srgbClr val="F9A818"/>
    <a:srgbClr val="ED4500"/>
    <a:srgbClr val="569E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545" autoAdjust="0"/>
    <p:restoredTop sz="95210"/>
  </p:normalViewPr>
  <p:slideViewPr>
    <p:cSldViewPr>
      <p:cViewPr>
        <p:scale>
          <a:sx n="130" d="100"/>
          <a:sy n="130" d="100"/>
        </p:scale>
        <p:origin x="440" y="45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3872" y="1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notesMaster" Target="notesMasters/notesMaster1.xml"/><Relationship Id="rId51" Type="http://schemas.openxmlformats.org/officeDocument/2006/relationships/handoutMaster" Target="handoutMasters/handoutMaster1.xml"/><Relationship Id="rId52" Type="http://schemas.openxmlformats.org/officeDocument/2006/relationships/presProps" Target="presProps.xml"/><Relationship Id="rId53" Type="http://schemas.openxmlformats.org/officeDocument/2006/relationships/viewProps" Target="viewProps.xml"/><Relationship Id="rId54" Type="http://schemas.openxmlformats.org/officeDocument/2006/relationships/theme" Target="theme/theme1.xml"/><Relationship Id="rId55" Type="http://schemas.openxmlformats.org/officeDocument/2006/relationships/tableStyles" Target="tableStyles.xml"/><Relationship Id="rId57" Type="http://schemas.microsoft.com/office/2015/10/relationships/revisionInfo" Target="revisionInfo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358359-8AF9-42E6-95DA-28B4C0D24F6E}" type="datetimeFigureOut">
              <a:rPr lang="en-US" smtClean="0"/>
              <a:t>1/3/18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273F2B-3B15-489E-8BBB-E3EDF5CBC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5704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151E3C-25FA-4BA9-80C8-CAFB5A2F9DF0}" type="datetimeFigureOut">
              <a:rPr lang="en-US" smtClean="0"/>
              <a:t>1/3/18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1E4459-2F9E-477D-A60A-44A2DA343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840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1E4459-2F9E-477D-A60A-44A2DA3439D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8367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1E4459-2F9E-477D-A60A-44A2DA3439D8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441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microsoft.com/office/2007/relationships/hdphoto" Target="../media/hdphoto2.wdp"/><Relationship Id="rId7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C:\Users\Administrator\Downloads\水印一组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00358">
            <a:off x="-75816" y="477962"/>
            <a:ext cx="2437889" cy="181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C:\Users\Administrator\Downloads\水印一组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00358">
            <a:off x="-81685" y="340219"/>
            <a:ext cx="1978981" cy="147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C:\Users\Administrator\Downloads\水印一组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00358">
            <a:off x="-119678" y="269049"/>
            <a:ext cx="1525422" cy="113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C:\Users\Administrator\Downloads\水印一组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00358">
            <a:off x="6789119" y="4455497"/>
            <a:ext cx="2437889" cy="181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C:\Users\Administrator\Downloads\水印一组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00358">
            <a:off x="7318768" y="4638877"/>
            <a:ext cx="1978981" cy="147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C:\Users\Administrator\Downloads\水印一组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00358">
            <a:off x="7912870" y="4768688"/>
            <a:ext cx="1398944" cy="104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5296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刷痕banner矢量素材02.png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rcRect l="2617" t="6208" r="2617" b="72617"/>
          <a:stretch>
            <a:fillRect/>
          </a:stretch>
        </p:blipFill>
        <p:spPr>
          <a:xfrm>
            <a:off x="0" y="0"/>
            <a:ext cx="9144000" cy="627534"/>
          </a:xfrm>
          <a:prstGeom prst="rect">
            <a:avLst/>
          </a:prstGeom>
        </p:spPr>
      </p:pic>
      <p:pic>
        <p:nvPicPr>
          <p:cNvPr id="3" name="图片 2" descr="刷痕banner矢量素材02.png"/>
          <p:cNvPicPr>
            <a:picLocks noChangeAspect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/>
                    </a14:imgEffect>
                  </a14:imgLayer>
                </a14:imgProps>
              </a:ext>
            </a:extLst>
          </a:blip>
          <a:srcRect l="2617" t="22177" r="2617" b="75047"/>
          <a:stretch>
            <a:fillRect/>
          </a:stretch>
        </p:blipFill>
        <p:spPr>
          <a:xfrm flipV="1">
            <a:off x="0" y="5061223"/>
            <a:ext cx="9144000" cy="82277"/>
          </a:xfrm>
          <a:prstGeom prst="rect">
            <a:avLst/>
          </a:prstGeom>
        </p:spPr>
      </p:pic>
      <p:sp>
        <p:nvSpPr>
          <p:cNvPr id="4" name="标题 4"/>
          <p:cNvSpPr>
            <a:spLocks noGrp="1"/>
          </p:cNvSpPr>
          <p:nvPr>
            <p:ph type="title"/>
          </p:nvPr>
        </p:nvSpPr>
        <p:spPr>
          <a:xfrm>
            <a:off x="539552" y="106852"/>
            <a:ext cx="7149480" cy="493167"/>
          </a:xfrm>
          <a:prstGeom prst="rect">
            <a:avLst/>
          </a:prstGeom>
        </p:spPr>
        <p:txBody>
          <a:bodyPr anchor="ctr"/>
          <a:lstStyle>
            <a:lvl1pPr algn="l">
              <a:defRPr sz="20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pic>
        <p:nvPicPr>
          <p:cNvPr id="6" name="Picture 3" descr="C:\Users\Administrator\Desktop\logo_透明底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99674"/>
            <a:ext cx="808856" cy="390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5" descr="C:\Users\Administrator\Downloads\水印单个.png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343" y="1701461"/>
            <a:ext cx="8666949" cy="333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" y="321"/>
            <a:ext cx="9142858" cy="514285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539552" y="555526"/>
            <a:ext cx="7416824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3200" dirty="0">
                <a:solidFill>
                  <a:srgbClr val="FFFF00"/>
                </a:solidFill>
              </a:rPr>
              <a:t>商业图使用说明</a:t>
            </a:r>
            <a:endParaRPr lang="en-US" altLang="zh-CN" sz="3200" dirty="0">
              <a:solidFill>
                <a:srgbClr val="FFFF00"/>
              </a:solidFill>
            </a:endParaRPr>
          </a:p>
          <a:p>
            <a:pPr>
              <a:lnSpc>
                <a:spcPct val="200000"/>
              </a:lnSpc>
            </a:pPr>
            <a:r>
              <a:rPr lang="zh-CN" altLang="en-US" dirty="0">
                <a:solidFill>
                  <a:schemeClr val="bg1"/>
                </a:solidFill>
              </a:rPr>
              <a:t>本设计作品中所使用的图片来源于以下网站（图片链接见本页备注），以下网站均有声明：图片为免费无版权图片，并且可以供个人和商业使用，如需确认版权情况，可查看该网站图片版权声明</a:t>
            </a:r>
            <a:endParaRPr lang="en-US" altLang="zh-CN" dirty="0">
              <a:solidFill>
                <a:schemeClr val="bg1"/>
              </a:solidFill>
            </a:endParaRPr>
          </a:p>
          <a:p>
            <a:pPr>
              <a:lnSpc>
                <a:spcPct val="200000"/>
              </a:lnSpc>
            </a:pPr>
            <a:endParaRPr lang="en-US" altLang="zh-CN" dirty="0">
              <a:solidFill>
                <a:schemeClr val="bg1"/>
              </a:solidFill>
            </a:endParaRPr>
          </a:p>
          <a:p>
            <a:pPr>
              <a:lnSpc>
                <a:spcPct val="200000"/>
              </a:lnSpc>
            </a:pPr>
            <a:endParaRPr lang="en-US" altLang="zh-CN" dirty="0">
              <a:solidFill>
                <a:schemeClr val="bg1"/>
              </a:solidFill>
            </a:endParaRPr>
          </a:p>
          <a:p>
            <a:pPr>
              <a:lnSpc>
                <a:spcPct val="200000"/>
              </a:lnSpc>
            </a:pP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539552" y="3435846"/>
            <a:ext cx="71287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本作品使用的免费无版权图片链接地址列表：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1" y="0"/>
            <a:ext cx="9138198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3" r:id="rId2"/>
    <p:sldLayoutId id="2147483655" r:id="rId3"/>
    <p:sldLayoutId id="2147483661" r:id="rId4"/>
    <p:sldLayoutId id="2147483659" r:id="rId5"/>
    <p:sldLayoutId id="2147483662" r:id="rId6"/>
    <p:sldLayoutId id="2147483660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microsoft.com/office/2007/relationships/hdphoto" Target="../media/hdphoto1.wdp"/><Relationship Id="rId5" Type="http://schemas.openxmlformats.org/officeDocument/2006/relationships/image" Target="../media/image12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tif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image" Target="../media/image21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microsoft.com/office/2007/relationships/hdphoto" Target="../media/hdphoto1.wdp"/><Relationship Id="rId5" Type="http://schemas.openxmlformats.org/officeDocument/2006/relationships/hyperlink" Target="mailto:xc0d3@outlook.com" TargetMode="External"/><Relationship Id="rId6" Type="http://schemas.openxmlformats.org/officeDocument/2006/relationships/image" Target="../media/image12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刷痕banner矢量素材02.png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98239" y="577009"/>
            <a:ext cx="7120052" cy="2117890"/>
          </a:xfrm>
          <a:prstGeom prst="rect">
            <a:avLst/>
          </a:prstGeom>
        </p:spPr>
      </p:pic>
      <p:sp>
        <p:nvSpPr>
          <p:cNvPr id="4" name="TextBox 6"/>
          <p:cNvSpPr txBox="1"/>
          <p:nvPr/>
        </p:nvSpPr>
        <p:spPr>
          <a:xfrm>
            <a:off x="2304661" y="1212777"/>
            <a:ext cx="4716000" cy="846354"/>
          </a:xfrm>
          <a:prstGeom prst="rect">
            <a:avLst/>
          </a:prstGeom>
          <a:noFill/>
        </p:spPr>
        <p:txBody>
          <a:bodyPr wrap="square" lIns="0" rIns="0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lang="en-US" altLang="zh-CN" sz="3600" b="1" spc="-150" dirty="0" err="1">
                <a:solidFill>
                  <a:schemeClr val="bg1"/>
                </a:solidFill>
                <a:latin typeface="+mj-ea"/>
                <a:ea typeface="+mj-ea"/>
              </a:rPr>
              <a:t>Xcode</a:t>
            </a:r>
            <a:r>
              <a:rPr lang="en-US" altLang="zh-CN" sz="3600" b="1" spc="-150" dirty="0">
                <a:solidFill>
                  <a:schemeClr val="bg1"/>
                </a:solidFill>
                <a:latin typeface="+mj-ea"/>
                <a:ea typeface="+mj-ea"/>
              </a:rPr>
              <a:t>  Career Service</a:t>
            </a:r>
            <a:endParaRPr lang="zh-CN" altLang="en-US" sz="3600" b="1" spc="-15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801752" y="2918653"/>
            <a:ext cx="380226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关注 </a:t>
            </a:r>
            <a:r>
              <a:rPr lang="en-US" altLang="zh-CN" sz="12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Xcode</a:t>
            </a:r>
            <a:r>
              <a:rPr lang="en-US" altLang="zh-CN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zh-CN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即可获得热腾腾的高频题解析视频、面试技巧及准备</a:t>
            </a:r>
            <a:r>
              <a:rPr lang="en-US" altLang="zh-CN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tips</a:t>
            </a:r>
            <a:r>
              <a:rPr lang="zh-CN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、北美</a:t>
            </a:r>
            <a:r>
              <a:rPr lang="en-US" altLang="zh-CN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IT</a:t>
            </a:r>
            <a:r>
              <a:rPr lang="zh-CN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就业咨询等干货</a:t>
            </a:r>
            <a:endParaRPr lang="en-US" altLang="zh-CN" sz="1200" b="1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endParaRPr lang="en-US" altLang="zh-CN" sz="1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一对一实习或工作信息咨询服务</a:t>
            </a:r>
            <a:endParaRPr lang="en-US" altLang="zh-CN" sz="1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一对一面试能力评定 </a:t>
            </a:r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+ </a:t>
            </a:r>
            <a:r>
              <a:rPr lang="zh-CN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修改简历</a:t>
            </a:r>
            <a:endParaRPr lang="en-US" altLang="zh-CN" sz="1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一对一</a:t>
            </a:r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Mock  interview</a:t>
            </a:r>
            <a:r>
              <a:rPr lang="zh-CN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强化训练服务</a:t>
            </a:r>
            <a:endParaRPr 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Picture 2" descr="C:\Users\Administrator\Desktop\xcode订阅号二维码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4733" y="2859642"/>
            <a:ext cx="1872348" cy="1872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1124091"/>
              </p:ext>
            </p:extLst>
          </p:nvPr>
        </p:nvGraphicFramePr>
        <p:xfrm>
          <a:off x="1979712" y="2283718"/>
          <a:ext cx="5112567" cy="576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8063"/>
                <a:gridCol w="568063"/>
                <a:gridCol w="568063"/>
                <a:gridCol w="568063"/>
                <a:gridCol w="568063"/>
                <a:gridCol w="568063"/>
                <a:gridCol w="568063"/>
                <a:gridCol w="568063"/>
                <a:gridCol w="568063"/>
              </a:tblGrid>
              <a:tr h="57606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Down Arrow 2"/>
          <p:cNvSpPr/>
          <p:nvPr/>
        </p:nvSpPr>
        <p:spPr>
          <a:xfrm rot="10800000">
            <a:off x="3211124" y="2994506"/>
            <a:ext cx="354001" cy="792088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270143" y="4002618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l</a:t>
            </a:r>
            <a:endParaRPr lang="en-US" dirty="0"/>
          </a:p>
        </p:txBody>
      </p:sp>
      <p:sp>
        <p:nvSpPr>
          <p:cNvPr id="5" name="Down Arrow 4"/>
          <p:cNvSpPr/>
          <p:nvPr/>
        </p:nvSpPr>
        <p:spPr>
          <a:xfrm rot="10800000">
            <a:off x="6660232" y="3003798"/>
            <a:ext cx="354001" cy="792088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719251" y="4011910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725731" y="961283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</a:t>
            </a:r>
            <a:endParaRPr lang="en-US" dirty="0"/>
          </a:p>
        </p:txBody>
      </p:sp>
      <p:sp>
        <p:nvSpPr>
          <p:cNvPr id="8" name="Down Arrow 7"/>
          <p:cNvSpPr/>
          <p:nvPr/>
        </p:nvSpPr>
        <p:spPr>
          <a:xfrm>
            <a:off x="3707904" y="1321323"/>
            <a:ext cx="354001" cy="792088"/>
          </a:xfrm>
          <a:prstGeom prst="down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6508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3939426"/>
              </p:ext>
            </p:extLst>
          </p:nvPr>
        </p:nvGraphicFramePr>
        <p:xfrm>
          <a:off x="1979712" y="2283718"/>
          <a:ext cx="5112567" cy="576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8063"/>
                <a:gridCol w="568063"/>
                <a:gridCol w="568063"/>
                <a:gridCol w="568063"/>
                <a:gridCol w="568063"/>
                <a:gridCol w="568063"/>
                <a:gridCol w="568063"/>
                <a:gridCol w="568063"/>
                <a:gridCol w="568063"/>
              </a:tblGrid>
              <a:tr h="57606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sp>
        <p:nvSpPr>
          <p:cNvPr id="3" name="Down Arrow 2"/>
          <p:cNvSpPr/>
          <p:nvPr/>
        </p:nvSpPr>
        <p:spPr>
          <a:xfrm rot="10800000">
            <a:off x="3211124" y="2994506"/>
            <a:ext cx="354001" cy="792088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270143" y="4002618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l</a:t>
            </a:r>
            <a:endParaRPr lang="en-US" dirty="0"/>
          </a:p>
        </p:txBody>
      </p:sp>
      <p:sp>
        <p:nvSpPr>
          <p:cNvPr id="5" name="Down Arrow 4"/>
          <p:cNvSpPr/>
          <p:nvPr/>
        </p:nvSpPr>
        <p:spPr>
          <a:xfrm rot="10800000">
            <a:off x="6660232" y="3003798"/>
            <a:ext cx="354001" cy="792088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719251" y="4011910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725731" y="961283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</a:t>
            </a:r>
            <a:endParaRPr lang="en-US" dirty="0"/>
          </a:p>
        </p:txBody>
      </p:sp>
      <p:sp>
        <p:nvSpPr>
          <p:cNvPr id="8" name="Down Arrow 7"/>
          <p:cNvSpPr/>
          <p:nvPr/>
        </p:nvSpPr>
        <p:spPr>
          <a:xfrm>
            <a:off x="3707904" y="1321323"/>
            <a:ext cx="354001" cy="792088"/>
          </a:xfrm>
          <a:prstGeom prst="down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242973" y="433576"/>
            <a:ext cx="180049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swap</a:t>
            </a:r>
            <a:endParaRPr lang="en-US" altLang="zh-CN" sz="54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20318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5671970"/>
              </p:ext>
            </p:extLst>
          </p:nvPr>
        </p:nvGraphicFramePr>
        <p:xfrm>
          <a:off x="1979712" y="2283718"/>
          <a:ext cx="5112567" cy="576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8063"/>
                <a:gridCol w="568063"/>
                <a:gridCol w="568063"/>
                <a:gridCol w="568063"/>
                <a:gridCol w="568063"/>
                <a:gridCol w="568063"/>
                <a:gridCol w="568063"/>
                <a:gridCol w="568063"/>
                <a:gridCol w="568063"/>
              </a:tblGrid>
              <a:tr h="57606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Down Arrow 2"/>
          <p:cNvSpPr/>
          <p:nvPr/>
        </p:nvSpPr>
        <p:spPr>
          <a:xfrm rot="10800000">
            <a:off x="3211124" y="2994506"/>
            <a:ext cx="354001" cy="792088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270143" y="4002618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l</a:t>
            </a:r>
            <a:endParaRPr lang="en-US" dirty="0"/>
          </a:p>
        </p:txBody>
      </p:sp>
      <p:sp>
        <p:nvSpPr>
          <p:cNvPr id="5" name="Down Arrow 4"/>
          <p:cNvSpPr/>
          <p:nvPr/>
        </p:nvSpPr>
        <p:spPr>
          <a:xfrm rot="10800000">
            <a:off x="6084168" y="2986165"/>
            <a:ext cx="354001" cy="792088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143187" y="3994277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725731" y="961283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</a:t>
            </a:r>
            <a:endParaRPr lang="en-US" dirty="0"/>
          </a:p>
        </p:txBody>
      </p:sp>
      <p:sp>
        <p:nvSpPr>
          <p:cNvPr id="8" name="Down Arrow 7"/>
          <p:cNvSpPr/>
          <p:nvPr/>
        </p:nvSpPr>
        <p:spPr>
          <a:xfrm>
            <a:off x="3707904" y="1321323"/>
            <a:ext cx="354001" cy="792088"/>
          </a:xfrm>
          <a:prstGeom prst="down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46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979712" y="2283718"/>
          <a:ext cx="5112567" cy="576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8063"/>
                <a:gridCol w="568063"/>
                <a:gridCol w="568063"/>
                <a:gridCol w="568063"/>
                <a:gridCol w="568063"/>
                <a:gridCol w="568063"/>
                <a:gridCol w="568063"/>
                <a:gridCol w="568063"/>
                <a:gridCol w="568063"/>
              </a:tblGrid>
              <a:tr h="57606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Down Arrow 2"/>
          <p:cNvSpPr/>
          <p:nvPr/>
        </p:nvSpPr>
        <p:spPr>
          <a:xfrm rot="10800000">
            <a:off x="3211124" y="2994506"/>
            <a:ext cx="354001" cy="792088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270143" y="4002618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l</a:t>
            </a:r>
            <a:endParaRPr lang="en-US" dirty="0"/>
          </a:p>
        </p:txBody>
      </p:sp>
      <p:sp>
        <p:nvSpPr>
          <p:cNvPr id="5" name="Down Arrow 4"/>
          <p:cNvSpPr/>
          <p:nvPr/>
        </p:nvSpPr>
        <p:spPr>
          <a:xfrm rot="10800000">
            <a:off x="6084168" y="2986165"/>
            <a:ext cx="354001" cy="792088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143187" y="3994277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877859" y="996866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</a:t>
            </a:r>
            <a:endParaRPr lang="en-US" dirty="0"/>
          </a:p>
        </p:txBody>
      </p:sp>
      <p:sp>
        <p:nvSpPr>
          <p:cNvPr id="8" name="Down Arrow 7"/>
          <p:cNvSpPr/>
          <p:nvPr/>
        </p:nvSpPr>
        <p:spPr>
          <a:xfrm>
            <a:off x="4860032" y="1356906"/>
            <a:ext cx="354001" cy="792088"/>
          </a:xfrm>
          <a:prstGeom prst="down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89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9184506"/>
              </p:ext>
            </p:extLst>
          </p:nvPr>
        </p:nvGraphicFramePr>
        <p:xfrm>
          <a:off x="1979712" y="2283718"/>
          <a:ext cx="5112567" cy="576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8063"/>
                <a:gridCol w="568063"/>
                <a:gridCol w="568063"/>
                <a:gridCol w="568063"/>
                <a:gridCol w="568063"/>
                <a:gridCol w="568063"/>
                <a:gridCol w="568063"/>
                <a:gridCol w="568063"/>
                <a:gridCol w="568063"/>
              </a:tblGrid>
              <a:tr h="57606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Down Arrow 2"/>
          <p:cNvSpPr/>
          <p:nvPr/>
        </p:nvSpPr>
        <p:spPr>
          <a:xfrm rot="10800000">
            <a:off x="3779912" y="2985214"/>
            <a:ext cx="354001" cy="792088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838931" y="3993326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l</a:t>
            </a:r>
            <a:endParaRPr lang="en-US" dirty="0"/>
          </a:p>
        </p:txBody>
      </p:sp>
      <p:sp>
        <p:nvSpPr>
          <p:cNvPr id="5" name="Down Arrow 4"/>
          <p:cNvSpPr/>
          <p:nvPr/>
        </p:nvSpPr>
        <p:spPr>
          <a:xfrm rot="10800000">
            <a:off x="6084168" y="2986165"/>
            <a:ext cx="354001" cy="792088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143187" y="3994277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453923" y="1005207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</a:t>
            </a:r>
            <a:endParaRPr lang="en-US" dirty="0"/>
          </a:p>
        </p:txBody>
      </p:sp>
      <p:sp>
        <p:nvSpPr>
          <p:cNvPr id="8" name="Down Arrow 7"/>
          <p:cNvSpPr/>
          <p:nvPr/>
        </p:nvSpPr>
        <p:spPr>
          <a:xfrm>
            <a:off x="5436096" y="1365247"/>
            <a:ext cx="354001" cy="792088"/>
          </a:xfrm>
          <a:prstGeom prst="down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9637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1376318"/>
              </p:ext>
            </p:extLst>
          </p:nvPr>
        </p:nvGraphicFramePr>
        <p:xfrm>
          <a:off x="1979712" y="2283718"/>
          <a:ext cx="5112567" cy="576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8063"/>
                <a:gridCol w="568063"/>
                <a:gridCol w="568063"/>
                <a:gridCol w="568063"/>
                <a:gridCol w="568063"/>
                <a:gridCol w="568063"/>
                <a:gridCol w="568063"/>
                <a:gridCol w="568063"/>
                <a:gridCol w="568063"/>
              </a:tblGrid>
              <a:tr h="57606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Down Arrow 2"/>
          <p:cNvSpPr/>
          <p:nvPr/>
        </p:nvSpPr>
        <p:spPr>
          <a:xfrm rot="10800000">
            <a:off x="4355976" y="2994506"/>
            <a:ext cx="354001" cy="792088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414995" y="4002618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l</a:t>
            </a:r>
            <a:endParaRPr lang="en-US" dirty="0"/>
          </a:p>
        </p:txBody>
      </p:sp>
      <p:sp>
        <p:nvSpPr>
          <p:cNvPr id="5" name="Down Arrow 4"/>
          <p:cNvSpPr/>
          <p:nvPr/>
        </p:nvSpPr>
        <p:spPr>
          <a:xfrm rot="10800000">
            <a:off x="6084168" y="2986165"/>
            <a:ext cx="354001" cy="792088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143187" y="3994277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26343" y="938436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</a:t>
            </a:r>
            <a:endParaRPr lang="en-US" dirty="0"/>
          </a:p>
        </p:txBody>
      </p:sp>
      <p:sp>
        <p:nvSpPr>
          <p:cNvPr id="8" name="Down Arrow 7"/>
          <p:cNvSpPr/>
          <p:nvPr/>
        </p:nvSpPr>
        <p:spPr>
          <a:xfrm>
            <a:off x="6008516" y="1298476"/>
            <a:ext cx="354001" cy="792088"/>
          </a:xfrm>
          <a:prstGeom prst="down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4470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979712" y="2283718"/>
          <a:ext cx="5112567" cy="576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8063"/>
                <a:gridCol w="568063"/>
                <a:gridCol w="568063"/>
                <a:gridCol w="568063"/>
                <a:gridCol w="568063"/>
                <a:gridCol w="568063"/>
                <a:gridCol w="568063"/>
                <a:gridCol w="568063"/>
                <a:gridCol w="568063"/>
              </a:tblGrid>
              <a:tr h="57606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Down Arrow 2"/>
          <p:cNvSpPr/>
          <p:nvPr/>
        </p:nvSpPr>
        <p:spPr>
          <a:xfrm rot="10800000">
            <a:off x="4355976" y="2994506"/>
            <a:ext cx="354001" cy="792088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414995" y="4002618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l</a:t>
            </a:r>
            <a:endParaRPr lang="en-US" dirty="0"/>
          </a:p>
        </p:txBody>
      </p:sp>
      <p:sp>
        <p:nvSpPr>
          <p:cNvPr id="5" name="Down Arrow 4"/>
          <p:cNvSpPr/>
          <p:nvPr/>
        </p:nvSpPr>
        <p:spPr>
          <a:xfrm rot="10800000">
            <a:off x="5508104" y="2994506"/>
            <a:ext cx="354001" cy="792088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567123" y="4002618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26343" y="938436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</a:t>
            </a:r>
            <a:endParaRPr lang="en-US" dirty="0"/>
          </a:p>
        </p:txBody>
      </p:sp>
      <p:sp>
        <p:nvSpPr>
          <p:cNvPr id="8" name="Down Arrow 7"/>
          <p:cNvSpPr/>
          <p:nvPr/>
        </p:nvSpPr>
        <p:spPr>
          <a:xfrm>
            <a:off x="6008516" y="1298476"/>
            <a:ext cx="354001" cy="792088"/>
          </a:xfrm>
          <a:prstGeom prst="down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6466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550" y="508000"/>
            <a:ext cx="6692900" cy="412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6288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92424"/>
            <a:ext cx="9144000" cy="3758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2566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413281"/>
              </p:ext>
            </p:extLst>
          </p:nvPr>
        </p:nvGraphicFramePr>
        <p:xfrm>
          <a:off x="1979712" y="2283718"/>
          <a:ext cx="4544504" cy="576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8063"/>
                <a:gridCol w="568063"/>
                <a:gridCol w="568063"/>
                <a:gridCol w="568063"/>
                <a:gridCol w="568063"/>
                <a:gridCol w="568063"/>
                <a:gridCol w="568063"/>
                <a:gridCol w="568063"/>
              </a:tblGrid>
              <a:tr h="57606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5025821"/>
              </p:ext>
            </p:extLst>
          </p:nvPr>
        </p:nvGraphicFramePr>
        <p:xfrm>
          <a:off x="1979712" y="3435846"/>
          <a:ext cx="4544504" cy="576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8063"/>
                <a:gridCol w="568063"/>
                <a:gridCol w="568063"/>
                <a:gridCol w="568063"/>
                <a:gridCol w="568063"/>
                <a:gridCol w="568063"/>
                <a:gridCol w="568063"/>
                <a:gridCol w="568063"/>
              </a:tblGrid>
              <a:tr h="57606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rgbClr val="98AB4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rgbClr val="98AB4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en-US" dirty="0"/>
                    </a:p>
                  </a:txBody>
                  <a:tcPr anchor="ctr">
                    <a:solidFill>
                      <a:srgbClr val="98AB4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en-US" dirty="0"/>
                    </a:p>
                  </a:txBody>
                  <a:tcPr anchor="ctr">
                    <a:solidFill>
                      <a:srgbClr val="98AB4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en-US" dirty="0"/>
                    </a:p>
                  </a:txBody>
                  <a:tcPr anchor="ctr">
                    <a:solidFill>
                      <a:srgbClr val="98AB4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en-US" dirty="0"/>
                    </a:p>
                  </a:txBody>
                  <a:tcPr anchor="ctr">
                    <a:solidFill>
                      <a:srgbClr val="98AB4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</a:t>
                      </a:r>
                      <a:endParaRPr lang="en-US" dirty="0"/>
                    </a:p>
                  </a:txBody>
                  <a:tcPr anchor="ctr">
                    <a:solidFill>
                      <a:srgbClr val="98AB4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7</a:t>
                      </a:r>
                      <a:endParaRPr lang="en-US" dirty="0"/>
                    </a:p>
                  </a:txBody>
                  <a:tcPr anchor="ctr">
                    <a:solidFill>
                      <a:srgbClr val="98AB42"/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27584" y="3539212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index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27583" y="1275606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target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2267744" y="1460272"/>
            <a:ext cx="504056" cy="463406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771800" y="1460272"/>
            <a:ext cx="576064" cy="463406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3347864" y="1460272"/>
            <a:ext cx="576064" cy="463406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 flipV="1">
            <a:off x="3923928" y="1460272"/>
            <a:ext cx="612067" cy="463406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4499992" y="1460272"/>
            <a:ext cx="504056" cy="463406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 flipV="1">
            <a:off x="5004048" y="1460272"/>
            <a:ext cx="648072" cy="463406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5652120" y="1460272"/>
            <a:ext cx="504056" cy="463406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0031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23528" y="1109033"/>
            <a:ext cx="673774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想进 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xcode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的刷题群，请加老师微信 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singerdmx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，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他会拉你进群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 </a:t>
            </a:r>
            <a:endParaRPr kumimoji="0" lang="en-US" altLang="en-US" sz="1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AutoShape 2" descr="http://mmbiz.qpic.cn/mmbiz_png/4g8gMp5OMibAIXfDBwMv5ZQHDExQBFPt5bV2ugWXoBsJW657VL5xuwM7MZhCqIuPdqP6zicDeglmTW4hSxGh3qHQ/640?wx_fmt=png&amp;tp=webp&amp;wxfrom=5&amp;wx_lazy=1"/>
          <p:cNvSpPr>
            <a:spLocks noChangeAspect="1" noChangeArrowheads="1"/>
          </p:cNvSpPr>
          <p:nvPr/>
        </p:nvSpPr>
        <p:spPr bwMode="auto">
          <a:xfrm>
            <a:off x="323528" y="120359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1543050"/>
            <a:ext cx="812800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844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3968956"/>
              </p:ext>
            </p:extLst>
          </p:nvPr>
        </p:nvGraphicFramePr>
        <p:xfrm>
          <a:off x="1979712" y="2283718"/>
          <a:ext cx="4544504" cy="576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8063"/>
                <a:gridCol w="568063"/>
                <a:gridCol w="568063"/>
                <a:gridCol w="568063"/>
                <a:gridCol w="568063"/>
                <a:gridCol w="568063"/>
                <a:gridCol w="568063"/>
                <a:gridCol w="568063"/>
              </a:tblGrid>
              <a:tr h="57606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979712" y="3435846"/>
          <a:ext cx="4544504" cy="576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8063"/>
                <a:gridCol w="568063"/>
                <a:gridCol w="568063"/>
                <a:gridCol w="568063"/>
                <a:gridCol w="568063"/>
                <a:gridCol w="568063"/>
                <a:gridCol w="568063"/>
                <a:gridCol w="568063"/>
              </a:tblGrid>
              <a:tr h="57606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rgbClr val="98AB4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rgbClr val="98AB4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en-US" dirty="0"/>
                    </a:p>
                  </a:txBody>
                  <a:tcPr anchor="ctr">
                    <a:solidFill>
                      <a:srgbClr val="98AB4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en-US" dirty="0"/>
                    </a:p>
                  </a:txBody>
                  <a:tcPr anchor="ctr">
                    <a:solidFill>
                      <a:srgbClr val="98AB4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en-US" dirty="0"/>
                    </a:p>
                  </a:txBody>
                  <a:tcPr anchor="ctr">
                    <a:solidFill>
                      <a:srgbClr val="98AB4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en-US" dirty="0"/>
                    </a:p>
                  </a:txBody>
                  <a:tcPr anchor="ctr">
                    <a:solidFill>
                      <a:srgbClr val="98AB4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</a:t>
                      </a:r>
                      <a:endParaRPr lang="en-US" dirty="0"/>
                    </a:p>
                  </a:txBody>
                  <a:tcPr anchor="ctr">
                    <a:solidFill>
                      <a:srgbClr val="98AB4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7</a:t>
                      </a:r>
                      <a:endParaRPr lang="en-US" dirty="0"/>
                    </a:p>
                  </a:txBody>
                  <a:tcPr anchor="ctr">
                    <a:solidFill>
                      <a:srgbClr val="98AB42"/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27584" y="3539212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index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27583" y="1275606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target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2267744" y="1460272"/>
            <a:ext cx="504056" cy="463406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771800" y="1460272"/>
            <a:ext cx="576064" cy="463406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3347864" y="1460272"/>
            <a:ext cx="576064" cy="463406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 flipV="1">
            <a:off x="3923928" y="1460272"/>
            <a:ext cx="612067" cy="463406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4499992" y="1460272"/>
            <a:ext cx="504056" cy="463406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 flipV="1">
            <a:off x="5004048" y="1460272"/>
            <a:ext cx="648072" cy="463406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5652120" y="1460272"/>
            <a:ext cx="504056" cy="463406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7308304" y="1275606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swap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3983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950637"/>
              </p:ext>
            </p:extLst>
          </p:nvPr>
        </p:nvGraphicFramePr>
        <p:xfrm>
          <a:off x="1979712" y="2283718"/>
          <a:ext cx="4544504" cy="576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8063"/>
                <a:gridCol w="568063"/>
                <a:gridCol w="568063"/>
                <a:gridCol w="568063"/>
                <a:gridCol w="568063"/>
                <a:gridCol w="568063"/>
                <a:gridCol w="568063"/>
                <a:gridCol w="568063"/>
              </a:tblGrid>
              <a:tr h="57606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979712" y="3435846"/>
          <a:ext cx="4544504" cy="576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8063"/>
                <a:gridCol w="568063"/>
                <a:gridCol w="568063"/>
                <a:gridCol w="568063"/>
                <a:gridCol w="568063"/>
                <a:gridCol w="568063"/>
                <a:gridCol w="568063"/>
                <a:gridCol w="568063"/>
              </a:tblGrid>
              <a:tr h="57606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rgbClr val="98AB4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rgbClr val="98AB4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en-US" dirty="0"/>
                    </a:p>
                  </a:txBody>
                  <a:tcPr anchor="ctr">
                    <a:solidFill>
                      <a:srgbClr val="98AB4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en-US" dirty="0"/>
                    </a:p>
                  </a:txBody>
                  <a:tcPr anchor="ctr">
                    <a:solidFill>
                      <a:srgbClr val="98AB4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en-US" dirty="0"/>
                    </a:p>
                  </a:txBody>
                  <a:tcPr anchor="ctr">
                    <a:solidFill>
                      <a:srgbClr val="98AB4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en-US" dirty="0"/>
                    </a:p>
                  </a:txBody>
                  <a:tcPr anchor="ctr">
                    <a:solidFill>
                      <a:srgbClr val="98AB4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</a:t>
                      </a:r>
                      <a:endParaRPr lang="en-US" dirty="0"/>
                    </a:p>
                  </a:txBody>
                  <a:tcPr anchor="ctr">
                    <a:solidFill>
                      <a:srgbClr val="98AB4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7</a:t>
                      </a:r>
                      <a:endParaRPr lang="en-US" dirty="0"/>
                    </a:p>
                  </a:txBody>
                  <a:tcPr anchor="ctr">
                    <a:solidFill>
                      <a:srgbClr val="98AB42"/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27584" y="3539212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index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27583" y="1275606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target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2267744" y="1460272"/>
            <a:ext cx="504056" cy="463406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771800" y="1460272"/>
            <a:ext cx="576064" cy="463406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3347864" y="1460272"/>
            <a:ext cx="576064" cy="463406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 flipV="1">
            <a:off x="3923928" y="1460272"/>
            <a:ext cx="612067" cy="463406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4499992" y="1460272"/>
            <a:ext cx="504056" cy="463406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 flipV="1">
            <a:off x="5004048" y="1460272"/>
            <a:ext cx="648072" cy="463406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5652120" y="1460272"/>
            <a:ext cx="504056" cy="463406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45542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3990166"/>
              </p:ext>
            </p:extLst>
          </p:nvPr>
        </p:nvGraphicFramePr>
        <p:xfrm>
          <a:off x="1979712" y="2283718"/>
          <a:ext cx="4544504" cy="576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8063"/>
                <a:gridCol w="568063"/>
                <a:gridCol w="568063"/>
                <a:gridCol w="568063"/>
                <a:gridCol w="568063"/>
                <a:gridCol w="568063"/>
                <a:gridCol w="568063"/>
                <a:gridCol w="568063"/>
              </a:tblGrid>
              <a:tr h="57606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979712" y="3435846"/>
          <a:ext cx="4544504" cy="576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8063"/>
                <a:gridCol w="568063"/>
                <a:gridCol w="568063"/>
                <a:gridCol w="568063"/>
                <a:gridCol w="568063"/>
                <a:gridCol w="568063"/>
                <a:gridCol w="568063"/>
                <a:gridCol w="568063"/>
              </a:tblGrid>
              <a:tr h="57606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rgbClr val="98AB4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rgbClr val="98AB4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en-US" dirty="0"/>
                    </a:p>
                  </a:txBody>
                  <a:tcPr anchor="ctr">
                    <a:solidFill>
                      <a:srgbClr val="98AB4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en-US" dirty="0"/>
                    </a:p>
                  </a:txBody>
                  <a:tcPr anchor="ctr">
                    <a:solidFill>
                      <a:srgbClr val="98AB4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en-US" dirty="0"/>
                    </a:p>
                  </a:txBody>
                  <a:tcPr anchor="ctr">
                    <a:solidFill>
                      <a:srgbClr val="98AB4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en-US" dirty="0"/>
                    </a:p>
                  </a:txBody>
                  <a:tcPr anchor="ctr">
                    <a:solidFill>
                      <a:srgbClr val="98AB4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</a:t>
                      </a:r>
                      <a:endParaRPr lang="en-US" dirty="0"/>
                    </a:p>
                  </a:txBody>
                  <a:tcPr anchor="ctr">
                    <a:solidFill>
                      <a:srgbClr val="98AB4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7</a:t>
                      </a:r>
                      <a:endParaRPr lang="en-US" dirty="0"/>
                    </a:p>
                  </a:txBody>
                  <a:tcPr anchor="ctr">
                    <a:solidFill>
                      <a:srgbClr val="98AB42"/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27584" y="3539212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index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27583" y="1275606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target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2267744" y="1460272"/>
            <a:ext cx="504056" cy="463406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771800" y="1460272"/>
            <a:ext cx="576064" cy="463406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3347864" y="1460272"/>
            <a:ext cx="576064" cy="463406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 flipV="1">
            <a:off x="3923928" y="1460272"/>
            <a:ext cx="612067" cy="463406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4499992" y="1460272"/>
            <a:ext cx="504056" cy="463406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 flipV="1">
            <a:off x="5004048" y="1460272"/>
            <a:ext cx="648072" cy="463406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5652120" y="1460272"/>
            <a:ext cx="504056" cy="463406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308304" y="1275606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swap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8011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1308604"/>
              </p:ext>
            </p:extLst>
          </p:nvPr>
        </p:nvGraphicFramePr>
        <p:xfrm>
          <a:off x="1979712" y="2283718"/>
          <a:ext cx="4544504" cy="576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8063"/>
                <a:gridCol w="568063"/>
                <a:gridCol w="568063"/>
                <a:gridCol w="568063"/>
                <a:gridCol w="568063"/>
                <a:gridCol w="568063"/>
                <a:gridCol w="568063"/>
                <a:gridCol w="568063"/>
              </a:tblGrid>
              <a:tr h="57606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979712" y="3435846"/>
          <a:ext cx="4544504" cy="576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8063"/>
                <a:gridCol w="568063"/>
                <a:gridCol w="568063"/>
                <a:gridCol w="568063"/>
                <a:gridCol w="568063"/>
                <a:gridCol w="568063"/>
                <a:gridCol w="568063"/>
                <a:gridCol w="568063"/>
              </a:tblGrid>
              <a:tr h="57606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rgbClr val="98AB4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rgbClr val="98AB4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en-US" dirty="0"/>
                    </a:p>
                  </a:txBody>
                  <a:tcPr anchor="ctr">
                    <a:solidFill>
                      <a:srgbClr val="98AB4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en-US" dirty="0"/>
                    </a:p>
                  </a:txBody>
                  <a:tcPr anchor="ctr">
                    <a:solidFill>
                      <a:srgbClr val="98AB4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en-US" dirty="0"/>
                    </a:p>
                  </a:txBody>
                  <a:tcPr anchor="ctr">
                    <a:solidFill>
                      <a:srgbClr val="98AB4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en-US" dirty="0"/>
                    </a:p>
                  </a:txBody>
                  <a:tcPr anchor="ctr">
                    <a:solidFill>
                      <a:srgbClr val="98AB4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</a:t>
                      </a:r>
                      <a:endParaRPr lang="en-US" dirty="0"/>
                    </a:p>
                  </a:txBody>
                  <a:tcPr anchor="ctr">
                    <a:solidFill>
                      <a:srgbClr val="98AB4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7</a:t>
                      </a:r>
                      <a:endParaRPr lang="en-US" dirty="0"/>
                    </a:p>
                  </a:txBody>
                  <a:tcPr anchor="ctr">
                    <a:solidFill>
                      <a:srgbClr val="98AB42"/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27584" y="3539212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index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27583" y="1275606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target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2267744" y="1460272"/>
            <a:ext cx="504056" cy="463406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771800" y="1460272"/>
            <a:ext cx="576064" cy="463406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3347864" y="1460272"/>
            <a:ext cx="576064" cy="463406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 flipV="1">
            <a:off x="3923928" y="1460272"/>
            <a:ext cx="612067" cy="463406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4499992" y="1460272"/>
            <a:ext cx="504056" cy="463406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 flipV="1">
            <a:off x="5004048" y="1460272"/>
            <a:ext cx="648072" cy="463406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5652120" y="1460272"/>
            <a:ext cx="504056" cy="463406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63977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979712" y="2283718"/>
          <a:ext cx="4544504" cy="576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8063"/>
                <a:gridCol w="568063"/>
                <a:gridCol w="568063"/>
                <a:gridCol w="568063"/>
                <a:gridCol w="568063"/>
                <a:gridCol w="568063"/>
                <a:gridCol w="568063"/>
                <a:gridCol w="568063"/>
              </a:tblGrid>
              <a:tr h="57606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979712" y="3435846"/>
          <a:ext cx="4544504" cy="576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8063"/>
                <a:gridCol w="568063"/>
                <a:gridCol w="568063"/>
                <a:gridCol w="568063"/>
                <a:gridCol w="568063"/>
                <a:gridCol w="568063"/>
                <a:gridCol w="568063"/>
                <a:gridCol w="568063"/>
              </a:tblGrid>
              <a:tr h="57606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rgbClr val="98AB4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rgbClr val="98AB4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en-US" dirty="0"/>
                    </a:p>
                  </a:txBody>
                  <a:tcPr anchor="ctr">
                    <a:solidFill>
                      <a:srgbClr val="98AB4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en-US" dirty="0"/>
                    </a:p>
                  </a:txBody>
                  <a:tcPr anchor="ctr">
                    <a:solidFill>
                      <a:srgbClr val="98AB4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en-US" dirty="0"/>
                    </a:p>
                  </a:txBody>
                  <a:tcPr anchor="ctr">
                    <a:solidFill>
                      <a:srgbClr val="98AB4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en-US" dirty="0"/>
                    </a:p>
                  </a:txBody>
                  <a:tcPr anchor="ctr">
                    <a:solidFill>
                      <a:srgbClr val="98AB4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</a:t>
                      </a:r>
                      <a:endParaRPr lang="en-US" dirty="0"/>
                    </a:p>
                  </a:txBody>
                  <a:tcPr anchor="ctr">
                    <a:solidFill>
                      <a:srgbClr val="98AB4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7</a:t>
                      </a:r>
                      <a:endParaRPr lang="en-US" dirty="0"/>
                    </a:p>
                  </a:txBody>
                  <a:tcPr anchor="ctr">
                    <a:solidFill>
                      <a:srgbClr val="98AB42"/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27584" y="3539212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index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27583" y="1275606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target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2267744" y="1460272"/>
            <a:ext cx="504056" cy="463406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771800" y="1460272"/>
            <a:ext cx="576064" cy="463406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3347864" y="1460272"/>
            <a:ext cx="576064" cy="463406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 flipV="1">
            <a:off x="3923928" y="1460272"/>
            <a:ext cx="612067" cy="463406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4499992" y="1460272"/>
            <a:ext cx="504056" cy="463406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 flipV="1">
            <a:off x="5004048" y="1460272"/>
            <a:ext cx="648072" cy="463406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5652120" y="1460272"/>
            <a:ext cx="504056" cy="463406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10247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7523600"/>
              </p:ext>
            </p:extLst>
          </p:nvPr>
        </p:nvGraphicFramePr>
        <p:xfrm>
          <a:off x="1979712" y="2283718"/>
          <a:ext cx="4544504" cy="576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8063"/>
                <a:gridCol w="568063"/>
                <a:gridCol w="568063"/>
                <a:gridCol w="568063"/>
                <a:gridCol w="568063"/>
                <a:gridCol w="568063"/>
                <a:gridCol w="568063"/>
                <a:gridCol w="568063"/>
              </a:tblGrid>
              <a:tr h="57606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979712" y="3435846"/>
          <a:ext cx="4544504" cy="576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8063"/>
                <a:gridCol w="568063"/>
                <a:gridCol w="568063"/>
                <a:gridCol w="568063"/>
                <a:gridCol w="568063"/>
                <a:gridCol w="568063"/>
                <a:gridCol w="568063"/>
                <a:gridCol w="568063"/>
              </a:tblGrid>
              <a:tr h="57606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rgbClr val="98AB4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rgbClr val="98AB4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en-US" dirty="0"/>
                    </a:p>
                  </a:txBody>
                  <a:tcPr anchor="ctr">
                    <a:solidFill>
                      <a:srgbClr val="98AB4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en-US" dirty="0"/>
                    </a:p>
                  </a:txBody>
                  <a:tcPr anchor="ctr">
                    <a:solidFill>
                      <a:srgbClr val="98AB4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en-US" dirty="0"/>
                    </a:p>
                  </a:txBody>
                  <a:tcPr anchor="ctr">
                    <a:solidFill>
                      <a:srgbClr val="98AB4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en-US" dirty="0"/>
                    </a:p>
                  </a:txBody>
                  <a:tcPr anchor="ctr">
                    <a:solidFill>
                      <a:srgbClr val="98AB4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</a:t>
                      </a:r>
                      <a:endParaRPr lang="en-US" dirty="0"/>
                    </a:p>
                  </a:txBody>
                  <a:tcPr anchor="ctr">
                    <a:solidFill>
                      <a:srgbClr val="98AB4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7</a:t>
                      </a:r>
                      <a:endParaRPr lang="en-US" dirty="0"/>
                    </a:p>
                  </a:txBody>
                  <a:tcPr anchor="ctr">
                    <a:solidFill>
                      <a:srgbClr val="98AB42"/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27584" y="3539212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index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27583" y="1275606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target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2267744" y="1460272"/>
            <a:ext cx="504056" cy="463406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771800" y="1460272"/>
            <a:ext cx="576064" cy="463406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3347864" y="1460272"/>
            <a:ext cx="576064" cy="463406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 flipV="1">
            <a:off x="3923928" y="1460272"/>
            <a:ext cx="612067" cy="463406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4499992" y="1460272"/>
            <a:ext cx="504056" cy="463406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 flipV="1">
            <a:off x="5004048" y="1460272"/>
            <a:ext cx="648072" cy="463406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5652120" y="1460272"/>
            <a:ext cx="504056" cy="463406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308304" y="1275606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swap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0136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563638"/>
            <a:ext cx="8407400" cy="27051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355976" y="555526"/>
            <a:ext cx="245451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Greedy</a:t>
            </a:r>
          </a:p>
        </p:txBody>
      </p:sp>
    </p:spTree>
    <p:extLst>
      <p:ext uri="{BB962C8B-B14F-4D97-AF65-F5344CB8AC3E}">
        <p14:creationId xmlns:p14="http://schemas.microsoft.com/office/powerpoint/2010/main" val="8475103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264" y="0"/>
            <a:ext cx="737347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4559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5287672"/>
              </p:ext>
            </p:extLst>
          </p:nvPr>
        </p:nvGraphicFramePr>
        <p:xfrm>
          <a:off x="1403648" y="1059582"/>
          <a:ext cx="6096000" cy="7358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73585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7728742"/>
              </p:ext>
            </p:extLst>
          </p:nvPr>
        </p:nvGraphicFramePr>
        <p:xfrm>
          <a:off x="1403648" y="3435846"/>
          <a:ext cx="6096000" cy="7358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73585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Down Arrow 3"/>
          <p:cNvSpPr/>
          <p:nvPr/>
        </p:nvSpPr>
        <p:spPr>
          <a:xfrm>
            <a:off x="4211960" y="2067694"/>
            <a:ext cx="432048" cy="936104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860032" y="2351080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7317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403648" y="1059582"/>
          <a:ext cx="6096000" cy="7358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73585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Down Arrow 3"/>
          <p:cNvSpPr/>
          <p:nvPr/>
        </p:nvSpPr>
        <p:spPr>
          <a:xfrm>
            <a:off x="4211960" y="2067694"/>
            <a:ext cx="432048" cy="936104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860032" y="2351080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Find Median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489939" y="3276054"/>
            <a:ext cx="630813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int</a:t>
            </a:r>
            <a:r>
              <a:rPr lang="en-US" dirty="0"/>
              <a:t> median = </a:t>
            </a:r>
            <a:r>
              <a:rPr lang="en-US" dirty="0" err="1"/>
              <a:t>findKthLargest</a:t>
            </a:r>
            <a:r>
              <a:rPr lang="en-US" dirty="0"/>
              <a:t>(</a:t>
            </a:r>
            <a:r>
              <a:rPr lang="en-US" dirty="0" err="1"/>
              <a:t>nums</a:t>
            </a:r>
            <a:r>
              <a:rPr lang="en-US" dirty="0"/>
              <a:t>, (</a:t>
            </a:r>
            <a:r>
              <a:rPr lang="en-US" dirty="0" err="1"/>
              <a:t>nums.length</a:t>
            </a:r>
            <a:r>
              <a:rPr lang="en-US" dirty="0"/>
              <a:t> + 1) &gt;&gt;&gt; 1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               = 1</a:t>
            </a:r>
          </a:p>
          <a:p>
            <a:endParaRPr lang="en-US" dirty="0"/>
          </a:p>
          <a:p>
            <a:r>
              <a:rPr lang="en-US" dirty="0" err="1" smtClean="0"/>
              <a:t>nums.length</a:t>
            </a:r>
            <a:r>
              <a:rPr lang="en-US" dirty="0" smtClean="0"/>
              <a:t> = 6, 3</a:t>
            </a:r>
            <a:r>
              <a:rPr lang="en-US" baseline="30000" dirty="0" smtClean="0"/>
              <a:t>rd</a:t>
            </a:r>
            <a:r>
              <a:rPr lang="en-US" dirty="0" smtClean="0"/>
              <a:t> number</a:t>
            </a:r>
          </a:p>
          <a:p>
            <a:r>
              <a:rPr lang="en-US" dirty="0" err="1"/>
              <a:t>nums.length</a:t>
            </a:r>
            <a:r>
              <a:rPr lang="en-US" dirty="0"/>
              <a:t> = </a:t>
            </a:r>
            <a:r>
              <a:rPr lang="en-US" dirty="0" smtClean="0"/>
              <a:t>5, </a:t>
            </a:r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number</a:t>
            </a:r>
          </a:p>
        </p:txBody>
      </p:sp>
    </p:spTree>
    <p:extLst>
      <p:ext uri="{BB962C8B-B14F-4D97-AF65-F5344CB8AC3E}">
        <p14:creationId xmlns:p14="http://schemas.microsoft.com/office/powerpoint/2010/main" val="1340101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74743"/>
            <a:ext cx="9144000" cy="379401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652120" y="213078"/>
            <a:ext cx="187743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Mock</a:t>
            </a:r>
            <a:endParaRPr lang="en-US" altLang="zh-CN" sz="54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54893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403648" y="1059582"/>
          <a:ext cx="6096000" cy="7358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73585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Down Arrow 3"/>
          <p:cNvSpPr/>
          <p:nvPr/>
        </p:nvSpPr>
        <p:spPr>
          <a:xfrm>
            <a:off x="4211960" y="2067694"/>
            <a:ext cx="432048" cy="936104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860032" y="2351080"/>
            <a:ext cx="2736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Find Median and </a:t>
            </a:r>
            <a:r>
              <a:rPr lang="en-US" dirty="0" err="1" smtClean="0"/>
              <a:t>Patition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7913839"/>
              </p:ext>
            </p:extLst>
          </p:nvPr>
        </p:nvGraphicFramePr>
        <p:xfrm>
          <a:off x="1379984" y="3435846"/>
          <a:ext cx="6096000" cy="7358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73585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30152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6831523"/>
              </p:ext>
            </p:extLst>
          </p:nvPr>
        </p:nvGraphicFramePr>
        <p:xfrm>
          <a:off x="1403648" y="1059582"/>
          <a:ext cx="6096000" cy="7358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73585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Down Arrow 3"/>
          <p:cNvSpPr/>
          <p:nvPr/>
        </p:nvSpPr>
        <p:spPr>
          <a:xfrm>
            <a:off x="4211960" y="2067694"/>
            <a:ext cx="432048" cy="936104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860032" y="2351080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Even number indexes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5213943"/>
              </p:ext>
            </p:extLst>
          </p:nvPr>
        </p:nvGraphicFramePr>
        <p:xfrm>
          <a:off x="1379984" y="3435846"/>
          <a:ext cx="6096000" cy="7358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73585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74471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403648" y="1059582"/>
          <a:ext cx="6096000" cy="7358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73585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Down Arrow 3"/>
          <p:cNvSpPr/>
          <p:nvPr/>
        </p:nvSpPr>
        <p:spPr>
          <a:xfrm>
            <a:off x="4211960" y="2067694"/>
            <a:ext cx="432048" cy="936104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860032" y="2351080"/>
            <a:ext cx="2326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Odd number indexes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0601095"/>
              </p:ext>
            </p:extLst>
          </p:nvPr>
        </p:nvGraphicFramePr>
        <p:xfrm>
          <a:off x="1379984" y="3435846"/>
          <a:ext cx="6096000" cy="7358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73585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38592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2542098"/>
              </p:ext>
            </p:extLst>
          </p:nvPr>
        </p:nvGraphicFramePr>
        <p:xfrm>
          <a:off x="1403648" y="1059582"/>
          <a:ext cx="6096000" cy="7358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73585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Down Arrow 3"/>
          <p:cNvSpPr/>
          <p:nvPr/>
        </p:nvSpPr>
        <p:spPr>
          <a:xfrm>
            <a:off x="4211960" y="2067694"/>
            <a:ext cx="432048" cy="936104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860032" y="2351080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Sort</a:t>
            </a:r>
            <a:r>
              <a:rPr lang="zh-CN" altLang="en-US" dirty="0" smtClean="0"/>
              <a:t> </a:t>
            </a:r>
            <a:r>
              <a:rPr lang="en-US" altLang="zh-CN" dirty="0" smtClean="0"/>
              <a:t>Color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4745501"/>
              </p:ext>
            </p:extLst>
          </p:nvPr>
        </p:nvGraphicFramePr>
        <p:xfrm>
          <a:off x="1379984" y="3435846"/>
          <a:ext cx="6096000" cy="7358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73585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</a:t>
                      </a:r>
                      <a:endParaRPr lang="en-US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38392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own Arrow 2"/>
          <p:cNvSpPr/>
          <p:nvPr/>
        </p:nvSpPr>
        <p:spPr>
          <a:xfrm rot="10800000">
            <a:off x="2035325" y="3146028"/>
            <a:ext cx="354001" cy="792088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094344" y="4154140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l</a:t>
            </a:r>
            <a:endParaRPr lang="en-US" dirty="0"/>
          </a:p>
        </p:txBody>
      </p:sp>
      <p:sp>
        <p:nvSpPr>
          <p:cNvPr id="5" name="Down Arrow 4"/>
          <p:cNvSpPr/>
          <p:nvPr/>
        </p:nvSpPr>
        <p:spPr>
          <a:xfrm rot="10800000">
            <a:off x="7092280" y="3146028"/>
            <a:ext cx="354001" cy="792088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151299" y="4154140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035325" y="815672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</a:t>
            </a:r>
            <a:endParaRPr lang="en-US" dirty="0"/>
          </a:p>
        </p:txBody>
      </p:sp>
      <p:sp>
        <p:nvSpPr>
          <p:cNvPr id="8" name="Down Arrow 7"/>
          <p:cNvSpPr/>
          <p:nvPr/>
        </p:nvSpPr>
        <p:spPr>
          <a:xfrm>
            <a:off x="2017498" y="1175712"/>
            <a:ext cx="354001" cy="792088"/>
          </a:xfrm>
          <a:prstGeom prst="down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781037" y="433576"/>
            <a:ext cx="472437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Three</a:t>
            </a:r>
            <a:r>
              <a:rPr lang="zh-CN" altLang="en-US" sz="5400" b="0" cap="none" spc="0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 </a:t>
            </a:r>
            <a:r>
              <a:rPr lang="en-US" altLang="zh-CN" sz="5400" b="0" cap="none" spc="0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Pointers</a:t>
            </a:r>
            <a:endParaRPr lang="en-US" altLang="zh-CN" sz="54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3809808"/>
              </p:ext>
            </p:extLst>
          </p:nvPr>
        </p:nvGraphicFramePr>
        <p:xfrm>
          <a:off x="1691680" y="2193632"/>
          <a:ext cx="6096000" cy="7358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73585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852127" y="3542072"/>
            <a:ext cx="10246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mid</a:t>
            </a:r>
            <a:r>
              <a:rPr lang="zh-CN" altLang="en-US" dirty="0" smtClean="0"/>
              <a:t> 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smtClean="0"/>
              <a:t>1</a:t>
            </a:r>
          </a:p>
          <a:p>
            <a:r>
              <a:rPr lang="en-US" altLang="zh-CN" dirty="0" smtClean="0"/>
              <a:t>left</a:t>
            </a:r>
            <a:r>
              <a:rPr lang="zh-CN" altLang="en-US" dirty="0" smtClean="0"/>
              <a:t> 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 </a:t>
            </a:r>
            <a:r>
              <a:rPr lang="en-US" altLang="zh-CN" dirty="0" smtClean="0"/>
              <a:t>1</a:t>
            </a:r>
          </a:p>
          <a:p>
            <a:r>
              <a:rPr lang="en-US" altLang="zh-CN" dirty="0" smtClean="0"/>
              <a:t>right</a:t>
            </a:r>
            <a:r>
              <a:rPr lang="zh-CN" altLang="en-US" dirty="0" smtClean="0"/>
              <a:t> </a:t>
            </a:r>
            <a:r>
              <a:rPr lang="en-US" altLang="zh-CN" dirty="0" smtClean="0"/>
              <a:t>&lt;</a:t>
            </a:r>
            <a:r>
              <a:rPr lang="zh-CN" altLang="en-US" dirty="0" smtClean="0"/>
              <a:t> </a:t>
            </a:r>
            <a:r>
              <a:rPr lang="en-US" altLang="zh-CN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2161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059582"/>
            <a:ext cx="3530600" cy="2946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7944" y="1041695"/>
            <a:ext cx="4597400" cy="269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72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own Arrow 2"/>
          <p:cNvSpPr/>
          <p:nvPr/>
        </p:nvSpPr>
        <p:spPr>
          <a:xfrm rot="10800000">
            <a:off x="2035325" y="3146028"/>
            <a:ext cx="354001" cy="792088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094344" y="4154140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l</a:t>
            </a:r>
            <a:endParaRPr lang="en-US" dirty="0"/>
          </a:p>
        </p:txBody>
      </p:sp>
      <p:sp>
        <p:nvSpPr>
          <p:cNvPr id="5" name="Down Arrow 4"/>
          <p:cNvSpPr/>
          <p:nvPr/>
        </p:nvSpPr>
        <p:spPr>
          <a:xfrm rot="10800000">
            <a:off x="7092280" y="3146028"/>
            <a:ext cx="354001" cy="792088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151299" y="4154140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77659" y="792594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</a:t>
            </a:r>
            <a:endParaRPr lang="en-US" dirty="0"/>
          </a:p>
        </p:txBody>
      </p:sp>
      <p:sp>
        <p:nvSpPr>
          <p:cNvPr id="8" name="Down Arrow 7"/>
          <p:cNvSpPr/>
          <p:nvPr/>
        </p:nvSpPr>
        <p:spPr>
          <a:xfrm>
            <a:off x="3059832" y="1152634"/>
            <a:ext cx="354001" cy="792088"/>
          </a:xfrm>
          <a:prstGeom prst="down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691680" y="2193632"/>
          <a:ext cx="6096000" cy="7358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73585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852127" y="3542072"/>
            <a:ext cx="10246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mid</a:t>
            </a:r>
            <a:r>
              <a:rPr lang="zh-CN" altLang="en-US" dirty="0" smtClean="0"/>
              <a:t> 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smtClean="0"/>
              <a:t>1</a:t>
            </a:r>
          </a:p>
          <a:p>
            <a:r>
              <a:rPr lang="en-US" altLang="zh-CN" dirty="0" smtClean="0"/>
              <a:t>left</a:t>
            </a:r>
            <a:r>
              <a:rPr lang="zh-CN" altLang="en-US" dirty="0" smtClean="0"/>
              <a:t> 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 </a:t>
            </a:r>
            <a:r>
              <a:rPr lang="en-US" altLang="zh-CN" dirty="0" smtClean="0"/>
              <a:t>1</a:t>
            </a:r>
          </a:p>
          <a:p>
            <a:r>
              <a:rPr lang="en-US" altLang="zh-CN" dirty="0" smtClean="0"/>
              <a:t>right</a:t>
            </a:r>
            <a:r>
              <a:rPr lang="zh-CN" altLang="en-US" dirty="0" smtClean="0"/>
              <a:t> </a:t>
            </a:r>
            <a:r>
              <a:rPr lang="en-US" altLang="zh-CN" dirty="0" smtClean="0"/>
              <a:t>&lt;</a:t>
            </a:r>
            <a:r>
              <a:rPr lang="zh-CN" altLang="en-US" dirty="0" smtClean="0"/>
              <a:t> </a:t>
            </a:r>
            <a:r>
              <a:rPr lang="en-US" altLang="zh-CN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5772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own Arrow 2"/>
          <p:cNvSpPr/>
          <p:nvPr/>
        </p:nvSpPr>
        <p:spPr>
          <a:xfrm rot="10800000">
            <a:off x="2035325" y="3146028"/>
            <a:ext cx="354001" cy="792088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094344" y="4154140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l</a:t>
            </a:r>
            <a:endParaRPr lang="en-US" dirty="0"/>
          </a:p>
        </p:txBody>
      </p:sp>
      <p:sp>
        <p:nvSpPr>
          <p:cNvPr id="5" name="Down Arrow 4"/>
          <p:cNvSpPr/>
          <p:nvPr/>
        </p:nvSpPr>
        <p:spPr>
          <a:xfrm rot="10800000">
            <a:off x="6090207" y="3145770"/>
            <a:ext cx="354001" cy="792088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136402" y="4117291"/>
            <a:ext cx="261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77659" y="792594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</a:t>
            </a:r>
            <a:endParaRPr lang="en-US" dirty="0"/>
          </a:p>
        </p:txBody>
      </p:sp>
      <p:sp>
        <p:nvSpPr>
          <p:cNvPr id="8" name="Down Arrow 7"/>
          <p:cNvSpPr/>
          <p:nvPr/>
        </p:nvSpPr>
        <p:spPr>
          <a:xfrm>
            <a:off x="3059832" y="1152634"/>
            <a:ext cx="354001" cy="792088"/>
          </a:xfrm>
          <a:prstGeom prst="down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746379"/>
              </p:ext>
            </p:extLst>
          </p:nvPr>
        </p:nvGraphicFramePr>
        <p:xfrm>
          <a:off x="1691680" y="2193632"/>
          <a:ext cx="6096000" cy="7358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73585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852127" y="3542072"/>
            <a:ext cx="10246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mid</a:t>
            </a:r>
            <a:r>
              <a:rPr lang="zh-CN" altLang="en-US" dirty="0" smtClean="0"/>
              <a:t> 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smtClean="0"/>
              <a:t>1</a:t>
            </a:r>
          </a:p>
          <a:p>
            <a:r>
              <a:rPr lang="en-US" altLang="zh-CN" dirty="0" smtClean="0"/>
              <a:t>left</a:t>
            </a:r>
            <a:r>
              <a:rPr lang="zh-CN" altLang="en-US" dirty="0" smtClean="0"/>
              <a:t> 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 </a:t>
            </a:r>
            <a:r>
              <a:rPr lang="en-US" altLang="zh-CN" dirty="0" smtClean="0"/>
              <a:t>1</a:t>
            </a:r>
          </a:p>
          <a:p>
            <a:r>
              <a:rPr lang="en-US" altLang="zh-CN" dirty="0" smtClean="0"/>
              <a:t>right</a:t>
            </a:r>
            <a:r>
              <a:rPr lang="zh-CN" altLang="en-US" dirty="0" smtClean="0"/>
              <a:t> </a:t>
            </a:r>
            <a:r>
              <a:rPr lang="en-US" altLang="zh-CN" dirty="0" smtClean="0"/>
              <a:t>&lt;</a:t>
            </a:r>
            <a:r>
              <a:rPr lang="zh-CN" altLang="en-US" dirty="0" smtClean="0"/>
              <a:t> </a:t>
            </a:r>
            <a:r>
              <a:rPr lang="en-US" altLang="zh-CN" dirty="0" smtClean="0"/>
              <a:t>1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444208" y="699542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swap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46539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own Arrow 2"/>
          <p:cNvSpPr/>
          <p:nvPr/>
        </p:nvSpPr>
        <p:spPr>
          <a:xfrm rot="10800000">
            <a:off x="2035325" y="3146028"/>
            <a:ext cx="354001" cy="792088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094344" y="4154140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l</a:t>
            </a:r>
            <a:endParaRPr lang="en-US" dirty="0"/>
          </a:p>
        </p:txBody>
      </p:sp>
      <p:sp>
        <p:nvSpPr>
          <p:cNvPr id="5" name="Down Arrow 4"/>
          <p:cNvSpPr/>
          <p:nvPr/>
        </p:nvSpPr>
        <p:spPr>
          <a:xfrm rot="10800000">
            <a:off x="5076056" y="3146028"/>
            <a:ext cx="354001" cy="792088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122251" y="4117549"/>
            <a:ext cx="261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77659" y="792594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</a:t>
            </a:r>
            <a:endParaRPr lang="en-US" dirty="0"/>
          </a:p>
        </p:txBody>
      </p:sp>
      <p:sp>
        <p:nvSpPr>
          <p:cNvPr id="8" name="Down Arrow 7"/>
          <p:cNvSpPr/>
          <p:nvPr/>
        </p:nvSpPr>
        <p:spPr>
          <a:xfrm>
            <a:off x="3059832" y="1152634"/>
            <a:ext cx="354001" cy="792088"/>
          </a:xfrm>
          <a:prstGeom prst="down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2257448"/>
              </p:ext>
            </p:extLst>
          </p:nvPr>
        </p:nvGraphicFramePr>
        <p:xfrm>
          <a:off x="1691680" y="2193632"/>
          <a:ext cx="6096000" cy="7358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73585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</a:t>
                      </a:r>
                      <a:endParaRPr 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en-US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852127" y="3542072"/>
            <a:ext cx="10246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mid</a:t>
            </a:r>
            <a:r>
              <a:rPr lang="zh-CN" altLang="en-US" dirty="0" smtClean="0"/>
              <a:t> 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smtClean="0"/>
              <a:t>1</a:t>
            </a:r>
          </a:p>
          <a:p>
            <a:r>
              <a:rPr lang="en-US" altLang="zh-CN" dirty="0" smtClean="0"/>
              <a:t>left</a:t>
            </a:r>
            <a:r>
              <a:rPr lang="zh-CN" altLang="en-US" dirty="0" smtClean="0"/>
              <a:t> 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 </a:t>
            </a:r>
            <a:r>
              <a:rPr lang="en-US" altLang="zh-CN" dirty="0" smtClean="0"/>
              <a:t>1</a:t>
            </a:r>
          </a:p>
          <a:p>
            <a:r>
              <a:rPr lang="en-US" altLang="zh-CN" dirty="0" smtClean="0"/>
              <a:t>right</a:t>
            </a:r>
            <a:r>
              <a:rPr lang="zh-CN" altLang="en-US" dirty="0" smtClean="0"/>
              <a:t> </a:t>
            </a:r>
            <a:r>
              <a:rPr lang="en-US" altLang="zh-CN" dirty="0" smtClean="0"/>
              <a:t>&lt;</a:t>
            </a:r>
            <a:r>
              <a:rPr lang="zh-CN" altLang="en-US" dirty="0" smtClean="0"/>
              <a:t> </a:t>
            </a:r>
            <a:r>
              <a:rPr lang="en-US" altLang="zh-CN" dirty="0" smtClean="0"/>
              <a:t>1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444208" y="699542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swap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6758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own Arrow 2"/>
          <p:cNvSpPr/>
          <p:nvPr/>
        </p:nvSpPr>
        <p:spPr>
          <a:xfrm rot="10800000">
            <a:off x="2035325" y="3146028"/>
            <a:ext cx="354001" cy="792088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094344" y="4154140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l</a:t>
            </a:r>
            <a:endParaRPr lang="en-US" dirty="0"/>
          </a:p>
        </p:txBody>
      </p:sp>
      <p:sp>
        <p:nvSpPr>
          <p:cNvPr id="5" name="Down Arrow 4"/>
          <p:cNvSpPr/>
          <p:nvPr/>
        </p:nvSpPr>
        <p:spPr>
          <a:xfrm rot="10800000">
            <a:off x="4067944" y="3139878"/>
            <a:ext cx="354001" cy="792088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114139" y="4111399"/>
            <a:ext cx="261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77659" y="792594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</a:t>
            </a:r>
            <a:endParaRPr lang="en-US" dirty="0"/>
          </a:p>
        </p:txBody>
      </p:sp>
      <p:sp>
        <p:nvSpPr>
          <p:cNvPr id="8" name="Down Arrow 7"/>
          <p:cNvSpPr/>
          <p:nvPr/>
        </p:nvSpPr>
        <p:spPr>
          <a:xfrm>
            <a:off x="3059832" y="1152634"/>
            <a:ext cx="354001" cy="792088"/>
          </a:xfrm>
          <a:prstGeom prst="down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401583"/>
              </p:ext>
            </p:extLst>
          </p:nvPr>
        </p:nvGraphicFramePr>
        <p:xfrm>
          <a:off x="1691680" y="2193632"/>
          <a:ext cx="6096000" cy="7358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73585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</a:t>
                      </a:r>
                      <a:endParaRPr 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en-US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en-US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7151167" y="3415476"/>
            <a:ext cx="10246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mid</a:t>
            </a:r>
            <a:r>
              <a:rPr lang="zh-CN" altLang="en-US" dirty="0" smtClean="0"/>
              <a:t> 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smtClean="0"/>
              <a:t>1</a:t>
            </a:r>
          </a:p>
          <a:p>
            <a:r>
              <a:rPr lang="en-US" altLang="zh-CN" dirty="0" smtClean="0"/>
              <a:t>left</a:t>
            </a:r>
            <a:r>
              <a:rPr lang="zh-CN" altLang="en-US" dirty="0" smtClean="0"/>
              <a:t> 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 </a:t>
            </a:r>
            <a:r>
              <a:rPr lang="en-US" altLang="zh-CN" dirty="0" smtClean="0"/>
              <a:t>1</a:t>
            </a:r>
          </a:p>
          <a:p>
            <a:r>
              <a:rPr lang="en-US" altLang="zh-CN" dirty="0" smtClean="0"/>
              <a:t>right</a:t>
            </a:r>
            <a:r>
              <a:rPr lang="zh-CN" altLang="en-US" dirty="0" smtClean="0"/>
              <a:t> </a:t>
            </a:r>
            <a:r>
              <a:rPr lang="en-US" altLang="zh-CN" dirty="0" smtClean="0"/>
              <a:t>&lt;</a:t>
            </a:r>
            <a:r>
              <a:rPr lang="zh-CN" altLang="en-US" dirty="0" smtClean="0"/>
              <a:t> </a:t>
            </a:r>
            <a:r>
              <a:rPr lang="en-US" altLang="zh-CN" dirty="0" smtClean="0"/>
              <a:t>1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444208" y="699542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swap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883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70143" y="2110085"/>
            <a:ext cx="560371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Wiggle Sort </a:t>
            </a:r>
            <a:r>
              <a:rPr lang="zh-CN" altLang="en-US" sz="5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专题</a:t>
            </a:r>
            <a:endParaRPr lang="en-US" altLang="zh-CN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2710230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own Arrow 2"/>
          <p:cNvSpPr/>
          <p:nvPr/>
        </p:nvSpPr>
        <p:spPr>
          <a:xfrm rot="10800000">
            <a:off x="2035325" y="3146028"/>
            <a:ext cx="354001" cy="792088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094344" y="4154140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l</a:t>
            </a:r>
            <a:endParaRPr lang="en-US" dirty="0"/>
          </a:p>
        </p:txBody>
      </p:sp>
      <p:sp>
        <p:nvSpPr>
          <p:cNvPr id="5" name="Down Arrow 4"/>
          <p:cNvSpPr/>
          <p:nvPr/>
        </p:nvSpPr>
        <p:spPr>
          <a:xfrm rot="10800000">
            <a:off x="4067944" y="3139878"/>
            <a:ext cx="354001" cy="792088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114139" y="4111399"/>
            <a:ext cx="261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021875" y="812259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</a:t>
            </a:r>
            <a:endParaRPr lang="en-US" dirty="0"/>
          </a:p>
        </p:txBody>
      </p:sp>
      <p:sp>
        <p:nvSpPr>
          <p:cNvPr id="8" name="Down Arrow 7"/>
          <p:cNvSpPr/>
          <p:nvPr/>
        </p:nvSpPr>
        <p:spPr>
          <a:xfrm>
            <a:off x="5004048" y="1172299"/>
            <a:ext cx="354001" cy="792088"/>
          </a:xfrm>
          <a:prstGeom prst="down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5319119"/>
              </p:ext>
            </p:extLst>
          </p:nvPr>
        </p:nvGraphicFramePr>
        <p:xfrm>
          <a:off x="1691680" y="2193632"/>
          <a:ext cx="6096000" cy="7358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73585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</a:t>
                      </a:r>
                      <a:endParaRPr lang="en-US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en-US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en-US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7151167" y="3415476"/>
            <a:ext cx="10246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mid</a:t>
            </a:r>
            <a:r>
              <a:rPr lang="zh-CN" altLang="en-US" dirty="0" smtClean="0"/>
              <a:t> 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smtClean="0"/>
              <a:t>1</a:t>
            </a:r>
          </a:p>
          <a:p>
            <a:r>
              <a:rPr lang="en-US" altLang="zh-CN" dirty="0" smtClean="0"/>
              <a:t>left</a:t>
            </a:r>
            <a:r>
              <a:rPr lang="zh-CN" altLang="en-US" dirty="0" smtClean="0"/>
              <a:t> 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 </a:t>
            </a:r>
            <a:r>
              <a:rPr lang="en-US" altLang="zh-CN" dirty="0" smtClean="0"/>
              <a:t>1</a:t>
            </a:r>
          </a:p>
          <a:p>
            <a:r>
              <a:rPr lang="en-US" altLang="zh-CN" dirty="0" smtClean="0"/>
              <a:t>right</a:t>
            </a:r>
            <a:r>
              <a:rPr lang="zh-CN" altLang="en-US" dirty="0" smtClean="0"/>
              <a:t> </a:t>
            </a:r>
            <a:r>
              <a:rPr lang="en-US" altLang="zh-CN" dirty="0" smtClean="0"/>
              <a:t>&lt;</a:t>
            </a:r>
            <a:r>
              <a:rPr lang="zh-CN" altLang="en-US" dirty="0" smtClean="0"/>
              <a:t> </a:t>
            </a:r>
            <a:r>
              <a:rPr lang="en-US" altLang="zh-CN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72468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548869"/>
              </p:ext>
            </p:extLst>
          </p:nvPr>
        </p:nvGraphicFramePr>
        <p:xfrm>
          <a:off x="1403648" y="1059582"/>
          <a:ext cx="6096000" cy="7358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73585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Down Arrow 3"/>
          <p:cNvSpPr/>
          <p:nvPr/>
        </p:nvSpPr>
        <p:spPr>
          <a:xfrm>
            <a:off x="6804248" y="1962923"/>
            <a:ext cx="432048" cy="936104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763688" y="2107809"/>
            <a:ext cx="46490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 = 6 =&gt; (n | 1) = 7</a:t>
            </a:r>
          </a:p>
          <a:p>
            <a:r>
              <a:rPr lang="hr-HR" dirty="0" err="1"/>
              <a:t>The</a:t>
            </a:r>
            <a:r>
              <a:rPr lang="hr-HR" dirty="0"/>
              <a:t> </a:t>
            </a:r>
            <a:r>
              <a:rPr lang="hr-HR" dirty="0" err="1"/>
              <a:t>index</a:t>
            </a:r>
            <a:r>
              <a:rPr lang="hr-HR" dirty="0"/>
              <a:t> </a:t>
            </a:r>
            <a:r>
              <a:rPr lang="hr-HR" dirty="0" err="1"/>
              <a:t>mapping</a:t>
            </a:r>
            <a:r>
              <a:rPr lang="hr-HR" dirty="0"/>
              <a:t>, (1 + </a:t>
            </a:r>
            <a:r>
              <a:rPr lang="hr-HR" dirty="0" smtClean="0"/>
              <a:t>2 * </a:t>
            </a:r>
            <a:r>
              <a:rPr lang="hr-HR" dirty="0" err="1" smtClean="0"/>
              <a:t>index</a:t>
            </a:r>
            <a:r>
              <a:rPr lang="hr-HR" dirty="0"/>
              <a:t>) % (n | 1</a:t>
            </a:r>
            <a:r>
              <a:rPr lang="hr-HR" dirty="0" smtClean="0"/>
              <a:t>)</a:t>
            </a:r>
            <a:endParaRPr lang="hr-HR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5312390"/>
              </p:ext>
            </p:extLst>
          </p:nvPr>
        </p:nvGraphicFramePr>
        <p:xfrm>
          <a:off x="1379984" y="3435846"/>
          <a:ext cx="6096000" cy="7358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73585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en-US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en-US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06158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403648" y="1059582"/>
          <a:ext cx="6096000" cy="7358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73585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Down Arrow 3"/>
          <p:cNvSpPr/>
          <p:nvPr/>
        </p:nvSpPr>
        <p:spPr>
          <a:xfrm>
            <a:off x="6804248" y="1962923"/>
            <a:ext cx="432048" cy="936104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763688" y="2107809"/>
            <a:ext cx="46490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 = 6 =&gt; (n | 1) = 7</a:t>
            </a:r>
          </a:p>
          <a:p>
            <a:r>
              <a:rPr lang="hr-HR" dirty="0" err="1"/>
              <a:t>The</a:t>
            </a:r>
            <a:r>
              <a:rPr lang="hr-HR" dirty="0"/>
              <a:t> </a:t>
            </a:r>
            <a:r>
              <a:rPr lang="hr-HR" dirty="0" err="1"/>
              <a:t>index</a:t>
            </a:r>
            <a:r>
              <a:rPr lang="hr-HR" dirty="0"/>
              <a:t> </a:t>
            </a:r>
            <a:r>
              <a:rPr lang="hr-HR" dirty="0" err="1"/>
              <a:t>mapping</a:t>
            </a:r>
            <a:r>
              <a:rPr lang="hr-HR" dirty="0"/>
              <a:t>, (1 + </a:t>
            </a:r>
            <a:r>
              <a:rPr lang="hr-HR" dirty="0" smtClean="0"/>
              <a:t>2 * </a:t>
            </a:r>
            <a:r>
              <a:rPr lang="hr-HR" dirty="0" err="1" smtClean="0"/>
              <a:t>index</a:t>
            </a:r>
            <a:r>
              <a:rPr lang="hr-HR" dirty="0"/>
              <a:t>) % (n | 1</a:t>
            </a:r>
            <a:r>
              <a:rPr lang="hr-HR" dirty="0" smtClean="0"/>
              <a:t>)</a:t>
            </a:r>
            <a:endParaRPr lang="hr-HR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379984" y="3435846"/>
          <a:ext cx="6096000" cy="7358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73585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en-US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en-US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5" name="Curved Left Arrow 24"/>
          <p:cNvSpPr/>
          <p:nvPr/>
        </p:nvSpPr>
        <p:spPr>
          <a:xfrm rot="16200000">
            <a:off x="5910655" y="-207190"/>
            <a:ext cx="576064" cy="2016224"/>
          </a:xfrm>
          <a:prstGeom prst="curvedLef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Curved Left Arrow 25"/>
          <p:cNvSpPr/>
          <p:nvPr/>
        </p:nvSpPr>
        <p:spPr>
          <a:xfrm rot="16200000">
            <a:off x="3788296" y="-189804"/>
            <a:ext cx="576064" cy="2016224"/>
          </a:xfrm>
          <a:prstGeom prst="curvedLef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56232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403648" y="1059582"/>
          <a:ext cx="6096000" cy="7358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73585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Down Arrow 3"/>
          <p:cNvSpPr/>
          <p:nvPr/>
        </p:nvSpPr>
        <p:spPr>
          <a:xfrm>
            <a:off x="6804248" y="1962923"/>
            <a:ext cx="432048" cy="936104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763688" y="2107809"/>
            <a:ext cx="46490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 = 6 =&gt; (n | 1) = 7</a:t>
            </a:r>
          </a:p>
          <a:p>
            <a:r>
              <a:rPr lang="hr-HR" dirty="0" err="1"/>
              <a:t>The</a:t>
            </a:r>
            <a:r>
              <a:rPr lang="hr-HR" dirty="0"/>
              <a:t> </a:t>
            </a:r>
            <a:r>
              <a:rPr lang="hr-HR" dirty="0" err="1"/>
              <a:t>index</a:t>
            </a:r>
            <a:r>
              <a:rPr lang="hr-HR" dirty="0"/>
              <a:t> </a:t>
            </a:r>
            <a:r>
              <a:rPr lang="hr-HR" dirty="0" err="1"/>
              <a:t>mapping</a:t>
            </a:r>
            <a:r>
              <a:rPr lang="hr-HR" dirty="0"/>
              <a:t>, (1 + </a:t>
            </a:r>
            <a:r>
              <a:rPr lang="hr-HR" dirty="0" smtClean="0"/>
              <a:t>2 * </a:t>
            </a:r>
            <a:r>
              <a:rPr lang="hr-HR" dirty="0" err="1" smtClean="0"/>
              <a:t>index</a:t>
            </a:r>
            <a:r>
              <a:rPr lang="hr-HR" dirty="0"/>
              <a:t>) % (n | 1</a:t>
            </a:r>
            <a:r>
              <a:rPr lang="hr-HR" dirty="0" smtClean="0"/>
              <a:t>)</a:t>
            </a:r>
            <a:endParaRPr lang="hr-HR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379984" y="3435846"/>
          <a:ext cx="6096000" cy="7358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73585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en-US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en-US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Curved Right Arrow 2"/>
          <p:cNvSpPr/>
          <p:nvPr/>
        </p:nvSpPr>
        <p:spPr>
          <a:xfrm rot="5400000">
            <a:off x="3959933" y="-1756395"/>
            <a:ext cx="802355" cy="4886275"/>
          </a:xfrm>
          <a:prstGeom prst="curved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109547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403648" y="1059582"/>
          <a:ext cx="6096000" cy="7358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73585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Down Arrow 3"/>
          <p:cNvSpPr/>
          <p:nvPr/>
        </p:nvSpPr>
        <p:spPr>
          <a:xfrm>
            <a:off x="6804248" y="1962923"/>
            <a:ext cx="432048" cy="936104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763688" y="2107809"/>
            <a:ext cx="46490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 = 6 =&gt; (n | 1) = 7</a:t>
            </a:r>
          </a:p>
          <a:p>
            <a:r>
              <a:rPr lang="hr-HR" dirty="0" err="1"/>
              <a:t>The</a:t>
            </a:r>
            <a:r>
              <a:rPr lang="hr-HR" dirty="0"/>
              <a:t> </a:t>
            </a:r>
            <a:r>
              <a:rPr lang="hr-HR" dirty="0" err="1"/>
              <a:t>index</a:t>
            </a:r>
            <a:r>
              <a:rPr lang="hr-HR" dirty="0"/>
              <a:t> </a:t>
            </a:r>
            <a:r>
              <a:rPr lang="hr-HR" dirty="0" err="1"/>
              <a:t>mapping</a:t>
            </a:r>
            <a:r>
              <a:rPr lang="hr-HR" dirty="0"/>
              <a:t>, (1 + </a:t>
            </a:r>
            <a:r>
              <a:rPr lang="hr-HR" dirty="0" smtClean="0"/>
              <a:t>2 * </a:t>
            </a:r>
            <a:r>
              <a:rPr lang="hr-HR" dirty="0" err="1" smtClean="0"/>
              <a:t>index</a:t>
            </a:r>
            <a:r>
              <a:rPr lang="hr-HR" dirty="0"/>
              <a:t>) % (n | 1</a:t>
            </a:r>
            <a:r>
              <a:rPr lang="hr-HR" dirty="0" smtClean="0"/>
              <a:t>)</a:t>
            </a:r>
            <a:endParaRPr lang="hr-HR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379984" y="3435846"/>
          <a:ext cx="6096000" cy="7358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73585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en-US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en-US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5" name="Curved Left Arrow 24"/>
          <p:cNvSpPr/>
          <p:nvPr/>
        </p:nvSpPr>
        <p:spPr>
          <a:xfrm rot="16200000">
            <a:off x="4774176" y="-194453"/>
            <a:ext cx="576064" cy="2016224"/>
          </a:xfrm>
          <a:prstGeom prst="curvedLef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Curved Left Arrow 25"/>
          <p:cNvSpPr/>
          <p:nvPr/>
        </p:nvSpPr>
        <p:spPr>
          <a:xfrm rot="16200000">
            <a:off x="2699792" y="-171928"/>
            <a:ext cx="576064" cy="2016224"/>
          </a:xfrm>
          <a:prstGeom prst="curvedLef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390342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9916766"/>
              </p:ext>
            </p:extLst>
          </p:nvPr>
        </p:nvGraphicFramePr>
        <p:xfrm>
          <a:off x="1403648" y="1059582"/>
          <a:ext cx="6095999" cy="7358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/>
                <a:gridCol w="870857"/>
                <a:gridCol w="870857"/>
                <a:gridCol w="870857"/>
                <a:gridCol w="870857"/>
                <a:gridCol w="870857"/>
                <a:gridCol w="870857"/>
              </a:tblGrid>
              <a:tr h="73585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Down Arrow 3"/>
          <p:cNvSpPr/>
          <p:nvPr/>
        </p:nvSpPr>
        <p:spPr>
          <a:xfrm>
            <a:off x="6804248" y="1962923"/>
            <a:ext cx="432048" cy="936104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763688" y="2107809"/>
            <a:ext cx="46490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 = </a:t>
            </a:r>
            <a:r>
              <a:rPr lang="en-US" altLang="zh-CN" dirty="0" smtClean="0"/>
              <a:t>7</a:t>
            </a:r>
            <a:r>
              <a:rPr lang="en-US" dirty="0" smtClean="0"/>
              <a:t> =&gt; (n | 1) = 7</a:t>
            </a:r>
          </a:p>
          <a:p>
            <a:r>
              <a:rPr lang="hr-HR" dirty="0" err="1"/>
              <a:t>The</a:t>
            </a:r>
            <a:r>
              <a:rPr lang="hr-HR" dirty="0"/>
              <a:t> </a:t>
            </a:r>
            <a:r>
              <a:rPr lang="hr-HR" dirty="0" err="1"/>
              <a:t>index</a:t>
            </a:r>
            <a:r>
              <a:rPr lang="hr-HR" dirty="0"/>
              <a:t> </a:t>
            </a:r>
            <a:r>
              <a:rPr lang="hr-HR" dirty="0" err="1"/>
              <a:t>mapping</a:t>
            </a:r>
            <a:r>
              <a:rPr lang="hr-HR" dirty="0"/>
              <a:t>, (1 + </a:t>
            </a:r>
            <a:r>
              <a:rPr lang="hr-HR" dirty="0" smtClean="0"/>
              <a:t>2 * </a:t>
            </a:r>
            <a:r>
              <a:rPr lang="hr-HR" dirty="0" err="1" smtClean="0"/>
              <a:t>index</a:t>
            </a:r>
            <a:r>
              <a:rPr lang="hr-HR" dirty="0"/>
              <a:t>) % (n | 1</a:t>
            </a:r>
            <a:r>
              <a:rPr lang="hr-HR" dirty="0" smtClean="0"/>
              <a:t>)</a:t>
            </a:r>
            <a:endParaRPr lang="hr-HR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0491692"/>
              </p:ext>
            </p:extLst>
          </p:nvPr>
        </p:nvGraphicFramePr>
        <p:xfrm>
          <a:off x="1379984" y="3435846"/>
          <a:ext cx="6095999" cy="7358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/>
                <a:gridCol w="870857"/>
                <a:gridCol w="870857"/>
                <a:gridCol w="870857"/>
                <a:gridCol w="870857"/>
                <a:gridCol w="870857"/>
                <a:gridCol w="870857"/>
              </a:tblGrid>
              <a:tr h="73585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en-US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en-US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962442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own Arrow 2"/>
          <p:cNvSpPr/>
          <p:nvPr/>
        </p:nvSpPr>
        <p:spPr>
          <a:xfrm rot="10800000">
            <a:off x="2035325" y="3524146"/>
            <a:ext cx="354001" cy="792088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094344" y="4532258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l</a:t>
            </a:r>
            <a:endParaRPr lang="en-US" dirty="0"/>
          </a:p>
        </p:txBody>
      </p:sp>
      <p:sp>
        <p:nvSpPr>
          <p:cNvPr id="5" name="Down Arrow 4"/>
          <p:cNvSpPr/>
          <p:nvPr/>
        </p:nvSpPr>
        <p:spPr>
          <a:xfrm rot="10800000">
            <a:off x="7092280" y="3524146"/>
            <a:ext cx="354001" cy="792088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151299" y="4532258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05651" y="52358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</a:t>
            </a:r>
            <a:endParaRPr lang="en-US" dirty="0"/>
          </a:p>
        </p:txBody>
      </p:sp>
      <p:sp>
        <p:nvSpPr>
          <p:cNvPr id="8" name="Down Arrow 7"/>
          <p:cNvSpPr/>
          <p:nvPr/>
        </p:nvSpPr>
        <p:spPr>
          <a:xfrm>
            <a:off x="2987824" y="412398"/>
            <a:ext cx="354001" cy="792088"/>
          </a:xfrm>
          <a:prstGeom prst="down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8886012"/>
              </p:ext>
            </p:extLst>
          </p:nvPr>
        </p:nvGraphicFramePr>
        <p:xfrm>
          <a:off x="1691680" y="2571750"/>
          <a:ext cx="6096000" cy="7358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73585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852127" y="3920190"/>
            <a:ext cx="10246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mid</a:t>
            </a:r>
            <a:r>
              <a:rPr lang="zh-CN" altLang="en-US" dirty="0" smtClean="0"/>
              <a:t> 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smtClean="0"/>
              <a:t>1</a:t>
            </a:r>
          </a:p>
          <a:p>
            <a:r>
              <a:rPr lang="en-US" altLang="zh-CN" dirty="0" smtClean="0"/>
              <a:t>left</a:t>
            </a:r>
            <a:r>
              <a:rPr lang="zh-CN" altLang="en-US" dirty="0" smtClean="0"/>
              <a:t> 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 </a:t>
            </a:r>
            <a:r>
              <a:rPr lang="en-US" altLang="zh-CN" dirty="0" smtClean="0"/>
              <a:t>1</a:t>
            </a:r>
          </a:p>
          <a:p>
            <a:r>
              <a:rPr lang="en-US" altLang="zh-CN" dirty="0" smtClean="0"/>
              <a:t>right</a:t>
            </a:r>
            <a:r>
              <a:rPr lang="zh-CN" altLang="en-US" dirty="0" smtClean="0"/>
              <a:t> </a:t>
            </a:r>
            <a:r>
              <a:rPr lang="en-US" altLang="zh-CN" dirty="0" smtClean="0"/>
              <a:t>&lt;</a:t>
            </a:r>
            <a:r>
              <a:rPr lang="zh-CN" altLang="en-US" dirty="0" smtClean="0"/>
              <a:t> </a:t>
            </a:r>
            <a:r>
              <a:rPr lang="en-US" altLang="zh-CN" dirty="0" smtClean="0"/>
              <a:t>1</a:t>
            </a:r>
            <a:endParaRPr lang="en-US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9351996"/>
              </p:ext>
            </p:extLst>
          </p:nvPr>
        </p:nvGraphicFramePr>
        <p:xfrm>
          <a:off x="1691680" y="1421026"/>
          <a:ext cx="6096000" cy="7358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73585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en-US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en-US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539552" y="1563638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index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1220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9832" y="23"/>
            <a:ext cx="6084168" cy="2508069"/>
          </a:xfrm>
          <a:prstGeom prst="rect">
            <a:avLst/>
          </a:prstGeom>
          <a:ln>
            <a:solidFill>
              <a:schemeClr val="accent6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51100"/>
            <a:ext cx="4597400" cy="2692400"/>
          </a:xfrm>
          <a:prstGeom prst="rect">
            <a:avLst/>
          </a:prstGeom>
          <a:ln>
            <a:solidFill>
              <a:schemeClr val="accent6"/>
            </a:solidFill>
          </a:ln>
        </p:spPr>
      </p:pic>
    </p:spTree>
    <p:extLst>
      <p:ext uri="{BB962C8B-B14F-4D97-AF65-F5344CB8AC3E}">
        <p14:creationId xmlns:p14="http://schemas.microsoft.com/office/powerpoint/2010/main" val="33490751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刷痕banner矢量素材02.png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98239" y="577009"/>
            <a:ext cx="7120052" cy="2117890"/>
          </a:xfrm>
          <a:prstGeom prst="rect">
            <a:avLst/>
          </a:prstGeom>
        </p:spPr>
      </p:pic>
      <p:sp>
        <p:nvSpPr>
          <p:cNvPr id="4" name="TextBox 6"/>
          <p:cNvSpPr txBox="1"/>
          <p:nvPr/>
        </p:nvSpPr>
        <p:spPr>
          <a:xfrm>
            <a:off x="2304661" y="1212777"/>
            <a:ext cx="4716000" cy="846354"/>
          </a:xfrm>
          <a:prstGeom prst="rect">
            <a:avLst/>
          </a:prstGeom>
          <a:noFill/>
        </p:spPr>
        <p:txBody>
          <a:bodyPr wrap="square" lIns="0" rIns="0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lang="en-US" altLang="zh-CN" sz="3600" b="1" spc="-150" dirty="0" err="1">
                <a:solidFill>
                  <a:schemeClr val="bg1"/>
                </a:solidFill>
                <a:latin typeface="+mj-ea"/>
                <a:ea typeface="+mj-ea"/>
              </a:rPr>
              <a:t>Xcode</a:t>
            </a:r>
            <a:r>
              <a:rPr lang="en-US" altLang="zh-CN" sz="3600" b="1" spc="-150" dirty="0">
                <a:solidFill>
                  <a:schemeClr val="bg1"/>
                </a:solidFill>
                <a:latin typeface="+mj-ea"/>
                <a:ea typeface="+mj-ea"/>
              </a:rPr>
              <a:t>  Career Service</a:t>
            </a:r>
            <a:endParaRPr lang="zh-CN" altLang="en-US" sz="3600" b="1" spc="-15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923928" y="3472650"/>
            <a:ext cx="43943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想要</a:t>
            </a:r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购买</a:t>
            </a:r>
            <a:r>
              <a: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录下的视频</a:t>
            </a:r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，</a:t>
            </a:r>
            <a:r>
              <a: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可以</a:t>
            </a:r>
            <a:r>
              <a:rPr lang="zh-CN" alt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联 </a:t>
            </a:r>
            <a:r>
              <a:rPr lang="en-US" altLang="zh-CN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  <a:hlinkClick r:id="rId5"/>
              </a:rPr>
              <a:t>xc0d3@outlook.com</a:t>
            </a:r>
            <a:r>
              <a:rPr lang="zh-CN" alt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endParaRPr 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一节课的视频是</a:t>
            </a:r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10美元，</a:t>
            </a:r>
            <a:r>
              <a: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或者拉一个新的小伙伴来上课亦可</a:t>
            </a:r>
            <a:endParaRPr 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Picture 2" descr="C:\Users\Administrator\Desktop\xcode订阅号二维码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4733" y="2859642"/>
            <a:ext cx="1872348" cy="1872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1276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6975"/>
            <a:ext cx="9144000" cy="384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905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8594663"/>
              </p:ext>
            </p:extLst>
          </p:nvPr>
        </p:nvGraphicFramePr>
        <p:xfrm>
          <a:off x="1979712" y="2283718"/>
          <a:ext cx="5112567" cy="576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8063"/>
                <a:gridCol w="568063"/>
                <a:gridCol w="568063"/>
                <a:gridCol w="568063"/>
                <a:gridCol w="568063"/>
                <a:gridCol w="568063"/>
                <a:gridCol w="568063"/>
                <a:gridCol w="568063"/>
                <a:gridCol w="568063"/>
              </a:tblGrid>
              <a:tr h="57606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Down Arrow 2"/>
          <p:cNvSpPr/>
          <p:nvPr/>
        </p:nvSpPr>
        <p:spPr>
          <a:xfrm rot="10800000">
            <a:off x="2051720" y="3003798"/>
            <a:ext cx="354001" cy="792088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110739" y="4011910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l</a:t>
            </a:r>
            <a:endParaRPr lang="en-US" dirty="0"/>
          </a:p>
        </p:txBody>
      </p:sp>
      <p:sp>
        <p:nvSpPr>
          <p:cNvPr id="5" name="Down Arrow 4"/>
          <p:cNvSpPr/>
          <p:nvPr/>
        </p:nvSpPr>
        <p:spPr>
          <a:xfrm rot="10800000">
            <a:off x="6660232" y="3003798"/>
            <a:ext cx="354001" cy="792088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719251" y="4011910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051719" y="1059582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</a:t>
            </a:r>
            <a:endParaRPr lang="en-US" dirty="0"/>
          </a:p>
        </p:txBody>
      </p:sp>
      <p:sp>
        <p:nvSpPr>
          <p:cNvPr id="8" name="Down Arrow 7"/>
          <p:cNvSpPr/>
          <p:nvPr/>
        </p:nvSpPr>
        <p:spPr>
          <a:xfrm>
            <a:off x="2033892" y="1419622"/>
            <a:ext cx="354001" cy="792088"/>
          </a:xfrm>
          <a:prstGeom prst="down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781037" y="433576"/>
            <a:ext cx="472437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Three</a:t>
            </a:r>
            <a:r>
              <a:rPr lang="zh-CN" altLang="en-US" sz="5400" b="0" cap="none" spc="0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 </a:t>
            </a:r>
            <a:r>
              <a:rPr lang="en-US" altLang="zh-CN" sz="5400" b="0" cap="none" spc="0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Pointers</a:t>
            </a:r>
            <a:endParaRPr lang="en-US" altLang="zh-CN" sz="54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78940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979712" y="2283718"/>
          <a:ext cx="5112567" cy="576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8063"/>
                <a:gridCol w="568063"/>
                <a:gridCol w="568063"/>
                <a:gridCol w="568063"/>
                <a:gridCol w="568063"/>
                <a:gridCol w="568063"/>
                <a:gridCol w="568063"/>
                <a:gridCol w="568063"/>
                <a:gridCol w="568063"/>
              </a:tblGrid>
              <a:tr h="57606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Down Arrow 2"/>
          <p:cNvSpPr/>
          <p:nvPr/>
        </p:nvSpPr>
        <p:spPr>
          <a:xfrm rot="10800000">
            <a:off x="2627784" y="3003798"/>
            <a:ext cx="354001" cy="792088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686803" y="4011910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l</a:t>
            </a:r>
            <a:endParaRPr lang="en-US" dirty="0"/>
          </a:p>
        </p:txBody>
      </p:sp>
      <p:sp>
        <p:nvSpPr>
          <p:cNvPr id="5" name="Down Arrow 4"/>
          <p:cNvSpPr/>
          <p:nvPr/>
        </p:nvSpPr>
        <p:spPr>
          <a:xfrm rot="10800000">
            <a:off x="6660232" y="3003798"/>
            <a:ext cx="354001" cy="792088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719251" y="4011910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645611" y="1000612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</a:t>
            </a:r>
            <a:endParaRPr lang="en-US" dirty="0"/>
          </a:p>
        </p:txBody>
      </p:sp>
      <p:sp>
        <p:nvSpPr>
          <p:cNvPr id="8" name="Down Arrow 7"/>
          <p:cNvSpPr/>
          <p:nvPr/>
        </p:nvSpPr>
        <p:spPr>
          <a:xfrm>
            <a:off x="2627784" y="1360652"/>
            <a:ext cx="354001" cy="792088"/>
          </a:xfrm>
          <a:prstGeom prst="down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1677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979712" y="2283718"/>
          <a:ext cx="5112567" cy="576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8063"/>
                <a:gridCol w="568063"/>
                <a:gridCol w="568063"/>
                <a:gridCol w="568063"/>
                <a:gridCol w="568063"/>
                <a:gridCol w="568063"/>
                <a:gridCol w="568063"/>
                <a:gridCol w="568063"/>
                <a:gridCol w="568063"/>
              </a:tblGrid>
              <a:tr h="57606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Down Arrow 2"/>
          <p:cNvSpPr/>
          <p:nvPr/>
        </p:nvSpPr>
        <p:spPr>
          <a:xfrm rot="10800000">
            <a:off x="2627784" y="3003798"/>
            <a:ext cx="354001" cy="792088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686803" y="4011910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l</a:t>
            </a:r>
            <a:endParaRPr lang="en-US" dirty="0"/>
          </a:p>
        </p:txBody>
      </p:sp>
      <p:sp>
        <p:nvSpPr>
          <p:cNvPr id="5" name="Down Arrow 4"/>
          <p:cNvSpPr/>
          <p:nvPr/>
        </p:nvSpPr>
        <p:spPr>
          <a:xfrm rot="10800000">
            <a:off x="6660232" y="3003798"/>
            <a:ext cx="354001" cy="792088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719251" y="4011910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21675" y="987574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</a:t>
            </a:r>
            <a:endParaRPr lang="en-US" dirty="0"/>
          </a:p>
        </p:txBody>
      </p:sp>
      <p:sp>
        <p:nvSpPr>
          <p:cNvPr id="8" name="Down Arrow 7"/>
          <p:cNvSpPr/>
          <p:nvPr/>
        </p:nvSpPr>
        <p:spPr>
          <a:xfrm>
            <a:off x="3203848" y="1347614"/>
            <a:ext cx="354001" cy="792088"/>
          </a:xfrm>
          <a:prstGeom prst="down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0704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6485067"/>
              </p:ext>
            </p:extLst>
          </p:nvPr>
        </p:nvGraphicFramePr>
        <p:xfrm>
          <a:off x="1979712" y="2283718"/>
          <a:ext cx="5112567" cy="576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8063"/>
                <a:gridCol w="568063"/>
                <a:gridCol w="568063"/>
                <a:gridCol w="568063"/>
                <a:gridCol w="568063"/>
                <a:gridCol w="568063"/>
                <a:gridCol w="568063"/>
                <a:gridCol w="568063"/>
                <a:gridCol w="568063"/>
              </a:tblGrid>
              <a:tr h="57606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Down Arrow 2"/>
          <p:cNvSpPr/>
          <p:nvPr/>
        </p:nvSpPr>
        <p:spPr>
          <a:xfrm rot="10800000">
            <a:off x="2627784" y="3003798"/>
            <a:ext cx="354001" cy="792088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686803" y="4011910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l</a:t>
            </a:r>
            <a:endParaRPr lang="en-US" dirty="0"/>
          </a:p>
        </p:txBody>
      </p:sp>
      <p:sp>
        <p:nvSpPr>
          <p:cNvPr id="5" name="Down Arrow 4"/>
          <p:cNvSpPr/>
          <p:nvPr/>
        </p:nvSpPr>
        <p:spPr>
          <a:xfrm rot="10800000">
            <a:off x="6660232" y="3003798"/>
            <a:ext cx="354001" cy="792088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719251" y="4011910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21675" y="987574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</a:t>
            </a:r>
            <a:endParaRPr lang="en-US" dirty="0"/>
          </a:p>
        </p:txBody>
      </p:sp>
      <p:sp>
        <p:nvSpPr>
          <p:cNvPr id="8" name="Down Arrow 7"/>
          <p:cNvSpPr/>
          <p:nvPr/>
        </p:nvSpPr>
        <p:spPr>
          <a:xfrm>
            <a:off x="3203848" y="1347614"/>
            <a:ext cx="354001" cy="792088"/>
          </a:xfrm>
          <a:prstGeom prst="down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242973" y="433576"/>
            <a:ext cx="180049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swap</a:t>
            </a:r>
            <a:endParaRPr lang="en-US" altLang="zh-CN" sz="54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2414573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7163</TotalTime>
  <Words>784</Words>
  <Application>Microsoft Macintosh PowerPoint</Application>
  <PresentationFormat>On-screen Show (16:9)</PresentationFormat>
  <Paragraphs>521</Paragraphs>
  <Slides>48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3" baseType="lpstr">
      <vt:lpstr>Calibri</vt:lpstr>
      <vt:lpstr>宋体</vt:lpstr>
      <vt:lpstr>微软雅黑</vt:lpstr>
      <vt:lpstr>Arial</vt:lpstr>
      <vt:lpstr>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Xin Yao</cp:lastModifiedBy>
  <cp:revision>582</cp:revision>
  <dcterms:created xsi:type="dcterms:W3CDTF">2014-06-17T10:01:34Z</dcterms:created>
  <dcterms:modified xsi:type="dcterms:W3CDTF">2018-01-04T20:21:52Z</dcterms:modified>
</cp:coreProperties>
</file>