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285" r:id="rId3"/>
    <p:sldId id="330" r:id="rId4"/>
    <p:sldId id="323" r:id="rId5"/>
    <p:sldId id="320" r:id="rId6"/>
    <p:sldId id="324" r:id="rId7"/>
    <p:sldId id="333" r:id="rId8"/>
    <p:sldId id="334" r:id="rId9"/>
    <p:sldId id="335" r:id="rId10"/>
    <p:sldId id="345" r:id="rId11"/>
    <p:sldId id="346" r:id="rId12"/>
    <p:sldId id="331" r:id="rId13"/>
    <p:sldId id="332" r:id="rId14"/>
    <p:sldId id="336" r:id="rId15"/>
    <p:sldId id="337" r:id="rId16"/>
    <p:sldId id="327" r:id="rId17"/>
    <p:sldId id="339" r:id="rId18"/>
    <p:sldId id="340" r:id="rId19"/>
    <p:sldId id="341" r:id="rId20"/>
    <p:sldId id="347" r:id="rId21"/>
    <p:sldId id="343" r:id="rId22"/>
    <p:sldId id="328" r:id="rId23"/>
    <p:sldId id="348" r:id="rId24"/>
    <p:sldId id="349" r:id="rId25"/>
    <p:sldId id="350" r:id="rId26"/>
    <p:sldId id="351" r:id="rId27"/>
    <p:sldId id="352" r:id="rId28"/>
    <p:sldId id="342" r:id="rId29"/>
    <p:sldId id="353" r:id="rId30"/>
    <p:sldId id="356" r:id="rId31"/>
    <p:sldId id="355" r:id="rId32"/>
    <p:sldId id="357" r:id="rId33"/>
    <p:sldId id="358" r:id="rId34"/>
    <p:sldId id="344" r:id="rId35"/>
    <p:sldId id="354" r:id="rId36"/>
    <p:sldId id="315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500"/>
    <a:srgbClr val="F9A818"/>
    <a:srgbClr val="ED4500"/>
    <a:srgbClr val="98AB42"/>
    <a:srgbClr val="569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5" autoAdjust="0"/>
    <p:restoredTop sz="95210"/>
  </p:normalViewPr>
  <p:slideViewPr>
    <p:cSldViewPr>
      <p:cViewPr>
        <p:scale>
          <a:sx n="130" d="100"/>
          <a:sy n="130" d="100"/>
        </p:scale>
        <p:origin x="440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57" Type="http://schemas.microsoft.com/office/2015/10/relationships/revisionInfo" Target="revisionInfo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8359-8AF9-42E6-95DA-28B4C0D24F6E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F2B-3B15-489E-8BBB-E3EDF5CB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1E3C-25FA-4BA9-80C8-CAFB5A2F9DF0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E4459-2F9E-477D-A60A-44A2DA34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75816" y="477962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81685" y="340219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119678" y="269049"/>
            <a:ext cx="1525422" cy="1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6789119" y="4455497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318768" y="4638877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912870" y="4768688"/>
            <a:ext cx="1398944" cy="1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刷痕banner矢量素材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617" t="6208" r="2617" b="72617"/>
          <a:stretch>
            <a:fillRect/>
          </a:stretch>
        </p:blipFill>
        <p:spPr>
          <a:xfrm>
            <a:off x="0" y="0"/>
            <a:ext cx="9144000" cy="627534"/>
          </a:xfrm>
          <a:prstGeom prst="rect">
            <a:avLst/>
          </a:prstGeom>
        </p:spPr>
      </p:pic>
      <p:pic>
        <p:nvPicPr>
          <p:cNvPr id="3" name="图片 2" descr="刷痕banner矢量素材02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617" t="22177" r="2617" b="75047"/>
          <a:stretch>
            <a:fillRect/>
          </a:stretch>
        </p:blipFill>
        <p:spPr>
          <a:xfrm flipV="1">
            <a:off x="0" y="5061223"/>
            <a:ext cx="9144000" cy="82277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539552" y="106852"/>
            <a:ext cx="7149480" cy="493167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Picture 3" descr="C:\Users\Administrator\Desktop\logo_透明底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674"/>
            <a:ext cx="808856" cy="3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ownloads\水印单个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3" y="1701461"/>
            <a:ext cx="8666949" cy="33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39552" y="55552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rgbClr val="FFFF00"/>
                </a:solidFill>
              </a:rPr>
              <a:t>商业图使用说明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本设计作品中所使用的图片来源于以下网站（图片链接见本页备注），以下网站均有声明：图片为免费无版权图片，并且可以供个人和商业使用，如需确认版权情况，可查看该网站图片版权声明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39552" y="343584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本作品使用的免费无版权图片链接地址列表：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" y="0"/>
            <a:ext cx="9138198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61" r:id="rId4"/>
    <p:sldLayoutId id="2147483659" r:id="rId5"/>
    <p:sldLayoutId id="2147483662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EdwardLiu/p/6399867.html" TargetMode="External"/><Relationship Id="rId3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hyperlink" Target="mailto:xc0d3@outlook.com" TargetMode="External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1752" y="2918653"/>
            <a:ext cx="3802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关注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Xcode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即可获得热腾腾的高频题解析视频、面试技巧及准备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tips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、北美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就业咨询等干货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一对一实习或工作信息咨询服务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一对一面试能力评定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修改简历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Mock  interview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强化训练服务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" y="627534"/>
            <a:ext cx="9055637" cy="31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25500"/>
            <a:ext cx="5943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8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699542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verdana" charset="0"/>
                <a:hlinkClick r:id="rId2"/>
              </a:rPr>
              <a:t>Fb</a:t>
            </a:r>
            <a:r>
              <a:rPr lang="zh-CN" altLang="en-US" b="1" dirty="0" smtClean="0">
                <a:solidFill>
                  <a:srgbClr val="FFFFFF"/>
                </a:solidFill>
                <a:latin typeface="verdana" charset="0"/>
                <a:hlinkClick r:id="rId2"/>
              </a:rPr>
              <a:t>高频题</a:t>
            </a:r>
            <a:r>
              <a:rPr lang="en-US" b="1" dirty="0" smtClean="0">
                <a:solidFill>
                  <a:srgbClr val="FFFFFF"/>
                </a:solidFill>
                <a:latin typeface="verdana" charset="0"/>
                <a:hlinkClick r:id="rId2"/>
              </a:rPr>
              <a:t>: </a:t>
            </a:r>
            <a:r>
              <a:rPr lang="en-US" b="1" dirty="0">
                <a:solidFill>
                  <a:srgbClr val="FFFFFF"/>
                </a:solidFill>
                <a:latin typeface="verdana" charset="0"/>
                <a:hlinkClick r:id="rId2"/>
              </a:rPr>
              <a:t>Dot Product</a:t>
            </a:r>
            <a:endParaRPr lang="en-US" b="1" i="0" dirty="0">
              <a:solidFill>
                <a:srgbClr val="999999"/>
              </a:solidFill>
              <a:effectLst/>
              <a:latin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3728" y="1347614"/>
            <a:ext cx="517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Conduct Dot Product of two large </a:t>
            </a:r>
            <a:r>
              <a:rPr lang="en-US" altLang="zh-CN" dirty="0" smtClean="0"/>
              <a:t>sparse</a:t>
            </a:r>
            <a:r>
              <a:rPr lang="zh-CN" altLang="en-US" dirty="0" smtClean="0"/>
              <a:t> </a:t>
            </a:r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11710"/>
            <a:ext cx="299000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7494"/>
            <a:ext cx="4241800" cy="2425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285978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Sparse: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3435846"/>
            <a:ext cx="641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v1: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[3,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2]</a:t>
            </a:r>
          </a:p>
          <a:p>
            <a:r>
              <a:rPr lang="en-US" altLang="zh-CN" dirty="0" smtClean="0"/>
              <a:t>v2: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[4,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0]</a:t>
            </a:r>
            <a:endParaRPr lang="en-US" dirty="0"/>
          </a:p>
          <a:p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10,11,12,13,14,15,16]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435" y="339502"/>
            <a:ext cx="641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v1: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[3,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2]</a:t>
            </a:r>
          </a:p>
          <a:p>
            <a:r>
              <a:rPr lang="en-US" altLang="zh-CN" dirty="0" smtClean="0"/>
              <a:t>v2: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[4,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5]</a:t>
            </a:r>
            <a:endParaRPr lang="en-US" dirty="0"/>
          </a:p>
          <a:p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10,11,12,13,14,15,16]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0032" y="3011160"/>
            <a:ext cx="25058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intersection</a:t>
            </a:r>
            <a:endParaRPr lang="en-US" altLang="zh-CN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83968" y="1262832"/>
            <a:ext cx="504056" cy="73285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34761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non-zero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2838" y="2186162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v1: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</a:t>
            </a:r>
            <a:r>
              <a:rPr lang="en-US" altLang="zh-CN" dirty="0" smtClean="0"/>
              <a:t>11,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14,</a:t>
            </a:r>
            <a:r>
              <a:rPr lang="zh-CN" altLang="en-US" dirty="0" smtClean="0"/>
              <a:t> </a:t>
            </a:r>
            <a:r>
              <a:rPr lang="en-US" altLang="zh-CN" dirty="0" smtClean="0"/>
              <a:t>16]</a:t>
            </a:r>
          </a:p>
          <a:p>
            <a:r>
              <a:rPr lang="en-US" altLang="zh-CN" dirty="0" smtClean="0"/>
              <a:t>v2:</a:t>
            </a:r>
            <a:r>
              <a:rPr lang="zh-CN" altLang="en-US" dirty="0" smtClean="0"/>
              <a:t> 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16]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283968" y="3022969"/>
            <a:ext cx="504056" cy="73285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7773" y="3946299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intersection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14,</a:t>
            </a:r>
            <a:r>
              <a:rPr lang="zh-CN" altLang="en-US" dirty="0" smtClean="0"/>
              <a:t> </a:t>
            </a:r>
            <a:r>
              <a:rPr lang="en-US" altLang="zh-CN" dirty="0" smtClean="0"/>
              <a:t>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0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435" y="917307"/>
            <a:ext cx="641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v1: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[3,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2]</a:t>
            </a:r>
          </a:p>
          <a:p>
            <a:r>
              <a:rPr lang="en-US" altLang="zh-CN" dirty="0" smtClean="0"/>
              <a:t>v2: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[4,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/>
              <a:t>0,</a:t>
            </a:r>
            <a:r>
              <a:rPr lang="zh-CN" altLang="en-US" dirty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5]</a:t>
            </a:r>
            <a:endParaRPr lang="en-US" dirty="0"/>
          </a:p>
          <a:p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7,</a:t>
            </a:r>
            <a:r>
              <a:rPr lang="zh-CN" altLang="en-US" dirty="0" smtClean="0"/>
              <a:t>  </a:t>
            </a:r>
            <a:r>
              <a:rPr lang="en-US" altLang="zh-CN" dirty="0" smtClean="0"/>
              <a:t>8,</a:t>
            </a:r>
            <a:r>
              <a:rPr lang="zh-CN" altLang="en-US" dirty="0" smtClean="0"/>
              <a:t> 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10,11,12,13,14,15,16]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1925419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intersection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14,</a:t>
            </a:r>
            <a:r>
              <a:rPr lang="zh-CN" altLang="en-US" dirty="0" smtClean="0"/>
              <a:t> </a:t>
            </a:r>
            <a:r>
              <a:rPr lang="en-US" altLang="zh-CN" dirty="0" smtClean="0"/>
              <a:t>16]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03691" y="3293571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v1[0]</a:t>
            </a:r>
            <a:r>
              <a:rPr lang="zh-CN" altLang="en-US" dirty="0" smtClean="0"/>
              <a:t> * </a:t>
            </a:r>
            <a:r>
              <a:rPr lang="en-US" altLang="zh-CN" dirty="0" smtClean="0"/>
              <a:t>v2[0]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v1[1]</a:t>
            </a:r>
            <a:r>
              <a:rPr lang="zh-CN" altLang="en-US" dirty="0" smtClean="0"/>
              <a:t> * </a:t>
            </a:r>
            <a:r>
              <a:rPr lang="en-US" altLang="zh-CN" dirty="0" smtClean="0"/>
              <a:t>v2[1]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v1[2]</a:t>
            </a:r>
            <a:r>
              <a:rPr lang="zh-CN" altLang="en-US" dirty="0" smtClean="0"/>
              <a:t> * </a:t>
            </a:r>
            <a:r>
              <a:rPr lang="en-US" altLang="zh-CN" dirty="0" smtClean="0"/>
              <a:t>v2[2]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*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* 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6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1923678"/>
            <a:ext cx="5760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 err="1">
                <a:solidFill>
                  <a:srgbClr val="333333"/>
                </a:solidFill>
                <a:latin typeface="Helvetica Neue" charset="0"/>
              </a:rPr>
              <a:t>Note</a:t>
            </a:r>
            <a:r>
              <a:rPr lang="mr-IN" b="1" dirty="0">
                <a:solidFill>
                  <a:srgbClr val="333333"/>
                </a:solidFill>
                <a:latin typeface="Helvetica Neue" charset="0"/>
              </a:rPr>
              <a:t>: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/>
            </a:r>
            <a:br>
              <a:rPr lang="mr-IN" dirty="0">
                <a:solidFill>
                  <a:srgbClr val="333333"/>
                </a:solidFill>
                <a:latin typeface="Helvetica Neue" charset="0"/>
              </a:rPr>
            </a:br>
            <a:endParaRPr lang="mr-IN" dirty="0">
              <a:solidFill>
                <a:srgbClr val="333333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   </a:t>
            </a:r>
            <a:r>
              <a:rPr lang="mr-IN" dirty="0" smtClean="0">
                <a:solidFill>
                  <a:srgbClr val="333333"/>
                </a:solidFill>
                <a:latin typeface="Helvetica Neue" charset="0"/>
              </a:rPr>
              <a:t>2 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&lt;= 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len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(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nums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) &lt;= 10000.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   </a:t>
            </a:r>
            <a:r>
              <a:rPr lang="mr-IN" dirty="0" smtClean="0">
                <a:solidFill>
                  <a:srgbClr val="333333"/>
                </a:solidFill>
                <a:latin typeface="Helvetica Neue" charset="0"/>
              </a:rPr>
              <a:t>0 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&lt;= 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nums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[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i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] &lt; 1000000.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   </a:t>
            </a:r>
            <a:r>
              <a:rPr lang="mr-IN" dirty="0" smtClean="0">
                <a:solidFill>
                  <a:srgbClr val="333333"/>
                </a:solidFill>
                <a:latin typeface="Helvetica Neue" charset="0"/>
              </a:rPr>
              <a:t>1 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&lt;= 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k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 &lt;= 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len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(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nums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) * (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len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(</a:t>
            </a:r>
            <a:r>
              <a:rPr lang="mr-IN" dirty="0" err="1">
                <a:solidFill>
                  <a:srgbClr val="333333"/>
                </a:solidFill>
                <a:latin typeface="Helvetica Neue" charset="0"/>
              </a:rPr>
              <a:t>nums</a:t>
            </a:r>
            <a:r>
              <a:rPr lang="mr-IN" dirty="0">
                <a:solidFill>
                  <a:srgbClr val="333333"/>
                </a:solidFill>
                <a:latin typeface="Helvetica Neue" charset="0"/>
              </a:rPr>
              <a:t>) - 1) / 2.</a:t>
            </a:r>
            <a:endParaRPr lang="mr-IN" b="0" i="0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60071"/>
              </p:ext>
            </p:extLst>
          </p:nvPr>
        </p:nvGraphicFramePr>
        <p:xfrm>
          <a:off x="2936527" y="1624031"/>
          <a:ext cx="2448273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1782" y="9955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1782" y="29132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1782" y="40026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</a:t>
            </a:r>
            <a:r>
              <a:rPr lang="en-US" altLang="zh-CN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5696" y="334377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int</a:t>
            </a:r>
            <a:r>
              <a:rPr lang="en-US" dirty="0"/>
              <a:t> </a:t>
            </a:r>
            <a:r>
              <a:rPr lang="en-US" dirty="0" err="1"/>
              <a:t>smallestDistancePair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8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83518"/>
            <a:ext cx="7378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Gues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s: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Binary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77966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Range?</a:t>
            </a:r>
          </a:p>
          <a:p>
            <a:endParaRPr lang="en-US" altLang="zh-CN" dirty="0"/>
          </a:p>
          <a:p>
            <a:r>
              <a:rPr lang="en-US" dirty="0" err="1"/>
              <a:t>int</a:t>
            </a:r>
            <a:r>
              <a:rPr lang="en-US" dirty="0"/>
              <a:t> lo = 0;</a:t>
            </a:r>
          </a:p>
          <a:p>
            <a:r>
              <a:rPr lang="en-US" dirty="0" err="1"/>
              <a:t>int</a:t>
            </a:r>
            <a:r>
              <a:rPr lang="en-US" dirty="0"/>
              <a:t> hi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nums.length</a:t>
            </a:r>
            <a:r>
              <a:rPr lang="en-US" dirty="0"/>
              <a:t> - 1] - </a:t>
            </a:r>
            <a:r>
              <a:rPr lang="en-US" dirty="0" err="1"/>
              <a:t>nums</a:t>
            </a:r>
            <a:r>
              <a:rPr lang="en-US" dirty="0"/>
              <a:t>[0];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779662"/>
            <a:ext cx="24638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329" y="282319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74806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109033"/>
            <a:ext cx="6737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想进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的刷题群，请加老师微信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singerdmx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，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他会拉你进群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utoShape 2" descr="http://mmbiz.qpic.cn/mmbiz_png/4g8gMp5OMibAIXfDBwMv5ZQHDExQBFPt5bV2ugWXoBsJW657VL5xuwM7MZhCqIuPdqP6zicDeglmTW4hSxGh3qH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323528" y="1203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43050"/>
            <a:ext cx="8128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83518"/>
            <a:ext cx="7378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Gues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s: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Binary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78057"/>
              </p:ext>
            </p:extLst>
          </p:nvPr>
        </p:nvGraphicFramePr>
        <p:xfrm>
          <a:off x="2936527" y="1624031"/>
          <a:ext cx="2448273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2995" y="285978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93274"/>
            <a:ext cx="24638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625" y="313680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112704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9792" y="-16745"/>
            <a:ext cx="3377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boilerplate</a:t>
            </a:r>
            <a:endParaRPr lang="en-US" altLang="zh-CN" sz="5400" b="0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43558"/>
            <a:ext cx="6908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84700"/>
              </p:ext>
            </p:extLst>
          </p:nvPr>
        </p:nvGraphicFramePr>
        <p:xfrm>
          <a:off x="3257475" y="3282538"/>
          <a:ext cx="259229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432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3635896" y="411421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5148064" y="4114213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5718" y="47947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left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97886" y="47947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483" y="4097215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r>
              <a:rPr lang="en-US" altLang="zh-CN" dirty="0" smtClean="0"/>
              <a:t>[right]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[left]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guess</a:t>
            </a:r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110096"/>
            <a:ext cx="5615898" cy="30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94903"/>
              </p:ext>
            </p:extLst>
          </p:nvPr>
        </p:nvGraphicFramePr>
        <p:xfrm>
          <a:off x="3059832" y="1203598"/>
          <a:ext cx="259229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432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3438253" y="203527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3959933" y="203527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075" y="27157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left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09755" y="27157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right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47830" y="33950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6285" y="38678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2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9832" y="1203598"/>
          <a:ext cx="259229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432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3438253" y="203527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4508751" y="203527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075" y="27157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left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8573" y="27157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right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47830" y="33950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6285" y="3867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3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9832" y="1203598"/>
          <a:ext cx="259229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432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3438253" y="203527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4940799" y="2035274"/>
            <a:ext cx="79208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075" y="27157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left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0621" y="27157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right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47830" y="33950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6285" y="3867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1615" y="4402246"/>
            <a:ext cx="31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7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39502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3],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altLang="zh-CN" dirty="0" smtClean="0"/>
              <a:t>lo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169555" y="2355726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34203" y="36032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24638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649" y="210311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57362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39502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3],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altLang="zh-CN" dirty="0" smtClean="0"/>
              <a:t>lo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169555" y="2355726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34203" y="36032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24638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649" y="210311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85129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39502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3],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altLang="zh-CN" dirty="0" smtClean="0"/>
              <a:t>lo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169555" y="2355726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34203" y="36032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r>
              <a:rPr lang="en-US" altLang="zh-CN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24638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649" y="210311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139747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39502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3],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altLang="zh-CN" dirty="0" smtClean="0"/>
              <a:t>lo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hi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169555" y="2355726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34203" y="36032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r>
              <a:rPr lang="en-US" altLang="zh-CN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24638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649" y="210311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15289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55" y="0"/>
            <a:ext cx="587209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20272" y="123478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Mock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97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891" y="2110085"/>
            <a:ext cx="6994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Further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Optimization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22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97124" y="4169308"/>
            <a:ext cx="611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[right]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[left</a:t>
            </a:r>
            <a:r>
              <a:rPr lang="en-US" altLang="zh-CN" dirty="0"/>
              <a:t>]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11510"/>
            <a:ext cx="5615898" cy="30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88224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8264" y="185167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duplicates</a:t>
            </a:r>
          </a:p>
          <a:p>
            <a:r>
              <a:rPr lang="en-US" altLang="zh-CN" dirty="0" smtClean="0"/>
              <a:t>=&gt;</a:t>
            </a:r>
          </a:p>
          <a:p>
            <a:r>
              <a:rPr lang="en-US" altLang="zh-CN" dirty="0" smtClean="0"/>
              <a:t>greater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9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1347614"/>
            <a:ext cx="6994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Further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Optimization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8" y="307580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Map&lt;Integer,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Integer&gt;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memorize</a:t>
            </a:r>
          </a:p>
          <a:p>
            <a:r>
              <a:rPr lang="en-US" altLang="zh-CN" dirty="0" smtClean="0"/>
              <a:t>guess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67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504269"/>
            <a:ext cx="276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Runtime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5776" y="178011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A5A5A"/>
                </a:solidFill>
                <a:latin typeface="KaTeX_Math" charset="0"/>
              </a:rPr>
              <a:t>N</a:t>
            </a:r>
            <a:r>
              <a:rPr lang="en-US" dirty="0">
                <a:solidFill>
                  <a:srgbClr val="5A5A5A"/>
                </a:solidFill>
                <a:latin typeface="Helvetica Neue" charset="0"/>
              </a:rPr>
              <a:t> is the length of </a:t>
            </a:r>
            <a:r>
              <a:rPr lang="en-US" dirty="0" err="1"/>
              <a:t>nums</a:t>
            </a:r>
            <a:r>
              <a:rPr lang="en-US" dirty="0">
                <a:solidFill>
                  <a:srgbClr val="5A5A5A"/>
                </a:solidFill>
                <a:latin typeface="Helvetica Neue" charset="0"/>
              </a:rPr>
              <a:t>, and </a:t>
            </a:r>
            <a:r>
              <a:rPr lang="en-US" i="1" dirty="0" smtClean="0">
                <a:solidFill>
                  <a:srgbClr val="5A5A5A"/>
                </a:solidFill>
                <a:latin typeface="KaTeX_Math" charset="0"/>
              </a:rPr>
              <a:t>W</a:t>
            </a:r>
            <a:r>
              <a:rPr lang="en-US" dirty="0">
                <a:solidFill>
                  <a:srgbClr val="5A5A5A"/>
                </a:solidFill>
                <a:latin typeface="Helvetica Neue" charset="0"/>
              </a:rPr>
              <a:t> is equal to 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nums.length</a:t>
            </a:r>
            <a:r>
              <a:rPr lang="en-US" dirty="0"/>
              <a:t> - 1] - </a:t>
            </a:r>
            <a:r>
              <a:rPr lang="en-US" dirty="0" err="1"/>
              <a:t>nums</a:t>
            </a:r>
            <a:r>
              <a:rPr lang="en-US" dirty="0"/>
              <a:t>[0]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372" y="277895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Arrays.sort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i="1" dirty="0" smtClean="0"/>
              <a:t>N</a:t>
            </a:r>
            <a:r>
              <a:rPr lang="zh-CN" altLang="en-US" i="1" dirty="0" smtClean="0"/>
              <a:t> * 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2347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 err="1" smtClean="0"/>
              <a:t>log</a:t>
            </a:r>
            <a:r>
              <a:rPr lang="en-US" i="1" dirty="0" err="1" smtClean="0"/>
              <a:t>N</a:t>
            </a:r>
            <a:r>
              <a:rPr lang="zh-CN" altLang="en-US" i="1" dirty="0" smtClean="0"/>
              <a:t> * </a:t>
            </a:r>
            <a:r>
              <a:rPr lang="en-US" dirty="0" err="1" smtClean="0"/>
              <a:t>log</a:t>
            </a:r>
            <a:r>
              <a:rPr lang="en-US" i="1" dirty="0" err="1" smtClean="0"/>
              <a:t>W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43558"/>
            <a:ext cx="6908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3472650"/>
            <a:ext cx="4394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想要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购买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录下的视频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可以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联 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xc0d3@outlook.com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一节课的视频是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10美元，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或者拉一个新的小伙伴来上课亦可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432" y="211008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Binary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Search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专题</a:t>
            </a:r>
            <a:endParaRPr lang="en-US" altLang="zh-C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9" y="0"/>
            <a:ext cx="67212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7076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9999"/>
                </a:solidFill>
                <a:latin typeface="verdana" charset="0"/>
              </a:rPr>
              <a:t>1</a:t>
            </a:r>
            <a:r>
              <a:rPr lang="en-US" altLang="zh-CN" smtClean="0">
                <a:solidFill>
                  <a:srgbClr val="999999"/>
                </a:solidFill>
                <a:latin typeface="verdana" charset="0"/>
              </a:rPr>
              <a:t>. </a:t>
            </a:r>
            <a:r>
              <a:rPr lang="en-US" altLang="zh-CN" dirty="0" err="1" smtClean="0">
                <a:solidFill>
                  <a:srgbClr val="999999"/>
                </a:solidFill>
                <a:latin typeface="verdana" charset="0"/>
              </a:rPr>
              <a:t>Hashmap</a:t>
            </a:r>
            <a:endParaRPr lang="en-US" altLang="zh-CN" dirty="0" smtClean="0">
              <a:solidFill>
                <a:srgbClr val="999999"/>
              </a:solidFill>
              <a:latin typeface="verdana" charset="0"/>
            </a:endParaRPr>
          </a:p>
          <a:p>
            <a:r>
              <a:rPr lang="en-US" altLang="zh-CN" dirty="0" smtClean="0">
                <a:solidFill>
                  <a:srgbClr val="999999"/>
                </a:solidFill>
                <a:latin typeface="verdana" charset="0"/>
              </a:rPr>
              <a:t>2. </a:t>
            </a:r>
            <a:r>
              <a:rPr lang="en-US" altLang="zh-CN" dirty="0">
                <a:solidFill>
                  <a:srgbClr val="999999"/>
                </a:solidFill>
                <a:latin typeface="verdana" charset="0"/>
              </a:rPr>
              <a:t>two </a:t>
            </a:r>
            <a:r>
              <a:rPr lang="en-US" altLang="zh-CN" dirty="0" smtClean="0">
                <a:solidFill>
                  <a:srgbClr val="999999"/>
                </a:solidFill>
                <a:latin typeface="verdana" charset="0"/>
              </a:rPr>
              <a:t>pointers</a:t>
            </a:r>
            <a:endParaRPr lang="en-US" altLang="zh-CN" dirty="0">
              <a:solidFill>
                <a:srgbClr val="999999"/>
              </a:solidFill>
              <a:latin typeface="verdana" charset="0"/>
            </a:endParaRPr>
          </a:p>
          <a:p>
            <a:r>
              <a:rPr lang="en-US" altLang="zh-CN" dirty="0">
                <a:solidFill>
                  <a:srgbClr val="999999"/>
                </a:solidFill>
                <a:latin typeface="verdana" charset="0"/>
              </a:rPr>
              <a:t>3. </a:t>
            </a:r>
            <a:r>
              <a:rPr lang="zh-CN" altLang="en-US" dirty="0">
                <a:solidFill>
                  <a:srgbClr val="999999"/>
                </a:solidFill>
                <a:latin typeface="verdana" charset="0"/>
              </a:rPr>
              <a:t>如果没有额外空间，如果一个很大，一个很小，适合</a:t>
            </a:r>
            <a:r>
              <a:rPr lang="en-US" altLang="zh-CN" dirty="0">
                <a:solidFill>
                  <a:srgbClr val="999999"/>
                </a:solidFill>
                <a:latin typeface="verdana" charset="0"/>
              </a:rPr>
              <a:t>scan</a:t>
            </a:r>
            <a:r>
              <a:rPr lang="zh-CN" altLang="en-US" dirty="0">
                <a:solidFill>
                  <a:srgbClr val="999999"/>
                </a:solidFill>
                <a:latin typeface="verdana" charset="0"/>
              </a:rPr>
              <a:t>小的，并且在大的里面做</a:t>
            </a:r>
            <a:r>
              <a:rPr lang="en-US" altLang="zh-CN" dirty="0">
                <a:solidFill>
                  <a:srgbClr val="999999"/>
                </a:solidFill>
                <a:latin typeface="verdana" charset="0"/>
              </a:rPr>
              <a:t>binary search</a:t>
            </a:r>
            <a:endParaRPr lang="en-US" altLang="zh-CN" b="0" i="0" dirty="0">
              <a:solidFill>
                <a:srgbClr val="999999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7534"/>
            <a:ext cx="58293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8264" y="627534"/>
            <a:ext cx="20056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Extra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</a:p>
          <a:p>
            <a:endParaRPr lang="en-US" dirty="0"/>
          </a:p>
          <a:p>
            <a:r>
              <a:rPr lang="en-US" altLang="zh-CN" dirty="0"/>
              <a:t>num1.length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m,</a:t>
            </a:r>
          </a:p>
          <a:p>
            <a:r>
              <a:rPr lang="en-US" altLang="zh-CN" dirty="0"/>
              <a:t>num2.length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n,</a:t>
            </a:r>
          </a:p>
          <a:p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O(m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55048"/>
            <a:ext cx="5854700" cy="415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6256" y="771550"/>
            <a:ext cx="20056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Pointers</a:t>
            </a:r>
          </a:p>
          <a:p>
            <a:endParaRPr lang="en-US" dirty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sorted,</a:t>
            </a:r>
          </a:p>
          <a:p>
            <a:r>
              <a:rPr lang="en-US" altLang="zh-CN" dirty="0"/>
              <a:t>num1.length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m,</a:t>
            </a:r>
          </a:p>
          <a:p>
            <a:r>
              <a:rPr lang="en-US" altLang="zh-CN" dirty="0"/>
              <a:t>num2.length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O(m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n),</a:t>
            </a:r>
          </a:p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endParaRPr lang="en-US" altLang="zh-CN" dirty="0"/>
          </a:p>
          <a:p>
            <a:r>
              <a:rPr lang="en-US" altLang="zh-CN" dirty="0" err="1" smtClean="0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5542028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8184" y="411510"/>
            <a:ext cx="2005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endParaRPr lang="en-US" dirty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sorted,</a:t>
            </a:r>
          </a:p>
          <a:p>
            <a:r>
              <a:rPr lang="en-US" altLang="zh-CN" dirty="0" smtClean="0"/>
              <a:t>num1.length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m,</a:t>
            </a:r>
          </a:p>
          <a:p>
            <a:r>
              <a:rPr lang="en-US" altLang="zh-CN" dirty="0" smtClean="0"/>
              <a:t>num2.length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n,</a:t>
            </a:r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* </a:t>
            </a:r>
            <a:r>
              <a:rPr lang="en-US" altLang="zh-CN" dirty="0" smtClean="0"/>
              <a:t>log(n)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886</Words>
  <Application>Microsoft Macintosh PowerPoint</Application>
  <PresentationFormat>On-screen Show (16:9)</PresentationFormat>
  <Paragraphs>146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Helvetica Neue</vt:lpstr>
      <vt:lpstr>KaTeX_Math</vt:lpstr>
      <vt:lpstr>verdana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Xin Yao</cp:lastModifiedBy>
  <cp:revision>588</cp:revision>
  <dcterms:created xsi:type="dcterms:W3CDTF">2014-06-17T10:01:34Z</dcterms:created>
  <dcterms:modified xsi:type="dcterms:W3CDTF">2018-01-06T20:49:18Z</dcterms:modified>
</cp:coreProperties>
</file>