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5" r:id="rId2"/>
    <p:sldId id="285" r:id="rId3"/>
    <p:sldId id="323" r:id="rId4"/>
    <p:sldId id="321" r:id="rId5"/>
    <p:sldId id="324" r:id="rId6"/>
    <p:sldId id="316" r:id="rId7"/>
    <p:sldId id="317" r:id="rId8"/>
    <p:sldId id="334" r:id="rId9"/>
    <p:sldId id="325" r:id="rId10"/>
    <p:sldId id="328" r:id="rId11"/>
    <p:sldId id="330" r:id="rId12"/>
    <p:sldId id="331" r:id="rId13"/>
    <p:sldId id="329" r:id="rId14"/>
    <p:sldId id="332" r:id="rId15"/>
    <p:sldId id="326" r:id="rId16"/>
    <p:sldId id="327" r:id="rId17"/>
    <p:sldId id="335" r:id="rId18"/>
    <p:sldId id="333" r:id="rId19"/>
    <p:sldId id="318" r:id="rId20"/>
    <p:sldId id="319" r:id="rId21"/>
    <p:sldId id="320" r:id="rId22"/>
    <p:sldId id="336" r:id="rId23"/>
    <p:sldId id="337" r:id="rId24"/>
    <p:sldId id="338" r:id="rId25"/>
    <p:sldId id="315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500"/>
    <a:srgbClr val="F9A818"/>
    <a:srgbClr val="ED4500"/>
    <a:srgbClr val="98AB42"/>
    <a:srgbClr val="569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0" autoAdjust="0"/>
    <p:restoredTop sz="95210"/>
  </p:normalViewPr>
  <p:slideViewPr>
    <p:cSldViewPr>
      <p:cViewPr>
        <p:scale>
          <a:sx n="130" d="100"/>
          <a:sy n="130" d="100"/>
        </p:scale>
        <p:origin x="424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8359-8AF9-42E6-95DA-28B4C0D24F6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F2B-3B15-489E-8BBB-E3EDF5CB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1E3C-25FA-4BA9-80C8-CAFB5A2F9DF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E4459-2F9E-477D-A60A-44A2DA34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75816" y="477962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81685" y="340219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119678" y="269049"/>
            <a:ext cx="1525422" cy="1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6789119" y="4455497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318768" y="4638877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912870" y="4768688"/>
            <a:ext cx="1398944" cy="1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刷痕banner矢量素材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617" t="6208" r="2617" b="72617"/>
          <a:stretch>
            <a:fillRect/>
          </a:stretch>
        </p:blipFill>
        <p:spPr>
          <a:xfrm>
            <a:off x="0" y="0"/>
            <a:ext cx="9144000" cy="627534"/>
          </a:xfrm>
          <a:prstGeom prst="rect">
            <a:avLst/>
          </a:prstGeom>
        </p:spPr>
      </p:pic>
      <p:pic>
        <p:nvPicPr>
          <p:cNvPr id="3" name="图片 2" descr="刷痕banner矢量素材02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617" t="22177" r="2617" b="75047"/>
          <a:stretch>
            <a:fillRect/>
          </a:stretch>
        </p:blipFill>
        <p:spPr>
          <a:xfrm flipV="1">
            <a:off x="0" y="5061223"/>
            <a:ext cx="9144000" cy="82277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539552" y="106852"/>
            <a:ext cx="7149480" cy="493167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Picture 3" descr="C:\Users\Administrator\Desktop\logo_透明底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674"/>
            <a:ext cx="808856" cy="3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ownloads\水印单个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3" y="1701461"/>
            <a:ext cx="8666949" cy="33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39552" y="55552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rgbClr val="FFFF00"/>
                </a:solidFill>
              </a:rPr>
              <a:t>商业图使用说明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本设计作品中所使用的图片来源于以下网站（图片链接见本页备注），以下网站均有声明：图片为免费无版权图片，并且可以供个人和商业使用，如需确认版权情况，可查看该网站图片版权声明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39552" y="343584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本作品使用的免费无版权图片链接地址列表：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" y="0"/>
            <a:ext cx="9138198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61" r:id="rId4"/>
    <p:sldLayoutId id="2147483659" r:id="rId5"/>
    <p:sldLayoutId id="2147483662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Knapsack" TargetMode="Externa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hyperlink" Target="mailto:xc0d3@outlook.com" TargetMode="External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1752" y="2918653"/>
            <a:ext cx="3802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关注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Xcode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即可获得热腾腾的高频题解析视频、面试技巧及准备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tips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、北美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就业咨询等干货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一对一实习或工作信息咨询服务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一对一面试能力评定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修改简历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Mock  interview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强化训练服务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411510"/>
            <a:ext cx="308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Deduction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Formula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1707654"/>
            <a:ext cx="5885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notebooks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</a:p>
          <a:p>
            <a:endParaRPr lang="en-US" dirty="0"/>
          </a:p>
          <a:p>
            <a:r>
              <a:rPr lang="en-US" altLang="zh-CN" dirty="0"/>
              <a:t>f</a:t>
            </a:r>
            <a:r>
              <a:rPr lang="en-US" altLang="zh-CN" dirty="0" smtClean="0"/>
              <a:t>(n)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</a:t>
            </a:r>
          </a:p>
          <a:p>
            <a:endParaRPr lang="en-US" dirty="0" smtClean="0"/>
          </a:p>
          <a:p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“b”</a:t>
            </a:r>
            <a:endParaRPr lang="en-US" altLang="zh-CN" dirty="0"/>
          </a:p>
          <a:p>
            <a:pPr marL="285750" indent="-285750">
              <a:buFont typeface="Symbol" charset="2"/>
              <a:buChar char="Þ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b.cost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</a:t>
            </a:r>
            <a:r>
              <a:rPr lang="zh-CN" altLang="en-US" dirty="0" smtClean="0"/>
              <a:t>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b.cost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Symbol" charset="2"/>
              <a:buChar char="Þ"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b.quantity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9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411510"/>
            <a:ext cx="308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Deduction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Formula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1707654"/>
            <a:ext cx="5746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b.cost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b.quantity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Trying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bundles</a:t>
            </a:r>
            <a:endParaRPr lang="en-US" altLang="zh-CN" dirty="0"/>
          </a:p>
          <a:p>
            <a:endParaRPr lang="en-US" dirty="0" smtClean="0"/>
          </a:p>
          <a:p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max(f(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b.cost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 smtClean="0"/>
              <a:t>b.quantity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306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55552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Initialization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5776" y="1635646"/>
            <a:ext cx="34932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[]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f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en-US" dirty="0" smtClean="0">
                <a:latin typeface="Monaco" charset="0"/>
              </a:rPr>
              <a:t>= </a:t>
            </a:r>
            <a:r>
              <a:rPr lang="en-US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[</a:t>
            </a:r>
            <a:r>
              <a:rPr lang="en-US" dirty="0">
                <a:solidFill>
                  <a:srgbClr val="7E504F"/>
                </a:solidFill>
                <a:latin typeface="Monaco" charset="0"/>
              </a:rPr>
              <a:t>n</a:t>
            </a:r>
            <a:r>
              <a:rPr lang="en-US" dirty="0">
                <a:latin typeface="Monaco" charset="0"/>
              </a:rPr>
              <a:t> + 1</a:t>
            </a:r>
            <a:r>
              <a:rPr lang="en-US" dirty="0" smtClean="0">
                <a:latin typeface="Monaco" charset="0"/>
              </a:rPr>
              <a:t>]</a:t>
            </a:r>
          </a:p>
          <a:p>
            <a:endParaRPr lang="en-US" dirty="0">
              <a:latin typeface="Monaco" charset="0"/>
            </a:endParaRPr>
          </a:p>
          <a:p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max</a:t>
            </a:r>
            <a:r>
              <a:rPr lang="mr-IN" dirty="0"/>
              <a:t> = </a:t>
            </a:r>
            <a:r>
              <a:rPr lang="mr-IN" dirty="0" smtClean="0"/>
              <a:t>0</a:t>
            </a:r>
            <a:endParaRPr lang="mr-IN" dirty="0"/>
          </a:p>
          <a:p>
            <a:endParaRPr lang="en-US" dirty="0" smtClean="0">
              <a:latin typeface="Monac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1888" y="293179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Why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max?</a:t>
            </a:r>
            <a:endParaRPr lang="en-US" altLang="zh-C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61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55552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Initialization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5776" y="1635646"/>
            <a:ext cx="421140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[]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f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en-US" dirty="0" smtClean="0">
                <a:latin typeface="Monaco" charset="0"/>
              </a:rPr>
              <a:t>= </a:t>
            </a:r>
            <a:r>
              <a:rPr lang="en-US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dirty="0">
                <a:latin typeface="Monaco" charset="0"/>
              </a:rPr>
              <a:t>[</a:t>
            </a:r>
            <a:r>
              <a:rPr lang="en-US" dirty="0">
                <a:solidFill>
                  <a:srgbClr val="7E504F"/>
                </a:solidFill>
                <a:latin typeface="Monaco" charset="0"/>
              </a:rPr>
              <a:t>n</a:t>
            </a:r>
            <a:r>
              <a:rPr lang="en-US" dirty="0">
                <a:latin typeface="Monaco" charset="0"/>
              </a:rPr>
              <a:t> + 1</a:t>
            </a:r>
            <a:r>
              <a:rPr lang="en-US" dirty="0" smtClean="0">
                <a:latin typeface="Monaco" charset="0"/>
              </a:rPr>
              <a:t>]</a:t>
            </a:r>
          </a:p>
          <a:p>
            <a:endParaRPr lang="en-US" dirty="0">
              <a:latin typeface="Monaco" charset="0"/>
            </a:endParaRP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(Bundle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b.cost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b.quantity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==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endParaRPr lang="mr-IN" dirty="0"/>
          </a:p>
          <a:p>
            <a:endParaRPr lang="en-US" dirty="0" smtClean="0"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6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606550"/>
            <a:ext cx="6159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469900"/>
            <a:ext cx="54229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0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757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described</a:t>
            </a:r>
            <a:r>
              <a:rPr lang="zh-CN" altLang="en-US" dirty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bundleQunantities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19]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bundleCost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[24,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20].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shop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24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24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26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notebooks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shop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dollars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 smtClean="0"/>
              <a:t>26</a:t>
            </a:r>
            <a:r>
              <a:rPr lang="zh-CN" altLang="en-US" dirty="0" smtClean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/>
              <a:t>dollars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Helen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smtClean="0"/>
              <a:t>40.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0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674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5936" y="2674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Bundles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4283"/>
              </p:ext>
            </p:extLst>
          </p:nvPr>
        </p:nvGraphicFramePr>
        <p:xfrm>
          <a:off x="5148064" y="81320"/>
          <a:ext cx="3096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cost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24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quantity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75606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f:</a:t>
            </a:r>
            <a:r>
              <a:rPr lang="zh-CN" altLang="en-US" dirty="0" smtClean="0"/>
              <a:t> </a:t>
            </a:r>
            <a:r>
              <a:rPr lang="fi-FI" dirty="0" smtClean="0"/>
              <a:t>[</a:t>
            </a:r>
            <a:r>
              <a:rPr lang="fi-FI" dirty="0"/>
              <a:t>0, 0, 0, 0, 0, 0, 0, 0, 0, 0, 0, 0, 0, 0, 0, 0, 0, 0, 0, 0, </a:t>
            </a:r>
            <a:r>
              <a:rPr lang="fi-FI" dirty="0" smtClean="0"/>
              <a:t>19,</a:t>
            </a:r>
            <a:r>
              <a:rPr lang="zh-CN" altLang="en-US" dirty="0" smtClean="0"/>
              <a:t> </a:t>
            </a:r>
            <a:r>
              <a:rPr lang="fi-FI" dirty="0" smtClean="0"/>
              <a:t>0</a:t>
            </a:r>
            <a:r>
              <a:rPr lang="fi-FI" dirty="0"/>
              <a:t>, 0, 0, 20, 0, 0, 0, 0, 0, 0, 0, 0, 0, 0, 0, 0, 0, 0, 0, 38, </a:t>
            </a:r>
            <a:r>
              <a:rPr lang="fi-FI" dirty="0" smtClean="0"/>
              <a:t>0</a:t>
            </a:r>
            <a:r>
              <a:rPr lang="fi-FI" dirty="0"/>
              <a:t>, 0, 0, 39, 0, 0, 0, 40, 0, 0]</a:t>
            </a:r>
          </a:p>
          <a:p>
            <a:endParaRPr lang="en-US" dirty="0" smtClean="0"/>
          </a:p>
          <a:p>
            <a:r>
              <a:rPr lang="en-US" altLang="zh-CN" dirty="0" smtClean="0"/>
              <a:t>f[20]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19</a:t>
            </a:r>
          </a:p>
          <a:p>
            <a:r>
              <a:rPr lang="en-US" altLang="zh-CN" dirty="0" smtClean="0"/>
              <a:t>f[24]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</a:p>
          <a:p>
            <a:r>
              <a:rPr lang="en-US" altLang="zh-CN" dirty="0" smtClean="0"/>
              <a:t>f[40]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38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f[20]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f[20]</a:t>
            </a:r>
          </a:p>
          <a:p>
            <a:r>
              <a:rPr lang="en-US" altLang="zh-CN" dirty="0" smtClean="0"/>
              <a:t>f[44]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39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f[20]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f[24]</a:t>
            </a:r>
          </a:p>
          <a:p>
            <a:r>
              <a:rPr lang="en-US" altLang="zh-CN" dirty="0" smtClean="0"/>
              <a:t>f[48]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f[24]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f[24]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4673" y="211008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背包问题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79973" y="3363838"/>
            <a:ext cx="2884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inux Libertine" charset="0"/>
              </a:rPr>
              <a:t>Knapsack problem</a:t>
            </a:r>
            <a:endParaRPr lang="en-US" sz="2800" b="0" i="0" dirty="0">
              <a:solidFill>
                <a:srgbClr val="FF0000"/>
              </a:solidFill>
              <a:effectLst/>
              <a:latin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3701" y="339502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70C0"/>
                </a:solidFill>
              </a:rPr>
              <a:t>Variation</a:t>
            </a:r>
          </a:p>
          <a:p>
            <a:pPr algn="ctr"/>
            <a:r>
              <a:rPr lang="en-US" altLang="zh-CN" sz="2400" b="1" dirty="0" smtClean="0">
                <a:solidFill>
                  <a:srgbClr val="0070C0"/>
                </a:solidFill>
              </a:rPr>
              <a:t>What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if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coins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are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limited?</a:t>
            </a:r>
          </a:p>
          <a:p>
            <a:pPr algn="ctr"/>
            <a:r>
              <a:rPr lang="en-US" altLang="zh-CN" sz="2400" b="1" dirty="0" smtClean="0">
                <a:solidFill>
                  <a:srgbClr val="0070C0"/>
                </a:solidFill>
              </a:rPr>
              <a:t>What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if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bundles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are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limited?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109033"/>
            <a:ext cx="6737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想进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的刷题群，请加老师微信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singerdmx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，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他会拉你进群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utoShape 2" descr="http://mmbiz.qpic.cn/mmbiz_png/4g8gMp5OMibAIXfDBwMv5ZQHDExQBFPt5bV2ugWXoBsJW657VL5xuwM7MZhCqIuPdqP6zicDeglmTW4hSxGh3qH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323528" y="1203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43050"/>
            <a:ext cx="8128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20359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Given a set of items, each with a weight and a value, determine the number of each item to include in a collection so that the total weight is less than or equal to a given limit and the total value is as large as possible. It derives its name from the problem faced by someone who is constrained by a fixed-size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2" tooltip="Knapsack"/>
              </a:rPr>
              <a:t>knapsack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and must fill it with the most valuable items.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29" y="1118309"/>
            <a:ext cx="3175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3478"/>
            <a:ext cx="781236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 Backpack</a:t>
            </a: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Given n items with size </a:t>
            </a:r>
            <a:r>
              <a:rPr lang="en-US" sz="1600" u="sng" dirty="0">
                <a:solidFill>
                  <a:srgbClr val="4F76CB"/>
                </a:solidFill>
                <a:latin typeface="Monaco" charset="0"/>
              </a:rPr>
              <a:t>Ai</a:t>
            </a:r>
            <a:r>
              <a:rPr lang="en-US" sz="1600" dirty="0">
                <a:solidFill>
                  <a:srgbClr val="4F76CB"/>
                </a:solidFill>
                <a:latin typeface="Monaco" charset="0"/>
              </a:rPr>
              <a:t>, an integer m denotes the size of a backpack. How full you can fill this backpack?</a:t>
            </a: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Example</a:t>
            </a:r>
          </a:p>
          <a:p>
            <a:r>
              <a:rPr lang="en-US" sz="1600" dirty="0">
                <a:latin typeface="Monaco" charset="0"/>
              </a:rPr>
              <a:t/>
            </a:r>
            <a:br>
              <a:rPr lang="en-US" sz="1600" dirty="0">
                <a:latin typeface="Monaco" charset="0"/>
              </a:rPr>
            </a:b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If we have 4 items with size [2, 3, 5, 7], the backpack size is 11, we can select [2, 3, 5], so that the max size we can fill this backpack is 10. If the backpack size is 12. we can select [2, 3, 7] so that we can fulfill the backpack.</a:t>
            </a:r>
          </a:p>
          <a:p>
            <a:r>
              <a:rPr lang="en-US" sz="1600" dirty="0">
                <a:latin typeface="Monaco" charset="0"/>
              </a:rPr>
              <a:t/>
            </a:r>
            <a:br>
              <a:rPr lang="en-US" sz="1600" dirty="0">
                <a:latin typeface="Monaco" charset="0"/>
              </a:rPr>
            </a:b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You function should return the max size we can fill in the given backpack.</a:t>
            </a: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Note</a:t>
            </a:r>
          </a:p>
          <a:p>
            <a:r>
              <a:rPr lang="en-US" sz="1600" dirty="0">
                <a:latin typeface="Monaco" charset="0"/>
              </a:rPr>
              <a:t/>
            </a:r>
            <a:br>
              <a:rPr lang="en-US" sz="1600" dirty="0">
                <a:latin typeface="Monaco" charset="0"/>
              </a:rPr>
            </a:b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You can not divide any item into small pieces.</a:t>
            </a:r>
            <a:endParaRPr lang="en-US" sz="1600" dirty="0">
              <a:solidFill>
                <a:srgbClr val="4F76CB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6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73200"/>
            <a:ext cx="6629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339502"/>
            <a:ext cx="58143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Backpack II </a:t>
            </a: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Given n items with size </a:t>
            </a:r>
            <a:r>
              <a:rPr lang="en-US" sz="1600" u="sng" dirty="0">
                <a:solidFill>
                  <a:srgbClr val="4F76CB"/>
                </a:solidFill>
                <a:latin typeface="Monaco" charset="0"/>
              </a:rPr>
              <a:t>Ai</a:t>
            </a:r>
            <a:r>
              <a:rPr lang="en-US" sz="1600" dirty="0">
                <a:solidFill>
                  <a:srgbClr val="4F76CB"/>
                </a:solidFill>
                <a:latin typeface="Monaco" charset="0"/>
              </a:rPr>
              <a:t> and value Vi, and a backpack with size m. What's the maximum value can you put into the backpack?</a:t>
            </a: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Example</a:t>
            </a:r>
          </a:p>
          <a:p>
            <a:r>
              <a:rPr lang="en-US" sz="1600" dirty="0">
                <a:latin typeface="Monaco" charset="0"/>
              </a:rPr>
              <a:t/>
            </a:r>
            <a:br>
              <a:rPr lang="en-US" sz="1600" dirty="0">
                <a:latin typeface="Monaco" charset="0"/>
              </a:rPr>
            </a:b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Given 4 items with size [2, 3, 5, 7] and value [1, 5, 2, 4], and a backpack with size 10. The maximum value is 9.</a:t>
            </a: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Note</a:t>
            </a:r>
          </a:p>
          <a:p>
            <a:r>
              <a:rPr lang="en-US" sz="1600" dirty="0">
                <a:latin typeface="Monaco" charset="0"/>
              </a:rPr>
              <a:t/>
            </a:r>
            <a:br>
              <a:rPr lang="en-US" sz="1600" dirty="0">
                <a:latin typeface="Monaco" charset="0"/>
              </a:rPr>
            </a:br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4F76CB"/>
                </a:solidFill>
                <a:latin typeface="Monaco" charset="0"/>
              </a:rPr>
              <a:t>You cannot divide item into small pieces and the total size of items you choose should smaller or equal to m.</a:t>
            </a:r>
            <a:endParaRPr lang="en-US" sz="1600" dirty="0">
              <a:solidFill>
                <a:srgbClr val="4F76CB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83518"/>
            <a:ext cx="6743700" cy="2159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4580" y="2859782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mr-IN" dirty="0">
                <a:latin typeface="Monaco" charset="0"/>
              </a:rPr>
              <a:t> (</a:t>
            </a:r>
            <a:r>
              <a:rPr lang="mr-IN" dirty="0" err="1">
                <a:latin typeface="Monaco" charset="0"/>
              </a:rPr>
              <a:t>Bundle</a:t>
            </a:r>
            <a:r>
              <a:rPr lang="mr-IN" dirty="0">
                <a:latin typeface="Monaco" charset="0"/>
              </a:rPr>
              <a:t> 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b</a:t>
            </a:r>
            <a:r>
              <a:rPr lang="mr-IN" dirty="0">
                <a:latin typeface="Monaco" charset="0"/>
              </a:rPr>
              <a:t> : 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bundles</a:t>
            </a:r>
            <a:r>
              <a:rPr lang="mr-IN" dirty="0">
                <a:latin typeface="Monaco" charset="0"/>
              </a:rPr>
              <a:t>) {</a:t>
            </a:r>
          </a:p>
          <a:p>
            <a:pPr lvl="1"/>
            <a:r>
              <a:rPr lang="mr-IN" dirty="0" err="1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mr-IN" dirty="0">
                <a:latin typeface="Monaco" charset="0"/>
              </a:rPr>
              <a:t> (</a:t>
            </a:r>
            <a:r>
              <a:rPr lang="mr-IN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mr-IN" dirty="0">
                <a:latin typeface="Monaco" charset="0"/>
              </a:rPr>
              <a:t> 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j</a:t>
            </a:r>
            <a:r>
              <a:rPr lang="mr-IN" dirty="0">
                <a:latin typeface="Monaco" charset="0"/>
              </a:rPr>
              <a:t> = </a:t>
            </a:r>
            <a:r>
              <a:rPr lang="en-US" altLang="zh-CN" dirty="0" err="1" smtClean="0">
                <a:latin typeface="Monaco" charset="0"/>
              </a:rPr>
              <a:t>n</a:t>
            </a:r>
            <a:r>
              <a:rPr lang="mr-IN" dirty="0" smtClean="0">
                <a:latin typeface="Monaco" charset="0"/>
              </a:rPr>
              <a:t>; 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j</a:t>
            </a:r>
            <a:r>
              <a:rPr lang="mr-IN" dirty="0">
                <a:latin typeface="Monaco" charset="0"/>
              </a:rPr>
              <a:t> &gt;= </a:t>
            </a:r>
            <a:r>
              <a:rPr lang="mr-IN" dirty="0" err="1">
                <a:latin typeface="Monaco" charset="0"/>
              </a:rPr>
              <a:t>b.cost</a:t>
            </a:r>
            <a:r>
              <a:rPr lang="mr-IN" dirty="0">
                <a:latin typeface="Monaco" charset="0"/>
              </a:rPr>
              <a:t>; 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j</a:t>
            </a:r>
            <a:r>
              <a:rPr lang="mr-IN" dirty="0">
                <a:latin typeface="Monaco" charset="0"/>
              </a:rPr>
              <a:t>--) {</a:t>
            </a:r>
          </a:p>
          <a:p>
            <a:pPr lvl="2"/>
            <a:r>
              <a:rPr lang="mr-IN" dirty="0" err="1">
                <a:latin typeface="Monaco" charset="0"/>
              </a:rPr>
              <a:t>f</a:t>
            </a:r>
            <a:r>
              <a:rPr lang="mr-IN" dirty="0">
                <a:latin typeface="Monaco" charset="0"/>
              </a:rPr>
              <a:t>[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j</a:t>
            </a:r>
            <a:r>
              <a:rPr lang="mr-IN" dirty="0">
                <a:latin typeface="Monaco" charset="0"/>
              </a:rPr>
              <a:t>] = </a:t>
            </a:r>
            <a:r>
              <a:rPr lang="mr-IN" dirty="0" err="1">
                <a:latin typeface="Monaco" charset="0"/>
              </a:rPr>
              <a:t>Math.max</a:t>
            </a:r>
            <a:r>
              <a:rPr lang="mr-IN" dirty="0">
                <a:latin typeface="Monaco" charset="0"/>
              </a:rPr>
              <a:t>(</a:t>
            </a:r>
            <a:r>
              <a:rPr lang="mr-IN" dirty="0" err="1">
                <a:latin typeface="Monaco" charset="0"/>
              </a:rPr>
              <a:t>f</a:t>
            </a:r>
            <a:r>
              <a:rPr lang="mr-IN" dirty="0">
                <a:latin typeface="Monaco" charset="0"/>
              </a:rPr>
              <a:t>[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j</a:t>
            </a:r>
            <a:r>
              <a:rPr lang="mr-IN" dirty="0">
                <a:latin typeface="Monaco" charset="0"/>
              </a:rPr>
              <a:t> - </a:t>
            </a:r>
            <a:r>
              <a:rPr lang="mr-IN" dirty="0" err="1">
                <a:latin typeface="Monaco" charset="0"/>
              </a:rPr>
              <a:t>b.cost</a:t>
            </a:r>
            <a:r>
              <a:rPr lang="mr-IN" dirty="0">
                <a:latin typeface="Monaco" charset="0"/>
              </a:rPr>
              <a:t>] + </a:t>
            </a:r>
            <a:r>
              <a:rPr lang="mr-IN" dirty="0" err="1">
                <a:latin typeface="Monaco" charset="0"/>
              </a:rPr>
              <a:t>b.quantity</a:t>
            </a:r>
            <a:r>
              <a:rPr lang="mr-IN" dirty="0">
                <a:latin typeface="Monaco" charset="0"/>
              </a:rPr>
              <a:t>, </a:t>
            </a:r>
            <a:r>
              <a:rPr lang="mr-IN" dirty="0" err="1">
                <a:latin typeface="Monaco" charset="0"/>
              </a:rPr>
              <a:t>f</a:t>
            </a:r>
            <a:r>
              <a:rPr lang="mr-IN" dirty="0">
                <a:latin typeface="Monaco" charset="0"/>
              </a:rPr>
              <a:t>[</a:t>
            </a:r>
            <a:r>
              <a:rPr lang="mr-IN" dirty="0" err="1">
                <a:solidFill>
                  <a:srgbClr val="7E504F"/>
                </a:solidFill>
                <a:latin typeface="Monaco" charset="0"/>
              </a:rPr>
              <a:t>j</a:t>
            </a:r>
            <a:r>
              <a:rPr lang="mr-IN" dirty="0">
                <a:latin typeface="Monaco" charset="0"/>
              </a:rPr>
              <a:t>]);</a:t>
            </a:r>
          </a:p>
          <a:p>
            <a:pPr lvl="1"/>
            <a:r>
              <a:rPr lang="mr-IN" dirty="0">
                <a:latin typeface="Monaco" charset="0"/>
              </a:rPr>
              <a:t>}</a:t>
            </a:r>
          </a:p>
          <a:p>
            <a:r>
              <a:rPr lang="mr-IN" dirty="0">
                <a:latin typeface="Monaco" charset="0"/>
              </a:rPr>
              <a:t>}</a:t>
            </a:r>
            <a:endParaRPr lang="mr-IN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3472650"/>
            <a:ext cx="4394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想要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购买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录下的视频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可以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联系 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xc0d3@outlook.com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一节课的视频是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10美元，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或者拉一个新的小伙伴来上课亦可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3" y="7816"/>
            <a:ext cx="8933447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0152" y="7816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1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6311" y="2110085"/>
            <a:ext cx="2711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DP 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专题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2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7594" y="987574"/>
            <a:ext cx="4096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/>
              <a:t>DP</a:t>
            </a:r>
            <a:r>
              <a:rPr lang="zh-CN" altLang="en-US" sz="5400" b="1" dirty="0" smtClean="0"/>
              <a:t> 核心思想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2283718"/>
            <a:ext cx="54748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Deduction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Formula</a:t>
            </a:r>
          </a:p>
          <a:p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Initialization</a:t>
            </a:r>
          </a:p>
          <a:p>
            <a:endParaRPr lang="en-US" sz="24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）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Space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Improvement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(Bonus)</a:t>
            </a:r>
            <a:endParaRPr 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8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9144000" cy="42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43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8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757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described</a:t>
            </a:r>
            <a:r>
              <a:rPr lang="zh-CN" altLang="en-US" dirty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bundleQunantities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19]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bundleCost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[24,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20].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shop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24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24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26</a:t>
            </a:r>
            <a:r>
              <a:rPr lang="zh-CN" altLang="en-US" dirty="0" smtClean="0"/>
              <a:t> </a:t>
            </a:r>
            <a:r>
              <a:rPr lang="en-US" altLang="zh-CN" dirty="0" smtClean="0"/>
              <a:t>dollars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notebooks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shop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dollars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 smtClean="0"/>
              <a:t>26</a:t>
            </a:r>
            <a:r>
              <a:rPr lang="zh-CN" altLang="en-US" dirty="0" smtClean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/>
              <a:t>dollars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Helen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40.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200150"/>
            <a:ext cx="5803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11318</TotalTime>
  <Words>726</Words>
  <Application>Microsoft Macintosh PowerPoint</Application>
  <PresentationFormat>On-screen Show (16:9)</PresentationFormat>
  <Paragraphs>103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Linux Libertine</vt:lpstr>
      <vt:lpstr>Monaco</vt:lpstr>
      <vt:lpstr>Symbol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883</cp:revision>
  <dcterms:created xsi:type="dcterms:W3CDTF">2014-06-17T10:01:34Z</dcterms:created>
  <dcterms:modified xsi:type="dcterms:W3CDTF">2018-01-15T00:13:49Z</dcterms:modified>
</cp:coreProperties>
</file>