
<file path=[Content_Types].xml><?xml version="1.0" encoding="utf-8"?>
<Types xmlns="http://schemas.openxmlformats.org/package/2006/content-types">
  <Default Extension="wmf" ContentType="image/x-wmf"/>
  <Default Extension="gif" ContentType="image/gif"/>
  <Default Extension="png" ContentType="image/pn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s/slide7.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Layouts/slideLayout9.xml" ContentType="application/vnd.openxmlformats-officedocument.presentationml.slideLayout+xml"/>
  <Override PartName="/ppt/slides/slide1.xml" ContentType="application/vnd.openxmlformats-officedocument.presentationml.slide+xml"/>
  <Override PartName="/ppt/slideLayouts/slideLayout8.xml" ContentType="application/vnd.openxmlformats-officedocument.presentationml.slideLayout+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s/slide5.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slideLayouts/slideLayout11.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slideLayouts/slideLayout1.xml" ContentType="application/vnd.openxmlformats-officedocument.presentationml.slideLayout+xml"/>
  <Override PartName="/ppt/slides/slide2.xml" ContentType="application/vnd.openxmlformats-officedocument.presentationml.slide+xml"/>
  <Override PartName="/ppt/viewProps.xml" ContentType="application/vnd.openxmlformats-officedocument.presentationml.viewProps+xml"/>
  <Override PartName="/ppt/notesSlides/notesSlide3.xml" ContentType="application/vnd.openxmlformats-officedocument.presentationml.notesSlide+xml"/>
  <Override PartName="/ppt/slideLayouts/slideLayout6.xml" ContentType="application/vnd.openxmlformats-officedocument.presentationml.slideLayout+xml"/>
  <Override PartName="/ppt/presProps.xml" ContentType="application/vnd.openxmlformats-officedocument.presentationml.presProps+xml"/>
  <Override PartName="/ppt/slideLayouts/slideLayout5.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autoCompressPictures="0" embedTrueTypeFonts="1" saveSubsetFonts="1" strictFirstAndLastChars="0">
  <p:sldMasterIdLst>
    <p:sldMasterId id="2147483648" r:id="rId1"/>
  </p:sldMasterIdLst>
  <p:notesMasterIdLst>
    <p:notesMasterId r:id="rId12"/>
  </p:notesMasterIdLst>
  <p:sldIdLst>
    <p:sldId id="256" r:id="rId4"/>
    <p:sldId id="257" r:id="rId5"/>
    <p:sldId id="258" r:id="rId6"/>
    <p:sldId id="259" r:id="rId7"/>
    <p:sldId id="260" r:id="rId8"/>
    <p:sldId id="261" r:id="rId9"/>
    <p:sldId id="262" r:id="rId10"/>
    <p:sldId id="263" r:id="rId11"/>
  </p:sldIdLst>
  <p:sldSz cx="9144000" cy="5143500"/>
  <p:notesSz cx="6858000" cy="9144000"/>
  <p:defaultText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theme" Target="theme/theme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notesMaster" Target="notesMasters/notesMaster1.xml"/><Relationship Id="rId13" Type="http://schemas.openxmlformats.org/officeDocument/2006/relationships/presProps" Target="presProps.xml" /><Relationship Id="rId14" Type="http://schemas.openxmlformats.org/officeDocument/2006/relationships/tableStyles" Target="tableStyles.xml" /><Relationship Id="rId15"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spTree>
      <p:nvGrpSpPr>
        <p:cNvPr id="1" name=""/>
        <p:cNvGrpSpPr/>
        <p:nvPr/>
      </p:nvGrpSpPr>
      <p:grpSpPr bwMode="auto">
        <a:xfrm>
          <a:off x="0" y="0"/>
          <a:ext cx="0" cy="0"/>
          <a:chOff x="0" y="0"/>
          <a:chExt cx="0" cy="0"/>
        </a:xfrm>
      </p:grpSpPr>
      <p:sp>
        <p:nvSpPr>
          <p:cNvPr id="3" name="Google Shape;3;n"/>
          <p:cNvSpPr/>
          <p:nvPr>
            <p:ph type="sldImg" idx="2"/>
          </p:nvPr>
        </p:nvSpPr>
        <p:spPr bwMode="auto">
          <a:xfrm>
            <a:off x="381300" y="685800"/>
            <a:ext cx="6096075" cy="3429000"/>
          </a:xfrm>
          <a:custGeom>
            <a:avLst/>
            <a:gdLst/>
            <a:ahLst/>
            <a:cxnLst/>
            <a:rect l="l" t="t" r="r" b="b"/>
            <a:pathLst>
              <a:path w="120000" h="120000" fill="norm" stroke="1"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bwMode="auto">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pPr>
              <a:defRPr/>
            </a:pPr>
            <a:endParaRPr/>
          </a:p>
        </p:txBody>
      </p:sp>
    </p:spTree>
  </p:cSld>
  <p:clrMap bg1="lt1" tx1="dk1" bg2="dk2" tx2="lt2" accent1="accent1" accent2="accent2" accent3="accent3" accent4="accent4" accent5="accent5" accent6="accent6" hlink="hlink" folHlink="folHlink"/>
  <p:notes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61" name="Google Shape;61;p:notes"/>
          <p:cNvSpPr/>
          <p:nvPr>
            <p:ph type="sldImg" idx="2"/>
          </p:nvPr>
        </p:nvSpPr>
        <p:spPr bwMode="auto">
          <a:xfrm>
            <a:off x="381300" y="685800"/>
            <a:ext cx="6096075"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62" name="Google Shape;62;p:notes"/>
          <p:cNvSpPr txBox="1"/>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68" name="Google Shape;68;g2cecdc0b196_0_150:notes"/>
          <p:cNvSpPr/>
          <p:nvPr>
            <p:ph type="sldImg" idx="2"/>
          </p:nvPr>
        </p:nvSpPr>
        <p:spPr bwMode="auto">
          <a:xfrm>
            <a:off x="381300" y="685800"/>
            <a:ext cx="6096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69" name="Google Shape;69;g2cecdc0b196_0_150:notes"/>
          <p:cNvSpPr txBox="1"/>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lang="en"/>
              <a:t>Speakers Notes: Our goal was to </a:t>
            </a:r>
            <a:r>
              <a:rPr lang="en"/>
              <a:t>find</a:t>
            </a:r>
            <a:r>
              <a:rPr lang="en"/>
              <a:t> the best model to predict the eclipse types in the NASA eclipse dataset. We are doing this through KNN, Linear Regression, Logistic Regression, SVM, and Gradient Boosting Trees. These models were all </a:t>
            </a:r>
            <a:r>
              <a:rPr lang="en"/>
              <a:t>rigorously</a:t>
            </a:r>
            <a:r>
              <a:rPr lang="en"/>
              <a:t> tested using dynamic parameter adjustments to see how they perform in predicting the 19 </a:t>
            </a:r>
            <a:r>
              <a:rPr lang="en"/>
              <a:t>different</a:t>
            </a:r>
            <a:r>
              <a:rPr lang="en"/>
              <a:t> eclipse types given a very limited dataset to support these eclipse types (ex. 6 was the lowest category </a:t>
            </a:r>
            <a:r>
              <a:rPr lang="en"/>
              <a:t>meaning</a:t>
            </a:r>
            <a:r>
              <a:rPr lang="en"/>
              <a:t> </a:t>
            </a:r>
            <a:r>
              <a:rPr lang="en"/>
              <a:t>only 6 of one eclipse type to compare to the rest).</a:t>
            </a:r>
            <a:endParaRPr/>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74" name="Google Shape;74;g2cecdc0b196_0_155:notes"/>
          <p:cNvSpPr/>
          <p:nvPr>
            <p:ph type="sldImg" idx="2"/>
          </p:nvPr>
        </p:nvSpPr>
        <p:spPr bwMode="auto">
          <a:xfrm>
            <a:off x="381300" y="685800"/>
            <a:ext cx="6096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75" name="Google Shape;75;g2cecdc0b196_0_155:notes"/>
          <p:cNvSpPr txBox="1"/>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lang="en"/>
              <a:t>The features in the dataset are in the ReadMe file with </a:t>
            </a:r>
            <a:r>
              <a:rPr lang="en"/>
              <a:t>explanations</a:t>
            </a:r>
            <a:r>
              <a:rPr lang="en"/>
              <a:t> as to what they are and if we included them. </a:t>
            </a:r>
            <a:endParaRPr/>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80" name="Google Shape;80;g2cecdc0b196_0_161:notes"/>
          <p:cNvSpPr/>
          <p:nvPr>
            <p:ph type="sldImg" idx="2"/>
          </p:nvPr>
        </p:nvSpPr>
        <p:spPr bwMode="auto">
          <a:xfrm>
            <a:off x="381300" y="685800"/>
            <a:ext cx="6096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81" name="Google Shape;81;g2cecdc0b196_0_161:notes"/>
          <p:cNvSpPr txBox="1"/>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86" name="Google Shape;86;g2cecdc0b196_0_167:notes"/>
          <p:cNvSpPr/>
          <p:nvPr>
            <p:ph type="sldImg" idx="2"/>
          </p:nvPr>
        </p:nvSpPr>
        <p:spPr bwMode="auto">
          <a:xfrm>
            <a:off x="381300" y="685800"/>
            <a:ext cx="6096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87" name="Google Shape;87;g2cecdc0b196_0_167:notes"/>
          <p:cNvSpPr txBox="1"/>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92" name="Google Shape;92;g2cecdc0b196_0_173:notes"/>
          <p:cNvSpPr/>
          <p:nvPr>
            <p:ph type="sldImg" idx="2"/>
          </p:nvPr>
        </p:nvSpPr>
        <p:spPr bwMode="auto">
          <a:xfrm>
            <a:off x="381300" y="685800"/>
            <a:ext cx="6096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93" name="Google Shape;93;g2cecdc0b196_0_173:notes"/>
          <p:cNvSpPr txBox="1"/>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98" name="Google Shape;98;g2cecdc0b196_0_179:notes"/>
          <p:cNvSpPr/>
          <p:nvPr>
            <p:ph type="sldImg" idx="2"/>
          </p:nvPr>
        </p:nvSpPr>
        <p:spPr bwMode="auto">
          <a:xfrm>
            <a:off x="381300" y="685800"/>
            <a:ext cx="6096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99" name="Google Shape;99;g2cecdc0b196_0_179:notes"/>
          <p:cNvSpPr txBox="1"/>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104" name="Google Shape;104;g2cecdc0b196_0_185:notes"/>
          <p:cNvSpPr/>
          <p:nvPr>
            <p:ph type="sldImg" idx="2"/>
          </p:nvPr>
        </p:nvSpPr>
        <p:spPr bwMode="auto">
          <a:xfrm>
            <a:off x="381300" y="685800"/>
            <a:ext cx="6096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105" name="Google Shape;105;g2cecdc0b196_0_185:notes"/>
          <p:cNvSpPr txBox="1"/>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slide" preserve="0" showMasterPhAnim="0" type="title" userDrawn="1">
  <p:cSld name="TITLE">
    <p:bg>
      <p:bgPr shadeToTitle="0">
        <a:solidFill>
          <a:schemeClr val="dk1"/>
        </a:solidFill>
      </p:bgPr>
    </p:bg>
    <p:spTree>
      <p:nvGrpSpPr>
        <p:cNvPr id="1" name=""/>
        <p:cNvGrpSpPr/>
        <p:nvPr/>
      </p:nvGrpSpPr>
      <p:grpSpPr bwMode="auto">
        <a:xfrm>
          <a:off x="0" y="0"/>
          <a:ext cx="0" cy="0"/>
          <a:chOff x="0" y="0"/>
          <a:chExt cx="0" cy="0"/>
        </a:xfrm>
      </p:grpSpPr>
      <p:sp>
        <p:nvSpPr>
          <p:cNvPr id="10" name="Google Shape;10;p2"/>
          <p:cNvSpPr/>
          <p:nvPr/>
        </p:nvSpPr>
        <p:spPr bwMode="auto">
          <a:xfrm>
            <a:off x="-125" y="0"/>
            <a:ext cx="9144250" cy="4398100"/>
          </a:xfrm>
          <a:custGeom>
            <a:avLst/>
            <a:gdLst/>
            <a:ahLst/>
            <a:cxnLst/>
            <a:rect l="l" t="t" r="r" b="b"/>
            <a:pathLst>
              <a:path w="365770" h="175924" fill="norm" stroke="1"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bwMode="auto">
          <a:xfrm>
            <a:off x="311700" y="539725"/>
            <a:ext cx="8520600" cy="12825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pPr>
              <a:defRPr/>
            </a:pPr>
            <a:endParaRPr/>
          </a:p>
        </p:txBody>
      </p:sp>
      <p:sp>
        <p:nvSpPr>
          <p:cNvPr id="12" name="Google Shape;12;p2"/>
          <p:cNvSpPr txBox="1"/>
          <p:nvPr>
            <p:ph type="subTitle" idx="1"/>
          </p:nvPr>
        </p:nvSpPr>
        <p:spPr bwMode="auto">
          <a:xfrm>
            <a:off x="311700" y="1878560"/>
            <a:ext cx="4242600" cy="7383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pPr>
              <a:defRPr/>
            </a:pPr>
            <a:endParaRPr/>
          </a:p>
        </p:txBody>
      </p:sp>
      <p:sp>
        <p:nvSpPr>
          <p:cNvPr id="13" name="Google Shape;13;p2"/>
          <p:cNvSpPr txBox="1"/>
          <p:nvPr>
            <p:ph type="sldNum" idx="12"/>
          </p:nvPr>
        </p:nvSpPr>
        <p:spPr bwMode="auto">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a:spcBef>
                <a:spcPts val="0"/>
              </a:spcBef>
              <a:spcAft>
                <a:spcPts val="0"/>
              </a:spcAft>
              <a:buNone/>
              <a:defRPr/>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Big number" preserve="0" showMasterPhAnim="0" userDrawn="1">
  <p:cSld name="BIG_NUMBER">
    <p:bg>
      <p:bgPr shadeToTitle="0">
        <a:solidFill>
          <a:schemeClr val="dk1"/>
        </a:solidFill>
      </p:bgPr>
    </p:bg>
    <p:spTree>
      <p:nvGrpSpPr>
        <p:cNvPr id="1" name=""/>
        <p:cNvGrpSpPr/>
        <p:nvPr/>
      </p:nvGrpSpPr>
      <p:grpSpPr bwMode="auto">
        <a:xfrm>
          <a:off x="0" y="0"/>
          <a:ext cx="0" cy="0"/>
          <a:chOff x="0" y="0"/>
          <a:chExt cx="0" cy="0"/>
        </a:xfrm>
      </p:grpSpPr>
      <p:sp>
        <p:nvSpPr>
          <p:cNvPr id="55" name="Google Shape;55;p11"/>
          <p:cNvSpPr txBox="1"/>
          <p:nvPr>
            <p:ph type="title" hasCustomPrompt="1"/>
          </p:nvPr>
        </p:nvSpPr>
        <p:spPr bwMode="auto">
          <a:xfrm>
            <a:off x="311750" y="831175"/>
            <a:ext cx="5334900" cy="12447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pPr>
              <a:defRPr/>
            </a:pPr>
            <a:r>
              <a:rPr/>
              <a:t>xx%</a:t>
            </a:r>
            <a:endParaRPr/>
          </a:p>
        </p:txBody>
      </p:sp>
      <p:sp>
        <p:nvSpPr>
          <p:cNvPr id="56" name="Google Shape;56;p11"/>
          <p:cNvSpPr txBox="1"/>
          <p:nvPr>
            <p:ph type="body" idx="1"/>
          </p:nvPr>
        </p:nvSpPr>
        <p:spPr bwMode="auto">
          <a:xfrm>
            <a:off x="311700" y="2121425"/>
            <a:ext cx="5334900" cy="942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pPr>
              <a:defRPr/>
            </a:pPr>
            <a:endParaRPr/>
          </a:p>
        </p:txBody>
      </p:sp>
      <p:sp>
        <p:nvSpPr>
          <p:cNvPr id="57" name="Google Shape;57;p11"/>
          <p:cNvSpPr txBox="1"/>
          <p:nvPr>
            <p:ph type="sldNum" idx="12"/>
          </p:nvPr>
        </p:nvSpPr>
        <p:spPr bwMode="auto">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a:spcBef>
                <a:spcPts val="0"/>
              </a:spcBef>
              <a:spcAft>
                <a:spcPts val="0"/>
              </a:spcAft>
              <a:buNone/>
              <a:defRPr/>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Blank" preserve="0" showMasterPhAnim="0" type="blank" userDrawn="1">
  <p:cSld name="BLANK">
    <p:spTree>
      <p:nvGrpSpPr>
        <p:cNvPr id="1" name=""/>
        <p:cNvGrpSpPr/>
        <p:nvPr/>
      </p:nvGrpSpPr>
      <p:grpSpPr bwMode="auto">
        <a:xfrm>
          <a:off x="0" y="0"/>
          <a:ext cx="0" cy="0"/>
          <a:chOff x="0" y="0"/>
          <a:chExt cx="0" cy="0"/>
        </a:xfrm>
      </p:grpSpPr>
      <p:sp>
        <p:nvSpPr>
          <p:cNvPr id="59" name="Google Shape;59;p12"/>
          <p:cNvSpPr txBox="1"/>
          <p:nvPr>
            <p:ph type="sldNum" idx="12"/>
          </p:nvPr>
        </p:nvSpPr>
        <p:spPr bwMode="auto">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Section header" preserve="0" showMasterPhAnim="0" type="secHead" userDrawn="1">
  <p:cSld name="SECTION_HEADER">
    <p:bg>
      <p:bgPr shadeToTitle="0">
        <a:solidFill>
          <a:schemeClr val="accent3"/>
        </a:solidFill>
      </p:bgPr>
    </p:bg>
    <p:spTree>
      <p:nvGrpSpPr>
        <p:cNvPr id="1" name=""/>
        <p:cNvGrpSpPr/>
        <p:nvPr/>
      </p:nvGrpSpPr>
      <p:grpSpPr bwMode="auto">
        <a:xfrm>
          <a:off x="0" y="0"/>
          <a:ext cx="0" cy="0"/>
          <a:chOff x="0" y="0"/>
          <a:chExt cx="0" cy="0"/>
        </a:xfrm>
      </p:grpSpPr>
      <p:sp>
        <p:nvSpPr>
          <p:cNvPr id="15" name="Google Shape;15;p3"/>
          <p:cNvSpPr/>
          <p:nvPr/>
        </p:nvSpPr>
        <p:spPr bwMode="auto">
          <a:xfrm>
            <a:off x="0" y="48099"/>
            <a:ext cx="9144250" cy="4398100"/>
          </a:xfrm>
          <a:custGeom>
            <a:avLst/>
            <a:gdLst/>
            <a:ahLst/>
            <a:cxnLst/>
            <a:rect l="l" t="t" r="r" b="b"/>
            <a:pathLst>
              <a:path w="365770" h="175924" fill="norm" stroke="1"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bwMode="auto">
          <a:xfrm>
            <a:off x="0" y="0"/>
            <a:ext cx="9144250" cy="4398100"/>
          </a:xfrm>
          <a:custGeom>
            <a:avLst/>
            <a:gdLst/>
            <a:ahLst/>
            <a:cxnLst/>
            <a:rect l="l" t="t" r="r" b="b"/>
            <a:pathLst>
              <a:path w="365770" h="175924" fill="norm" stroke="1"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bwMode="auto">
          <a:xfrm>
            <a:off x="311700" y="539725"/>
            <a:ext cx="8520600" cy="12825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pPr>
              <a:defRPr/>
            </a:pPr>
            <a:endParaRPr/>
          </a:p>
        </p:txBody>
      </p:sp>
      <p:sp>
        <p:nvSpPr>
          <p:cNvPr id="18" name="Google Shape;18;p3"/>
          <p:cNvSpPr txBox="1"/>
          <p:nvPr>
            <p:ph type="sldNum" idx="12"/>
          </p:nvPr>
        </p:nvSpPr>
        <p:spPr bwMode="auto">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a:spcBef>
                <a:spcPts val="0"/>
              </a:spcBef>
              <a:spcAft>
                <a:spcPts val="0"/>
              </a:spcAft>
              <a:buNone/>
              <a:defRPr/>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and body" preserve="0" showMasterPhAnim="0" type="tx" userDrawn="1">
  <p:cSld name="TITLE_AND_BODY">
    <p:spTree>
      <p:nvGrpSpPr>
        <p:cNvPr id="1" name=""/>
        <p:cNvGrpSpPr/>
        <p:nvPr/>
      </p:nvGrpSpPr>
      <p:grpSpPr bwMode="auto">
        <a:xfrm>
          <a:off x="0" y="0"/>
          <a:ext cx="0" cy="0"/>
          <a:chOff x="0" y="0"/>
          <a:chExt cx="0" cy="0"/>
        </a:xfrm>
      </p:grpSpPr>
      <p:sp>
        <p:nvSpPr>
          <p:cNvPr id="20" name="Google Shape;20;p4"/>
          <p:cNvSpPr/>
          <p:nvPr/>
        </p:nvSpPr>
        <p:spPr bwMode="auto">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1" name="Google Shape;21;p4"/>
          <p:cNvSpPr/>
          <p:nvPr/>
        </p:nvSpPr>
        <p:spPr bwMode="auto">
          <a:xfrm>
            <a:off x="0" y="44125"/>
            <a:ext cx="4313625" cy="4399375"/>
          </a:xfrm>
          <a:custGeom>
            <a:avLst/>
            <a:gdLst/>
            <a:ahLst/>
            <a:cxnLst/>
            <a:rect l="l" t="t" r="r" b="b"/>
            <a:pathLst>
              <a:path w="172545" h="175975" fill="norm" stroke="1" extrusionOk="0">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bwMode="auto">
          <a:xfrm>
            <a:off x="-125" y="0"/>
            <a:ext cx="4316900" cy="4395600"/>
          </a:xfrm>
          <a:custGeom>
            <a:avLst/>
            <a:gdLst/>
            <a:ahLst/>
            <a:cxnLst/>
            <a:rect l="l" t="t" r="r" b="b"/>
            <a:pathLst>
              <a:path w="172676" h="175824" fill="norm" stroke="1" extrusionOk="0">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bwMode="auto">
          <a:xfrm>
            <a:off x="311725" y="500925"/>
            <a:ext cx="3706500" cy="25089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pPr>
              <a:defRPr/>
            </a:pPr>
            <a:endParaRPr/>
          </a:p>
        </p:txBody>
      </p:sp>
      <p:sp>
        <p:nvSpPr>
          <p:cNvPr id="24" name="Google Shape;24;p4"/>
          <p:cNvSpPr txBox="1"/>
          <p:nvPr>
            <p:ph type="body" idx="1"/>
          </p:nvPr>
        </p:nvSpPr>
        <p:spPr bwMode="auto">
          <a:xfrm>
            <a:off x="4644675" y="500925"/>
            <a:ext cx="4166400" cy="4098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pPr>
              <a:defRPr/>
            </a:pPr>
            <a:endParaRPr/>
          </a:p>
        </p:txBody>
      </p:sp>
      <p:sp>
        <p:nvSpPr>
          <p:cNvPr id="25" name="Google Shape;25;p4"/>
          <p:cNvSpPr txBox="1"/>
          <p:nvPr>
            <p:ph type="sldNum" idx="12"/>
          </p:nvPr>
        </p:nvSpPr>
        <p:spPr bwMode="auto">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and two columns" preserve="0" showMasterPhAnim="0" type="twoColTx" userDrawn="1">
  <p:cSld name="TITLE_AND_TWO_COLUMNS">
    <p:spTree>
      <p:nvGrpSpPr>
        <p:cNvPr id="1" name=""/>
        <p:cNvGrpSpPr/>
        <p:nvPr/>
      </p:nvGrpSpPr>
      <p:grpSpPr bwMode="auto">
        <a:xfrm>
          <a:off x="0" y="0"/>
          <a:ext cx="0" cy="0"/>
          <a:chOff x="0" y="0"/>
          <a:chExt cx="0" cy="0"/>
        </a:xfrm>
      </p:grpSpPr>
      <p:sp>
        <p:nvSpPr>
          <p:cNvPr id="27" name="Google Shape;27;p5"/>
          <p:cNvSpPr/>
          <p:nvPr/>
        </p:nvSpPr>
        <p:spPr bwMode="auto">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8" name="Google Shape;28;p5"/>
          <p:cNvSpPr txBox="1"/>
          <p:nvPr>
            <p:ph type="title"/>
          </p:nvPr>
        </p:nvSpPr>
        <p:spPr bwMode="auto">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pPr>
              <a:defRPr/>
            </a:pPr>
            <a:endParaRPr/>
          </a:p>
        </p:txBody>
      </p:sp>
      <p:sp>
        <p:nvSpPr>
          <p:cNvPr id="29" name="Google Shape;29;p5"/>
          <p:cNvSpPr txBox="1"/>
          <p:nvPr>
            <p:ph type="body" idx="1"/>
          </p:nvPr>
        </p:nvSpPr>
        <p:spPr bwMode="auto">
          <a:xfrm>
            <a:off x="311700"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pPr>
              <a:defRPr/>
            </a:pPr>
            <a:endParaRPr/>
          </a:p>
        </p:txBody>
      </p:sp>
      <p:sp>
        <p:nvSpPr>
          <p:cNvPr id="30" name="Google Shape;30;p5"/>
          <p:cNvSpPr txBox="1"/>
          <p:nvPr>
            <p:ph type="body" idx="2"/>
          </p:nvPr>
        </p:nvSpPr>
        <p:spPr bwMode="auto">
          <a:xfrm>
            <a:off x="4832399"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pPr>
              <a:defRPr/>
            </a:pPr>
            <a:endParaRPr/>
          </a:p>
        </p:txBody>
      </p:sp>
      <p:sp>
        <p:nvSpPr>
          <p:cNvPr id="31" name="Google Shape;31;p5"/>
          <p:cNvSpPr txBox="1"/>
          <p:nvPr>
            <p:ph type="sldNum" idx="12"/>
          </p:nvPr>
        </p:nvSpPr>
        <p:spPr bwMode="auto">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only" preserve="0" showMasterPhAnim="0" type="titleOnly" userDrawn="1">
  <p:cSld name="TITLE_ONLY">
    <p:spTree>
      <p:nvGrpSpPr>
        <p:cNvPr id="1" name=""/>
        <p:cNvGrpSpPr/>
        <p:nvPr/>
      </p:nvGrpSpPr>
      <p:grpSpPr bwMode="auto">
        <a:xfrm>
          <a:off x="0" y="0"/>
          <a:ext cx="0" cy="0"/>
          <a:chOff x="0" y="0"/>
          <a:chExt cx="0" cy="0"/>
        </a:xfrm>
      </p:grpSpPr>
      <p:sp>
        <p:nvSpPr>
          <p:cNvPr id="33" name="Google Shape;33;p6"/>
          <p:cNvSpPr/>
          <p:nvPr/>
        </p:nvSpPr>
        <p:spPr bwMode="auto">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4" name="Google Shape;34;p6"/>
          <p:cNvSpPr txBox="1"/>
          <p:nvPr>
            <p:ph type="title"/>
          </p:nvPr>
        </p:nvSpPr>
        <p:spPr bwMode="auto">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pPr>
              <a:defRPr/>
            </a:pPr>
            <a:endParaRPr/>
          </a:p>
        </p:txBody>
      </p:sp>
      <p:sp>
        <p:nvSpPr>
          <p:cNvPr id="35" name="Google Shape;35;p6"/>
          <p:cNvSpPr txBox="1"/>
          <p:nvPr>
            <p:ph type="sldNum" idx="12"/>
          </p:nvPr>
        </p:nvSpPr>
        <p:spPr bwMode="auto">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One column text" preserve="0" showMasterPhAnim="0" userDrawn="1">
  <p:cSld name="ONE_COLUMN_TEXT">
    <p:spTree>
      <p:nvGrpSpPr>
        <p:cNvPr id="1" name=""/>
        <p:cNvGrpSpPr/>
        <p:nvPr/>
      </p:nvGrpSpPr>
      <p:grpSpPr bwMode="auto">
        <a:xfrm>
          <a:off x="0" y="0"/>
          <a:ext cx="0" cy="0"/>
          <a:chOff x="0" y="0"/>
          <a:chExt cx="0" cy="0"/>
        </a:xfrm>
      </p:grpSpPr>
      <p:sp>
        <p:nvSpPr>
          <p:cNvPr id="37" name="Google Shape;37;p7"/>
          <p:cNvSpPr/>
          <p:nvPr/>
        </p:nvSpPr>
        <p:spPr bwMode="auto">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8" name="Google Shape;38;p7"/>
          <p:cNvSpPr txBox="1"/>
          <p:nvPr>
            <p:ph type="title"/>
          </p:nvPr>
        </p:nvSpPr>
        <p:spPr bwMode="auto">
          <a:xfrm>
            <a:off x="311725" y="500925"/>
            <a:ext cx="3127500" cy="1829099"/>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pPr>
              <a:defRPr/>
            </a:pPr>
            <a:endParaRPr/>
          </a:p>
        </p:txBody>
      </p:sp>
      <p:sp>
        <p:nvSpPr>
          <p:cNvPr id="39" name="Google Shape;39;p7"/>
          <p:cNvSpPr txBox="1"/>
          <p:nvPr>
            <p:ph type="body" idx="1"/>
          </p:nvPr>
        </p:nvSpPr>
        <p:spPr bwMode="auto">
          <a:xfrm>
            <a:off x="311700" y="2390650"/>
            <a:ext cx="3127500" cy="229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pPr>
              <a:defRPr/>
            </a:pPr>
            <a:endParaRPr/>
          </a:p>
        </p:txBody>
      </p:sp>
      <p:sp>
        <p:nvSpPr>
          <p:cNvPr id="40" name="Google Shape;40;p7"/>
          <p:cNvSpPr txBox="1"/>
          <p:nvPr>
            <p:ph type="sldNum" idx="12"/>
          </p:nvPr>
        </p:nvSpPr>
        <p:spPr bwMode="auto">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Main point" preserve="0" showMasterPhAnim="0" userDrawn="1">
  <p:cSld name="MAIN_POINT">
    <p:bg>
      <p:bgPr shadeToTitle="0">
        <a:solidFill>
          <a:schemeClr val="accent3"/>
        </a:solidFill>
      </p:bgPr>
    </p:bg>
    <p:spTree>
      <p:nvGrpSpPr>
        <p:cNvPr id="1" name=""/>
        <p:cNvGrpSpPr/>
        <p:nvPr/>
      </p:nvGrpSpPr>
      <p:grpSpPr bwMode="auto">
        <a:xfrm>
          <a:off x="0" y="0"/>
          <a:ext cx="0" cy="0"/>
          <a:chOff x="0" y="0"/>
          <a:chExt cx="0" cy="0"/>
        </a:xfrm>
      </p:grpSpPr>
      <p:sp>
        <p:nvSpPr>
          <p:cNvPr id="42" name="Google Shape;42;p8"/>
          <p:cNvSpPr txBox="1"/>
          <p:nvPr>
            <p:ph type="title"/>
          </p:nvPr>
        </p:nvSpPr>
        <p:spPr bwMode="auto">
          <a:xfrm>
            <a:off x="311675" y="798600"/>
            <a:ext cx="6247800" cy="3546300"/>
          </a:xfrm>
          <a:prstGeom prst="rect">
            <a:avLst/>
          </a:prstGeom>
        </p:spPr>
        <p:txBody>
          <a:bodyPr spcFirstLastPara="1" wrap="square" lIns="91425" tIns="91425" rIns="91425" bIns="91425" anchor="ctr"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pPr>
              <a:defRPr/>
            </a:pPr>
            <a:endParaRPr/>
          </a:p>
        </p:txBody>
      </p:sp>
      <p:sp>
        <p:nvSpPr>
          <p:cNvPr id="43" name="Google Shape;43;p8"/>
          <p:cNvSpPr txBox="1"/>
          <p:nvPr>
            <p:ph type="sldNum" idx="12"/>
          </p:nvPr>
        </p:nvSpPr>
        <p:spPr bwMode="auto">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a:spcBef>
                <a:spcPts val="0"/>
              </a:spcBef>
              <a:spcAft>
                <a:spcPts val="0"/>
              </a:spcAft>
              <a:buNone/>
              <a:defRPr/>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Section title and description" preserve="0" showMasterPhAnim="0" userDrawn="1">
  <p:cSld name="SECTION_TITLE_AND_DESCRIPTION">
    <p:spTree>
      <p:nvGrpSpPr>
        <p:cNvPr id="1" name=""/>
        <p:cNvGrpSpPr/>
        <p:nvPr/>
      </p:nvGrpSpPr>
      <p:grpSpPr bwMode="auto">
        <a:xfrm>
          <a:off x="0" y="0"/>
          <a:ext cx="0" cy="0"/>
          <a:chOff x="0" y="0"/>
          <a:chExt cx="0" cy="0"/>
        </a:xfrm>
      </p:grpSpPr>
      <p:sp>
        <p:nvSpPr>
          <p:cNvPr id="45" name="Google Shape;45;p9"/>
          <p:cNvSpPr/>
          <p:nvPr/>
        </p:nvSpPr>
        <p:spPr bwMode="auto">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46" name="Google Shape;46;p9"/>
          <p:cNvSpPr txBox="1"/>
          <p:nvPr>
            <p:ph type="title"/>
          </p:nvPr>
        </p:nvSpPr>
        <p:spPr bwMode="auto">
          <a:xfrm>
            <a:off x="311300" y="500925"/>
            <a:ext cx="3704400" cy="2049599"/>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pPr>
              <a:defRPr/>
            </a:pPr>
            <a:endParaRPr/>
          </a:p>
        </p:txBody>
      </p:sp>
      <p:sp>
        <p:nvSpPr>
          <p:cNvPr id="47" name="Google Shape;47;p9"/>
          <p:cNvSpPr txBox="1"/>
          <p:nvPr>
            <p:ph type="subTitle" idx="1"/>
          </p:nvPr>
        </p:nvSpPr>
        <p:spPr bwMode="auto">
          <a:xfrm>
            <a:off x="304800" y="2626725"/>
            <a:ext cx="3704400" cy="9267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pPr>
              <a:defRPr/>
            </a:pPr>
            <a:endParaRPr/>
          </a:p>
        </p:txBody>
      </p:sp>
      <p:sp>
        <p:nvSpPr>
          <p:cNvPr id="48" name="Google Shape;48;p9"/>
          <p:cNvSpPr txBox="1"/>
          <p:nvPr>
            <p:ph type="body" idx="2"/>
          </p:nvPr>
        </p:nvSpPr>
        <p:spPr bwMode="auto">
          <a:xfrm>
            <a:off x="4879025" y="500925"/>
            <a:ext cx="3954000" cy="4111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pPr>
              <a:defRPr/>
            </a:pPr>
            <a:endParaRPr/>
          </a:p>
        </p:txBody>
      </p:sp>
      <p:sp>
        <p:nvSpPr>
          <p:cNvPr id="49" name="Google Shape;49;p9"/>
          <p:cNvSpPr txBox="1"/>
          <p:nvPr>
            <p:ph type="sldNum" idx="12"/>
          </p:nvPr>
        </p:nvSpPr>
        <p:spPr bwMode="auto">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Caption" preserve="0" showMasterPhAnim="0" userDrawn="1">
  <p:cSld name="CAPTION_ONLY">
    <p:spTree>
      <p:nvGrpSpPr>
        <p:cNvPr id="1" name=""/>
        <p:cNvGrpSpPr/>
        <p:nvPr/>
      </p:nvGrpSpPr>
      <p:grpSpPr bwMode="auto">
        <a:xfrm>
          <a:off x="0" y="0"/>
          <a:ext cx="0" cy="0"/>
          <a:chOff x="0" y="0"/>
          <a:chExt cx="0" cy="0"/>
        </a:xfrm>
      </p:grpSpPr>
      <p:sp>
        <p:nvSpPr>
          <p:cNvPr id="51" name="Google Shape;51;p10"/>
          <p:cNvSpPr/>
          <p:nvPr/>
        </p:nvSpPr>
        <p:spPr bwMode="auto">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2" name="Google Shape;52;p10"/>
          <p:cNvSpPr txBox="1"/>
          <p:nvPr>
            <p:ph type="body" idx="1"/>
          </p:nvPr>
        </p:nvSpPr>
        <p:spPr bwMode="auto">
          <a:xfrm>
            <a:off x="311700" y="4521400"/>
            <a:ext cx="7979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defRPr>
            </a:lvl1pPr>
          </a:lstStyle>
          <a:p>
            <a:pPr>
              <a:defRPr/>
            </a:pPr>
            <a:endParaRPr/>
          </a:p>
        </p:txBody>
      </p:sp>
      <p:sp>
        <p:nvSpPr>
          <p:cNvPr id="53" name="Google Shape;53;p10"/>
          <p:cNvSpPr txBox="1"/>
          <p:nvPr>
            <p:ph type="sldNum" idx="12"/>
          </p:nvPr>
        </p:nvSpPr>
        <p:spPr bwMode="auto">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a:spcBef>
                <a:spcPts val="0"/>
              </a:spcBef>
              <a:spcAft>
                <a:spcPts val="0"/>
              </a:spcAft>
              <a:buNone/>
              <a:defRPr/>
            </a:pPr>
            <a:fld id="{00000000-1234-1234-1234-123412341234}" type="slidenum">
              <a:rPr lang="en"/>
              <a:t>‹#›</a:t>
            </a:fld>
            <a:endParaRP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paradigm">
    <p:bg>
      <p:bgPr shadeToTitle="0">
        <a:solidFill>
          <a:schemeClr val="lt1"/>
        </a:solidFill>
      </p:bgPr>
    </p:bg>
    <p:spTree>
      <p:nvGrpSpPr>
        <p:cNvPr id="1" name=""/>
        <p:cNvGrpSpPr/>
        <p:nvPr/>
      </p:nvGrpSpPr>
      <p:grpSpPr bwMode="auto">
        <a:xfrm>
          <a:off x="0" y="0"/>
          <a:ext cx="0" cy="0"/>
          <a:chOff x="0" y="0"/>
          <a:chExt cx="0" cy="0"/>
        </a:xfrm>
      </p:grpSpPr>
      <p:sp>
        <p:nvSpPr>
          <p:cNvPr id="6" name="Google Shape;6;p1"/>
          <p:cNvSpPr txBox="1"/>
          <p:nvPr>
            <p:ph type="title"/>
          </p:nvPr>
        </p:nvSpPr>
        <p:spPr bwMode="auto">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defRPr>
            </a:lvl9pPr>
          </a:lstStyle>
          <a:p>
            <a:pPr>
              <a:defRPr/>
            </a:pPr>
            <a:endParaRPr/>
          </a:p>
        </p:txBody>
      </p:sp>
      <p:sp>
        <p:nvSpPr>
          <p:cNvPr id="7" name="Google Shape;7;p1"/>
          <p:cNvSpPr txBox="1"/>
          <p:nvPr>
            <p:ph type="body" idx="1"/>
          </p:nvPr>
        </p:nvSpPr>
        <p:spPr bwMode="auto">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4999"/>
              </a:lnSpc>
              <a:spcBef>
                <a:spcPts val="0"/>
              </a:spcBef>
              <a:spcAft>
                <a:spcPts val="0"/>
              </a:spcAft>
              <a:buClr>
                <a:schemeClr val="dk2"/>
              </a:buClr>
              <a:buSzPts val="1300"/>
              <a:buFont typeface="Roboto"/>
              <a:buChar char="●"/>
              <a:defRPr sz="1300">
                <a:solidFill>
                  <a:schemeClr val="dk2"/>
                </a:solidFill>
                <a:latin typeface="Roboto"/>
                <a:ea typeface="Roboto"/>
                <a:cs typeface="Roboto"/>
              </a:defRPr>
            </a:lvl1pPr>
            <a:lvl2pPr marL="914400" lvl="1" indent="-298450">
              <a:lnSpc>
                <a:spcPct val="114999"/>
              </a:lnSpc>
              <a:spcBef>
                <a:spcPts val="0"/>
              </a:spcBef>
              <a:spcAft>
                <a:spcPts val="0"/>
              </a:spcAft>
              <a:buClr>
                <a:schemeClr val="dk2"/>
              </a:buClr>
              <a:buSzPts val="1100"/>
              <a:buFont typeface="Roboto"/>
              <a:buChar char="○"/>
              <a:defRPr sz="1100">
                <a:solidFill>
                  <a:schemeClr val="dk2"/>
                </a:solidFill>
                <a:latin typeface="Roboto"/>
                <a:ea typeface="Roboto"/>
                <a:cs typeface="Roboto"/>
              </a:defRPr>
            </a:lvl2pPr>
            <a:lvl3pPr marL="1371600" lvl="2" indent="-298450">
              <a:lnSpc>
                <a:spcPct val="114999"/>
              </a:lnSpc>
              <a:spcBef>
                <a:spcPts val="0"/>
              </a:spcBef>
              <a:spcAft>
                <a:spcPts val="0"/>
              </a:spcAft>
              <a:buClr>
                <a:schemeClr val="dk2"/>
              </a:buClr>
              <a:buSzPts val="1100"/>
              <a:buFont typeface="Roboto"/>
              <a:buChar char="■"/>
              <a:defRPr sz="1100">
                <a:solidFill>
                  <a:schemeClr val="dk2"/>
                </a:solidFill>
                <a:latin typeface="Roboto"/>
                <a:ea typeface="Roboto"/>
                <a:cs typeface="Roboto"/>
              </a:defRPr>
            </a:lvl3pPr>
            <a:lvl4pPr marL="1828800" lvl="3" indent="-298450">
              <a:lnSpc>
                <a:spcPct val="114999"/>
              </a:lnSpc>
              <a:spcBef>
                <a:spcPts val="0"/>
              </a:spcBef>
              <a:spcAft>
                <a:spcPts val="0"/>
              </a:spcAft>
              <a:buClr>
                <a:schemeClr val="dk2"/>
              </a:buClr>
              <a:buSzPts val="1100"/>
              <a:buFont typeface="Roboto"/>
              <a:buChar char="●"/>
              <a:defRPr sz="1100">
                <a:solidFill>
                  <a:schemeClr val="dk2"/>
                </a:solidFill>
                <a:latin typeface="Roboto"/>
                <a:ea typeface="Roboto"/>
                <a:cs typeface="Roboto"/>
              </a:defRPr>
            </a:lvl4pPr>
            <a:lvl5pPr marL="2286000" lvl="4" indent="-298450">
              <a:lnSpc>
                <a:spcPct val="114999"/>
              </a:lnSpc>
              <a:spcBef>
                <a:spcPts val="0"/>
              </a:spcBef>
              <a:spcAft>
                <a:spcPts val="0"/>
              </a:spcAft>
              <a:buClr>
                <a:schemeClr val="dk2"/>
              </a:buClr>
              <a:buSzPts val="1100"/>
              <a:buFont typeface="Roboto"/>
              <a:buChar char="○"/>
              <a:defRPr sz="1100">
                <a:solidFill>
                  <a:schemeClr val="dk2"/>
                </a:solidFill>
                <a:latin typeface="Roboto"/>
                <a:ea typeface="Roboto"/>
                <a:cs typeface="Roboto"/>
              </a:defRPr>
            </a:lvl5pPr>
            <a:lvl6pPr marL="2743200" lvl="5" indent="-298450">
              <a:lnSpc>
                <a:spcPct val="114999"/>
              </a:lnSpc>
              <a:spcBef>
                <a:spcPts val="0"/>
              </a:spcBef>
              <a:spcAft>
                <a:spcPts val="0"/>
              </a:spcAft>
              <a:buClr>
                <a:schemeClr val="dk2"/>
              </a:buClr>
              <a:buSzPts val="1100"/>
              <a:buFont typeface="Roboto"/>
              <a:buChar char="■"/>
              <a:defRPr sz="1100">
                <a:solidFill>
                  <a:schemeClr val="dk2"/>
                </a:solidFill>
                <a:latin typeface="Roboto"/>
                <a:ea typeface="Roboto"/>
                <a:cs typeface="Roboto"/>
              </a:defRPr>
            </a:lvl6pPr>
            <a:lvl7pPr marL="3200400" lvl="6" indent="-298450">
              <a:lnSpc>
                <a:spcPct val="114999"/>
              </a:lnSpc>
              <a:spcBef>
                <a:spcPts val="0"/>
              </a:spcBef>
              <a:spcAft>
                <a:spcPts val="0"/>
              </a:spcAft>
              <a:buClr>
                <a:schemeClr val="dk2"/>
              </a:buClr>
              <a:buSzPts val="1100"/>
              <a:buFont typeface="Roboto"/>
              <a:buChar char="●"/>
              <a:defRPr sz="1100">
                <a:solidFill>
                  <a:schemeClr val="dk2"/>
                </a:solidFill>
                <a:latin typeface="Roboto"/>
                <a:ea typeface="Roboto"/>
                <a:cs typeface="Roboto"/>
              </a:defRPr>
            </a:lvl7pPr>
            <a:lvl8pPr marL="3657600" lvl="7" indent="-298450">
              <a:lnSpc>
                <a:spcPct val="114999"/>
              </a:lnSpc>
              <a:spcBef>
                <a:spcPts val="0"/>
              </a:spcBef>
              <a:spcAft>
                <a:spcPts val="0"/>
              </a:spcAft>
              <a:buClr>
                <a:schemeClr val="dk2"/>
              </a:buClr>
              <a:buSzPts val="1100"/>
              <a:buFont typeface="Roboto"/>
              <a:buChar char="○"/>
              <a:defRPr sz="1100">
                <a:solidFill>
                  <a:schemeClr val="dk2"/>
                </a:solidFill>
                <a:latin typeface="Roboto"/>
                <a:ea typeface="Roboto"/>
                <a:cs typeface="Roboto"/>
              </a:defRPr>
            </a:lvl8pPr>
            <a:lvl9pPr marL="4114800" lvl="8" indent="-298450">
              <a:lnSpc>
                <a:spcPct val="114999"/>
              </a:lnSpc>
              <a:spcBef>
                <a:spcPts val="0"/>
              </a:spcBef>
              <a:spcAft>
                <a:spcPts val="0"/>
              </a:spcAft>
              <a:buClr>
                <a:schemeClr val="dk2"/>
              </a:buClr>
              <a:buSzPts val="1100"/>
              <a:buFont typeface="Roboto"/>
              <a:buChar char="■"/>
              <a:defRPr sz="1100">
                <a:solidFill>
                  <a:schemeClr val="dk2"/>
                </a:solidFill>
                <a:latin typeface="Roboto"/>
                <a:ea typeface="Roboto"/>
                <a:cs typeface="Roboto"/>
              </a:defRPr>
            </a:lvl9pPr>
          </a:lstStyle>
          <a:p>
            <a:pPr>
              <a:defRPr/>
            </a:pPr>
            <a:endParaRPr/>
          </a:p>
        </p:txBody>
      </p:sp>
      <p:sp>
        <p:nvSpPr>
          <p:cNvPr id="8" name="Google Shape;8;p1"/>
          <p:cNvSpPr txBox="1"/>
          <p:nvPr>
            <p:ph type="sldNum" idx="12"/>
          </p:nvPr>
        </p:nvSpPr>
        <p:spPr bwMode="auto">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Roboto"/>
                <a:ea typeface="Roboto"/>
                <a:cs typeface="Roboto"/>
              </a:defRPr>
            </a:lvl1pPr>
            <a:lvl2pPr lvl="1" algn="r">
              <a:buNone/>
              <a:defRPr sz="1000">
                <a:solidFill>
                  <a:schemeClr val="dk2"/>
                </a:solidFill>
                <a:latin typeface="Roboto"/>
                <a:ea typeface="Roboto"/>
                <a:cs typeface="Roboto"/>
              </a:defRPr>
            </a:lvl2pPr>
            <a:lvl3pPr lvl="2" algn="r">
              <a:buNone/>
              <a:defRPr sz="1000">
                <a:solidFill>
                  <a:schemeClr val="dk2"/>
                </a:solidFill>
                <a:latin typeface="Roboto"/>
                <a:ea typeface="Roboto"/>
                <a:cs typeface="Roboto"/>
              </a:defRPr>
            </a:lvl3pPr>
            <a:lvl4pPr lvl="3" algn="r">
              <a:buNone/>
              <a:defRPr sz="1000">
                <a:solidFill>
                  <a:schemeClr val="dk2"/>
                </a:solidFill>
                <a:latin typeface="Roboto"/>
                <a:ea typeface="Roboto"/>
                <a:cs typeface="Roboto"/>
              </a:defRPr>
            </a:lvl4pPr>
            <a:lvl5pPr lvl="4" algn="r">
              <a:buNone/>
              <a:defRPr sz="1000">
                <a:solidFill>
                  <a:schemeClr val="dk2"/>
                </a:solidFill>
                <a:latin typeface="Roboto"/>
                <a:ea typeface="Roboto"/>
                <a:cs typeface="Roboto"/>
              </a:defRPr>
            </a:lvl5pPr>
            <a:lvl6pPr lvl="5" algn="r">
              <a:buNone/>
              <a:defRPr sz="1000">
                <a:solidFill>
                  <a:schemeClr val="dk2"/>
                </a:solidFill>
                <a:latin typeface="Roboto"/>
                <a:ea typeface="Roboto"/>
                <a:cs typeface="Roboto"/>
              </a:defRPr>
            </a:lvl6pPr>
            <a:lvl7pPr lvl="6" algn="r">
              <a:buNone/>
              <a:defRPr sz="1000">
                <a:solidFill>
                  <a:schemeClr val="dk2"/>
                </a:solidFill>
                <a:latin typeface="Roboto"/>
                <a:ea typeface="Roboto"/>
                <a:cs typeface="Roboto"/>
              </a:defRPr>
            </a:lvl7pPr>
            <a:lvl8pPr lvl="7" algn="r">
              <a:buNone/>
              <a:defRPr sz="1000">
                <a:solidFill>
                  <a:schemeClr val="dk2"/>
                </a:solidFill>
                <a:latin typeface="Roboto"/>
                <a:ea typeface="Roboto"/>
                <a:cs typeface="Roboto"/>
              </a:defRPr>
            </a:lvl8pPr>
            <a:lvl9pPr lvl="8" algn="r">
              <a:buNone/>
              <a:defRPr sz="1000">
                <a:solidFill>
                  <a:schemeClr val="dk2"/>
                </a:solidFill>
                <a:latin typeface="Roboto"/>
                <a:ea typeface="Roboto"/>
                <a:cs typeface="Roboto"/>
              </a:defRPr>
            </a:lvl9pPr>
          </a:lstStyle>
          <a:p>
            <a:pPr marL="0" lvl="0" indent="0" algn="r">
              <a:spcBef>
                <a:spcPts val="0"/>
              </a:spcBef>
              <a:spcAft>
                <a:spcPts val="0"/>
              </a:spcAft>
              <a:buNone/>
              <a:defRPr/>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titleStyle>
    <p:body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bodyStyle>
    <p:other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gif"/></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4" name="Google Shape;64;p13"/>
          <p:cNvSpPr txBox="1"/>
          <p:nvPr>
            <p:ph type="ctrTitle"/>
          </p:nvPr>
        </p:nvSpPr>
        <p:spPr bwMode="auto">
          <a:xfrm>
            <a:off x="311700" y="539725"/>
            <a:ext cx="8520600" cy="1282500"/>
          </a:xfrm>
          <a:prstGeom prst="rect">
            <a:avLst/>
          </a:prstGeom>
        </p:spPr>
        <p:txBody>
          <a:bodyPr spcFirstLastPara="1" wrap="square" lIns="91425" tIns="91425" rIns="91425" bIns="91425" anchor="t" anchorCtr="0">
            <a:normAutofit/>
          </a:bodyPr>
          <a:lstStyle/>
          <a:p>
            <a:pPr marL="0" lvl="0" indent="0" algn="l">
              <a:spcBef>
                <a:spcPts val="0"/>
              </a:spcBef>
              <a:spcAft>
                <a:spcPts val="0"/>
              </a:spcAft>
              <a:buNone/>
              <a:defRPr/>
            </a:pPr>
            <a:r>
              <a:rPr lang="en"/>
              <a:t>AML Project 3</a:t>
            </a:r>
            <a:endParaRPr/>
          </a:p>
        </p:txBody>
      </p:sp>
      <p:sp>
        <p:nvSpPr>
          <p:cNvPr id="65" name="Google Shape;65;p13"/>
          <p:cNvSpPr txBox="1"/>
          <p:nvPr>
            <p:ph type="subTitle" idx="1"/>
          </p:nvPr>
        </p:nvSpPr>
        <p:spPr bwMode="auto">
          <a:xfrm>
            <a:off x="311700" y="1878560"/>
            <a:ext cx="4242600" cy="738300"/>
          </a:xfrm>
          <a:prstGeom prst="rect">
            <a:avLst/>
          </a:prstGeom>
        </p:spPr>
        <p:txBody>
          <a:bodyPr spcFirstLastPara="1" wrap="square" lIns="91425" tIns="91425" rIns="91425" bIns="91425" anchor="t" anchorCtr="0">
            <a:normAutofit/>
          </a:bodyPr>
          <a:lstStyle/>
          <a:p>
            <a:pPr marL="0" lvl="0" indent="0" algn="l">
              <a:spcBef>
                <a:spcPts val="0"/>
              </a:spcBef>
              <a:spcAft>
                <a:spcPts val="0"/>
              </a:spcAft>
              <a:buNone/>
              <a:defRPr/>
            </a:pPr>
            <a:r>
              <a:rPr lang="en"/>
              <a:t>By Dylan Miller, Jackson Dockerty, and Luke Gegick</a:t>
            </a:r>
            <a:endParaRPr/>
          </a:p>
        </p:txBody>
      </p:sp>
      <p:pic>
        <p:nvPicPr>
          <p:cNvPr id="66" name="Google Shape;66;p13"/>
          <p:cNvPicPr/>
          <p:nvPr/>
        </p:nvPicPr>
        <p:blipFill>
          <a:blip r:embed="rId3">
            <a:alphaModFix/>
          </a:blip>
          <a:stretch/>
        </p:blipFill>
        <p:spPr bwMode="auto">
          <a:xfrm>
            <a:off x="6223878" y="3110975"/>
            <a:ext cx="2510175" cy="1880125"/>
          </a:xfrm>
          <a:prstGeom prst="rect">
            <a:avLst/>
          </a:prstGeom>
          <a:noFill/>
          <a:ln>
            <a:noFill/>
          </a:ln>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71" name="Google Shape;71;p14"/>
          <p:cNvSpPr txBox="1"/>
          <p:nvPr>
            <p:ph type="title"/>
          </p:nvPr>
        </p:nvSpPr>
        <p:spPr bwMode="auto">
          <a:xfrm>
            <a:off x="311725" y="500925"/>
            <a:ext cx="3706500" cy="2508900"/>
          </a:xfrm>
          <a:prstGeom prst="rect">
            <a:avLst/>
          </a:prstGeom>
        </p:spPr>
        <p:txBody>
          <a:bodyPr spcFirstLastPara="1" wrap="square" lIns="91425" tIns="91425" rIns="91425" bIns="91425" anchor="t" anchorCtr="0">
            <a:normAutofit/>
          </a:bodyPr>
          <a:lstStyle/>
          <a:p>
            <a:pPr marL="0" lvl="0" indent="0" algn="l">
              <a:spcBef>
                <a:spcPts val="0"/>
              </a:spcBef>
              <a:spcAft>
                <a:spcPts val="0"/>
              </a:spcAft>
              <a:buNone/>
              <a:defRPr/>
            </a:pPr>
            <a:r>
              <a:rPr lang="en"/>
              <a:t>Problem Understanding</a:t>
            </a:r>
            <a:endParaRPr/>
          </a:p>
        </p:txBody>
      </p:sp>
      <p:sp>
        <p:nvSpPr>
          <p:cNvPr id="72" name="Google Shape;72;p14"/>
          <p:cNvSpPr txBox="1"/>
          <p:nvPr>
            <p:ph type="body" idx="1"/>
          </p:nvPr>
        </p:nvSpPr>
        <p:spPr bwMode="auto">
          <a:xfrm>
            <a:off x="4644675" y="500925"/>
            <a:ext cx="4166400" cy="4098600"/>
          </a:xfrm>
          <a:prstGeom prst="rect">
            <a:avLst/>
          </a:prstGeom>
        </p:spPr>
        <p:txBody>
          <a:bodyPr spcFirstLastPara="1" wrap="square" lIns="91425" tIns="91425" rIns="91425" bIns="91425" anchor="t" anchorCtr="0">
            <a:noAutofit/>
          </a:bodyPr>
          <a:lstStyle/>
          <a:p>
            <a:pPr marL="457200" lvl="0" indent="-349250" algn="l">
              <a:spcBef>
                <a:spcPts val="0"/>
              </a:spcBef>
              <a:spcAft>
                <a:spcPts val="0"/>
              </a:spcAft>
              <a:buSzPts val="1900"/>
              <a:buChar char="●"/>
              <a:defRPr/>
            </a:pPr>
            <a:r>
              <a:rPr lang="en" sz="1900"/>
              <a:t>We are trying to find the best machine learning model for predicting the type of eclipses to take place given </a:t>
            </a:r>
            <a:r>
              <a:rPr lang="en" sz="1900"/>
              <a:t>previous</a:t>
            </a:r>
            <a:r>
              <a:rPr lang="en" sz="1900"/>
              <a:t> eclipse data</a:t>
            </a:r>
            <a:endParaRPr sz="1900"/>
          </a:p>
          <a:p>
            <a:pPr marL="457200" lvl="0" indent="-349250" algn="l">
              <a:spcBef>
                <a:spcPts val="0"/>
              </a:spcBef>
              <a:spcAft>
                <a:spcPts val="0"/>
              </a:spcAft>
              <a:buSzPts val="1900"/>
              <a:buChar char="●"/>
              <a:defRPr/>
            </a:pPr>
            <a:r>
              <a:rPr lang="en" sz="1900"/>
              <a:t>We aim to compare the </a:t>
            </a:r>
            <a:r>
              <a:rPr lang="en" sz="1900"/>
              <a:t>supervised</a:t>
            </a:r>
            <a:r>
              <a:rPr lang="en" sz="1900"/>
              <a:t> learning models </a:t>
            </a:r>
            <a:endParaRPr sz="1900"/>
          </a:p>
          <a:p>
            <a:pPr marL="457200" lvl="0" indent="-349250" algn="l">
              <a:spcBef>
                <a:spcPts val="0"/>
              </a:spcBef>
              <a:spcAft>
                <a:spcPts val="0"/>
              </a:spcAft>
              <a:buSzPts val="1900"/>
              <a:buChar char="●"/>
              <a:defRPr/>
            </a:pPr>
            <a:r>
              <a:rPr lang="en" sz="1900"/>
              <a:t>The solution to the problem will help to predict the best eclipses for viewing, and demonstrate the best model for interpreting complex prediction variables</a:t>
            </a:r>
            <a:endParaRPr sz="19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77" name="Google Shape;77;p15"/>
          <p:cNvSpPr txBox="1"/>
          <p:nvPr>
            <p:ph type="title"/>
          </p:nvPr>
        </p:nvSpPr>
        <p:spPr bwMode="auto">
          <a:prstGeom prst="rect">
            <a:avLst/>
          </a:prstGeom>
        </p:spPr>
        <p:txBody>
          <a:bodyPr spcFirstLastPara="1" wrap="square" lIns="91425" tIns="91425" rIns="91425" bIns="91425" anchor="t" anchorCtr="0">
            <a:normAutofit/>
          </a:bodyPr>
          <a:lstStyle/>
          <a:p>
            <a:pPr marL="0" lvl="0" indent="0" algn="l">
              <a:spcBef>
                <a:spcPts val="0"/>
              </a:spcBef>
              <a:spcAft>
                <a:spcPts val="0"/>
              </a:spcAft>
              <a:buNone/>
              <a:defRPr/>
            </a:pPr>
            <a:r>
              <a:rPr lang="en"/>
              <a:t>Data Understanding</a:t>
            </a:r>
            <a:endParaRPr/>
          </a:p>
        </p:txBody>
      </p:sp>
      <p:sp>
        <p:nvSpPr>
          <p:cNvPr id="78" name="Google Shape;78;p15"/>
          <p:cNvSpPr txBox="1"/>
          <p:nvPr>
            <p:ph type="body" idx="1"/>
          </p:nvPr>
        </p:nvSpPr>
        <p:spPr bwMode="auto">
          <a:xfrm flipH="0" flipV="0">
            <a:off x="35474" y="1341842"/>
            <a:ext cx="9010510" cy="1077645"/>
          </a:xfrm>
          <a:prstGeom prst="rect">
            <a:avLst/>
          </a:prstGeom>
        </p:spPr>
        <p:txBody>
          <a:bodyPr spcFirstLastPara="1" vertOverflow="overflow" horzOverflow="overflow" vert="horz" wrap="square" lIns="91424" tIns="91424" rIns="91424" bIns="91424" numCol="1" spcCol="0" rtlCol="0" fromWordArt="0" anchor="t" anchorCtr="0" forceAA="0" upright="0" compatLnSpc="0">
            <a:normAutofit/>
          </a:bodyPr>
          <a:lstStyle/>
          <a:p>
            <a:pPr marL="0" lvl="0" indent="0" algn="l">
              <a:spcBef>
                <a:spcPts val="0"/>
              </a:spcBef>
              <a:spcAft>
                <a:spcPts val="1200"/>
              </a:spcAft>
              <a:buNone/>
              <a:defRPr/>
            </a:pPr>
            <a:r>
              <a:rPr lang="en-US" sz="800" b="0" i="0" u="none" strike="noStrike" cap="none" spc="0">
                <a:solidFill>
                  <a:schemeClr val="dk2"/>
                </a:solidFill>
                <a:latin typeface="Roboto"/>
                <a:ea typeface="Roboto"/>
                <a:cs typeface="Roboto"/>
              </a:rPr>
              <a:t>Catalog Number, Calendar Date, Eclipse Time, </a:t>
            </a:r>
            <a:r>
              <a:rPr lang="en-US" sz="800" b="1" i="0" u="none" strike="noStrike" cap="none" spc="0">
                <a:solidFill>
                  <a:schemeClr val="dk2"/>
                </a:solidFill>
                <a:latin typeface="Roboto"/>
                <a:ea typeface="Roboto"/>
                <a:cs typeface="Roboto"/>
              </a:rPr>
              <a:t>Delta T (s)</a:t>
            </a:r>
            <a:r>
              <a:rPr lang="en-US" sz="800" b="0" i="0" u="none" strike="noStrike" cap="none" spc="0">
                <a:solidFill>
                  <a:schemeClr val="dk2"/>
                </a:solidFill>
                <a:latin typeface="Roboto"/>
                <a:ea typeface="Roboto"/>
                <a:cs typeface="Roboto"/>
              </a:rPr>
              <a:t>,</a:t>
            </a:r>
            <a:r>
              <a:rPr lang="en-US" sz="800" b="1" i="0" u="none" strike="noStrike" cap="none" spc="0">
                <a:solidFill>
                  <a:schemeClr val="dk2"/>
                </a:solidFill>
                <a:latin typeface="Roboto"/>
                <a:ea typeface="Roboto"/>
                <a:cs typeface="Roboto"/>
              </a:rPr>
              <a:t>Lunation Number</a:t>
            </a:r>
            <a:r>
              <a:rPr lang="en-US" sz="800" b="0" i="0" u="none" strike="noStrike" cap="none" spc="0">
                <a:solidFill>
                  <a:schemeClr val="dk2"/>
                </a:solidFill>
                <a:latin typeface="Roboto"/>
                <a:ea typeface="Roboto"/>
                <a:cs typeface="Roboto"/>
              </a:rPr>
              <a:t>,</a:t>
            </a:r>
            <a:r>
              <a:rPr lang="en-US" sz="800" b="1" i="0" u="none" strike="noStrike" cap="none" spc="0">
                <a:solidFill>
                  <a:schemeClr val="dk2"/>
                </a:solidFill>
                <a:latin typeface="Roboto"/>
                <a:ea typeface="Roboto"/>
                <a:cs typeface="Roboto"/>
              </a:rPr>
              <a:t>Saros Number</a:t>
            </a:r>
            <a:r>
              <a:rPr lang="en-US" sz="800" b="0" i="0" u="none" strike="noStrike" cap="none" spc="0">
                <a:solidFill>
                  <a:schemeClr val="dk2"/>
                </a:solidFill>
                <a:latin typeface="Roboto"/>
                <a:ea typeface="Roboto"/>
                <a:cs typeface="Roboto"/>
              </a:rPr>
              <a:t>,</a:t>
            </a:r>
            <a:r>
              <a:rPr lang="en-US" sz="800" b="1" i="0" u="none" strike="noStrike" cap="none" spc="0">
                <a:solidFill>
                  <a:schemeClr val="dk2"/>
                </a:solidFill>
                <a:latin typeface="Roboto"/>
                <a:ea typeface="Roboto"/>
                <a:cs typeface="Roboto"/>
              </a:rPr>
              <a:t>Eclipse Type</a:t>
            </a:r>
            <a:r>
              <a:rPr lang="en-US" sz="800" b="0" i="0" u="none" strike="noStrike" cap="none" spc="0">
                <a:solidFill>
                  <a:schemeClr val="dk2"/>
                </a:solidFill>
                <a:latin typeface="Roboto"/>
                <a:ea typeface="Roboto"/>
                <a:cs typeface="Roboto"/>
              </a:rPr>
              <a:t>,</a:t>
            </a:r>
            <a:r>
              <a:rPr lang="en-US" sz="800" b="1" i="0" u="none" strike="noStrike" cap="none" spc="0">
                <a:solidFill>
                  <a:schemeClr val="dk2"/>
                </a:solidFill>
                <a:latin typeface="Roboto"/>
                <a:ea typeface="Roboto"/>
                <a:cs typeface="Roboto"/>
              </a:rPr>
              <a:t>Gamma</a:t>
            </a:r>
            <a:r>
              <a:rPr lang="en-US" sz="800" b="0" i="0" u="none" strike="noStrike" cap="none" spc="0">
                <a:solidFill>
                  <a:schemeClr val="dk2"/>
                </a:solidFill>
                <a:latin typeface="Roboto"/>
                <a:ea typeface="Roboto"/>
                <a:cs typeface="Roboto"/>
              </a:rPr>
              <a:t>,</a:t>
            </a:r>
            <a:r>
              <a:rPr lang="en-US" sz="800" b="1" i="0" u="none" strike="noStrike" cap="none" spc="0">
                <a:solidFill>
                  <a:schemeClr val="dk2"/>
                </a:solidFill>
                <a:latin typeface="Roboto"/>
                <a:ea typeface="Roboto"/>
                <a:cs typeface="Roboto"/>
              </a:rPr>
              <a:t>Eclipse Magnitude</a:t>
            </a:r>
            <a:r>
              <a:rPr lang="en-US" sz="800" b="0" i="0" u="none" strike="noStrike" cap="none" spc="0">
                <a:solidFill>
                  <a:schemeClr val="dk2"/>
                </a:solidFill>
                <a:latin typeface="Roboto"/>
                <a:ea typeface="Roboto"/>
                <a:cs typeface="Roboto"/>
              </a:rPr>
              <a:t>,Latitude,Longitude,Sun Altitude,</a:t>
            </a:r>
            <a:r>
              <a:rPr lang="en-US" sz="800" b="1" i="0" u="none" strike="noStrike" cap="none" spc="0">
                <a:solidFill>
                  <a:schemeClr val="dk2"/>
                </a:solidFill>
                <a:latin typeface="Roboto"/>
                <a:ea typeface="Roboto"/>
                <a:cs typeface="Roboto"/>
              </a:rPr>
              <a:t>Sun Azimuth</a:t>
            </a:r>
            <a:r>
              <a:rPr lang="en-US" sz="800" b="0" i="0" u="none" strike="noStrike" cap="none" spc="0">
                <a:solidFill>
                  <a:schemeClr val="dk2"/>
                </a:solidFill>
                <a:latin typeface="Roboto"/>
                <a:ea typeface="Roboto"/>
                <a:cs typeface="Roboto"/>
              </a:rPr>
              <a:t>,Path Width (km),Central Duration,Date Time,Year,Month,Day,Visibility,</a:t>
            </a:r>
            <a:r>
              <a:rPr lang="en-US" sz="800" b="1" i="0" u="none" strike="noStrike" cap="none" spc="0">
                <a:solidFill>
                  <a:schemeClr val="dk2"/>
                </a:solidFill>
                <a:latin typeface="Roboto"/>
                <a:ea typeface="Roboto"/>
                <a:cs typeface="Roboto"/>
              </a:rPr>
              <a:t>Eclipse Latitude</a:t>
            </a:r>
            <a:r>
              <a:rPr lang="en-US" sz="800" b="0" i="0" u="none" strike="noStrike" cap="none" spc="0">
                <a:solidFill>
                  <a:schemeClr val="dk2"/>
                </a:solidFill>
                <a:latin typeface="Roboto"/>
                <a:ea typeface="Roboto"/>
                <a:cs typeface="Roboto"/>
              </a:rPr>
              <a:t>,</a:t>
            </a:r>
            <a:r>
              <a:rPr lang="en-US" sz="800" b="1" i="0" u="none" strike="noStrike" cap="none" spc="0">
                <a:solidFill>
                  <a:schemeClr val="dk2"/>
                </a:solidFill>
                <a:latin typeface="Roboto"/>
                <a:ea typeface="Roboto"/>
                <a:cs typeface="Roboto"/>
              </a:rPr>
              <a:t>Eclipse Longitude</a:t>
            </a:r>
            <a:r>
              <a:rPr lang="en-US" sz="800" b="0" i="0" u="none" strike="noStrike" cap="none" spc="0">
                <a:solidFill>
                  <a:schemeClr val="dk2"/>
                </a:solidFill>
                <a:latin typeface="Roboto"/>
                <a:ea typeface="Roboto"/>
                <a:cs typeface="Roboto"/>
              </a:rPr>
              <a:t>,</a:t>
            </a:r>
            <a:r>
              <a:rPr lang="en-US" sz="800" b="1" i="0" u="none" strike="noStrike" cap="none" spc="0">
                <a:solidFill>
                  <a:schemeClr val="dk2"/>
                </a:solidFill>
                <a:latin typeface="Roboto"/>
                <a:ea typeface="Roboto"/>
                <a:cs typeface="Roboto"/>
              </a:rPr>
              <a:t>obliquity</a:t>
            </a:r>
            <a:r>
              <a:rPr lang="en-US" sz="800" b="0" i="0" u="none" strike="noStrike" cap="none" spc="0">
                <a:solidFill>
                  <a:schemeClr val="dk2"/>
                </a:solidFill>
                <a:latin typeface="Roboto"/>
                <a:ea typeface="Roboto"/>
                <a:cs typeface="Roboto"/>
              </a:rPr>
              <a:t>,Geographical Hemisphere,Daytime/Nighttime,</a:t>
            </a:r>
            <a:r>
              <a:rPr lang="en-US" sz="800" b="0" i="0" u="none" strike="noStrike" cap="none" spc="0">
                <a:solidFill>
                  <a:schemeClr val="dk2"/>
                </a:solidFill>
                <a:latin typeface="Roboto"/>
                <a:ea typeface="Roboto"/>
                <a:cs typeface="Roboto"/>
              </a:rPr>
              <a:t>Sun Constellation</a:t>
            </a:r>
            <a:r>
              <a:rPr lang="en-US" sz="800" b="0" i="0" u="none" strike="noStrike" cap="none" spc="0">
                <a:solidFill>
                  <a:schemeClr val="dk2"/>
                </a:solidFill>
                <a:latin typeface="Roboto"/>
                <a:ea typeface="Roboto"/>
                <a:cs typeface="Roboto"/>
              </a:rPr>
              <a:t>,Inter-Eclipse Duration,Visibility Score,Eclipse Classification,Duration in Seconds,Moon Distance (km),Sun Distance (km),Moon Angular Diameter (degrees),Sun Angular Diameter (degrees),Central Duration Seconds,</a:t>
            </a:r>
            <a:r>
              <a:rPr lang="en-US" sz="800" b="0" i="0" u="none" strike="noStrike" cap="none" spc="0">
                <a:solidFill>
                  <a:schemeClr val="dk2"/>
                </a:solidFill>
                <a:latin typeface="Roboto"/>
                <a:ea typeface="Roboto"/>
                <a:cs typeface="Roboto"/>
              </a:rPr>
              <a:t>Normalized Duration</a:t>
            </a:r>
            <a:r>
              <a:rPr lang="en-US" sz="800" b="0" i="0" u="none" strike="noStrike" cap="none" spc="0">
                <a:solidFill>
                  <a:schemeClr val="dk2"/>
                </a:solidFill>
                <a:latin typeface="Roboto"/>
                <a:ea typeface="Roboto"/>
                <a:cs typeface="Roboto"/>
              </a:rPr>
              <a:t>,Normalized Path Width,</a:t>
            </a:r>
            <a:r>
              <a:rPr lang="en-US" sz="800" b="1" i="0" u="none" strike="noStrike" cap="none" spc="0">
                <a:solidFill>
                  <a:schemeClr val="dk2"/>
                </a:solidFill>
                <a:latin typeface="Roboto"/>
                <a:ea typeface="Roboto"/>
                <a:cs typeface="Roboto"/>
              </a:rPr>
              <a:t>EII</a:t>
            </a:r>
            <a:r>
              <a:rPr lang="en-US" sz="800" b="0" i="0" u="none" strike="noStrike" cap="none" spc="0">
                <a:solidFill>
                  <a:schemeClr val="dk2"/>
                </a:solidFill>
                <a:latin typeface="Roboto"/>
                <a:ea typeface="Roboto"/>
                <a:cs typeface="Roboto"/>
              </a:rPr>
              <a:t>,Year Modulus,</a:t>
            </a:r>
            <a:r>
              <a:rPr lang="en-US" sz="800" b="1" i="0" u="none" strike="noStrike" cap="none" spc="0">
                <a:solidFill>
                  <a:schemeClr val="dk2"/>
                </a:solidFill>
                <a:latin typeface="Roboto"/>
                <a:ea typeface="Roboto"/>
                <a:cs typeface="Roboto"/>
              </a:rPr>
              <a:t>HEAS</a:t>
            </a:r>
            <a:r>
              <a:rPr lang="en-US" sz="800" b="0" i="0" u="none" strike="noStrike" cap="none" spc="0">
                <a:solidFill>
                  <a:schemeClr val="dk2"/>
                </a:solidFill>
                <a:latin typeface="Roboto"/>
                <a:ea typeface="Roboto"/>
                <a:cs typeface="Roboto"/>
              </a:rPr>
              <a:t>,Decade,Localized ESC,ESC Moving Average,ESC Wide-Scale Moving Average,Eclipse Interval,</a:t>
            </a:r>
            <a:r>
              <a:rPr lang="en-US" sz="800" b="0" i="0" u="none" strike="noStrike" cap="none" spc="0">
                <a:solidFill>
                  <a:schemeClr val="dk2"/>
                </a:solidFill>
                <a:latin typeface="Roboto"/>
                <a:ea typeface="Roboto"/>
                <a:cs typeface="Roboto"/>
              </a:rPr>
              <a:t>Cluster</a:t>
            </a:r>
            <a:r>
              <a:rPr lang="en-US" sz="800" b="0" i="0" u="none" strike="noStrike" cap="none" spc="0">
                <a:solidFill>
                  <a:schemeClr val="dk2"/>
                </a:solidFill>
                <a:latin typeface="Roboto"/>
                <a:ea typeface="Roboto"/>
                <a:cs typeface="Roboto"/>
              </a:rPr>
              <a:t>,</a:t>
            </a:r>
            <a:r>
              <a:rPr lang="en-US" sz="800" b="0" i="0" u="none" strike="noStrike" cap="none" spc="0">
                <a:solidFill>
                  <a:schemeClr val="dk2"/>
                </a:solidFill>
                <a:latin typeface="Roboto"/>
                <a:ea typeface="Roboto"/>
                <a:cs typeface="Roboto"/>
              </a:rPr>
              <a:t>Cluster 6</a:t>
            </a:r>
            <a:endParaRPr sz="800"/>
          </a:p>
          <a:p>
            <a:pPr lvl="0" algn="l">
              <a:spcBef>
                <a:spcPts val="0"/>
              </a:spcBef>
              <a:spcAft>
                <a:spcPts val="1199"/>
              </a:spcAft>
              <a:buClr>
                <a:schemeClr val="dk2"/>
              </a:buClr>
              <a:buSzPts val="1300"/>
              <a:buFont typeface="Arial"/>
              <a:buChar char="•"/>
              <a:defRPr/>
            </a:pPr>
            <a:endParaRPr lang="en-US" sz="1000" b="0"/>
          </a:p>
        </p:txBody>
      </p:sp>
      <p:sp>
        <p:nvSpPr>
          <p:cNvPr id="1853674807" name=""/>
          <p:cNvSpPr txBox="1"/>
          <p:nvPr/>
        </p:nvSpPr>
        <p:spPr bwMode="auto">
          <a:xfrm flipH="0" flipV="0">
            <a:off x="42426" y="2516824"/>
            <a:ext cx="9065140" cy="192059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marL="457200" marR="0" lvl="0" indent="-311149" algn="l" defTabSz="914400">
              <a:lnSpc>
                <a:spcPct val="100000"/>
              </a:lnSpc>
              <a:spcBef>
                <a:spcPts val="0"/>
              </a:spcBef>
              <a:spcAft>
                <a:spcPts val="0"/>
              </a:spcAft>
              <a:buClr>
                <a:schemeClr val="dk2"/>
              </a:buClr>
              <a:buSzPts val="1300"/>
              <a:buFont typeface="Arial"/>
              <a:buChar char="•"/>
              <a:defRPr lang="en-US" sz="1300" b="0" i="0" u="none" strike="noStrike" cap="none" spc="0">
                <a:solidFill>
                  <a:srgbClr val="666666"/>
                </a:solidFill>
                <a:latin typeface="Roboto"/>
                <a:ea typeface="Roboto"/>
                <a:cs typeface="Roboto"/>
              </a:defRPr>
            </a:pPr>
            <a:r>
              <a:rPr lang="en-US" sz="1000" b="1" i="0" u="none" strike="noStrike" cap="none" spc="0">
                <a:solidFill>
                  <a:srgbClr val="666666"/>
                </a:solidFill>
                <a:latin typeface="Roboto"/>
                <a:ea typeface="Roboto"/>
                <a:cs typeface="Roboto"/>
              </a:rPr>
              <a:t>Delta T(s): </a:t>
            </a:r>
            <a:r>
              <a:rPr lang="en-US" sz="1000" b="0" i="0" u="none" strike="noStrike" cap="none" spc="0">
                <a:solidFill>
                  <a:srgbClr val="666666"/>
                </a:solidFill>
                <a:latin typeface="Roboto"/>
                <a:ea typeface="Roboto"/>
                <a:cs typeface="Roboto"/>
              </a:rPr>
              <a:t>The discrepancy in seconds between Terrestrial Time (TT) and Universal Time (UT) </a:t>
            </a:r>
            <a:endParaRPr sz="1000" b="0" i="0" u="none" strike="noStrike" cap="none" spc="0">
              <a:solidFill>
                <a:schemeClr val="dk2"/>
              </a:solidFill>
              <a:latin typeface="Roboto"/>
              <a:ea typeface="Roboto"/>
              <a:cs typeface="Roboto"/>
            </a:endParaRPr>
          </a:p>
          <a:p>
            <a:pPr marL="457200" marR="0" lvl="0" indent="-311149" algn="l" defTabSz="914400">
              <a:lnSpc>
                <a:spcPct val="100000"/>
              </a:lnSpc>
              <a:spcBef>
                <a:spcPts val="0"/>
              </a:spcBef>
              <a:spcAft>
                <a:spcPts val="0"/>
              </a:spcAft>
              <a:buClr>
                <a:schemeClr val="dk2"/>
              </a:buClr>
              <a:buSzPts val="1300"/>
              <a:buFont typeface="Arial"/>
              <a:buChar char="•"/>
              <a:defRPr lang="en-US" sz="1300" b="0" i="0" u="none" strike="noStrike" cap="none" spc="0">
                <a:solidFill>
                  <a:srgbClr val="666666"/>
                </a:solidFill>
                <a:latin typeface="Roboto"/>
                <a:ea typeface="Roboto"/>
                <a:cs typeface="Roboto"/>
              </a:defRPr>
            </a:pPr>
            <a:r>
              <a:rPr lang="en-US" sz="1000" b="1" i="0" u="none" strike="noStrike" cap="none" spc="0">
                <a:solidFill>
                  <a:srgbClr val="666666"/>
                </a:solidFill>
                <a:latin typeface="Roboto"/>
                <a:ea typeface="Roboto"/>
                <a:cs typeface="Roboto"/>
              </a:rPr>
              <a:t>Lunation Number</a:t>
            </a:r>
            <a:r>
              <a:rPr lang="en-US" sz="1000" b="0" i="0" u="none" strike="noStrike" cap="none" spc="0">
                <a:solidFill>
                  <a:srgbClr val="666666"/>
                </a:solidFill>
                <a:latin typeface="Roboto"/>
                <a:ea typeface="Roboto"/>
                <a:cs typeface="Roboto"/>
              </a:rPr>
              <a:t>: </a:t>
            </a:r>
            <a:r>
              <a:rPr lang="en-US" sz="1000" b="0" i="0" u="none" strike="noStrike" cap="none" spc="0">
                <a:solidFill>
                  <a:srgbClr val="666666"/>
                </a:solidFill>
                <a:latin typeface="Roboto"/>
                <a:ea typeface="Roboto"/>
                <a:cs typeface="Roboto"/>
              </a:rPr>
              <a:t>An enumeration system for identifying lunar months </a:t>
            </a:r>
            <a:endParaRPr sz="1000" b="0" i="0" u="none" strike="noStrike" cap="none" spc="0">
              <a:solidFill>
                <a:schemeClr val="dk2"/>
              </a:solidFill>
              <a:latin typeface="Roboto"/>
              <a:ea typeface="Roboto"/>
              <a:cs typeface="Roboto"/>
            </a:endParaRPr>
          </a:p>
          <a:p>
            <a:pPr marL="457200" marR="0" lvl="0" indent="-311149" algn="l" defTabSz="914400">
              <a:lnSpc>
                <a:spcPct val="100000"/>
              </a:lnSpc>
              <a:spcBef>
                <a:spcPts val="0"/>
              </a:spcBef>
              <a:spcAft>
                <a:spcPts val="0"/>
              </a:spcAft>
              <a:buClr>
                <a:schemeClr val="dk2"/>
              </a:buClr>
              <a:buSzPts val="1300"/>
              <a:buFont typeface="Arial"/>
              <a:buChar char="•"/>
              <a:defRPr lang="en-US" sz="1300" b="0" i="0" u="none" strike="noStrike" cap="none" spc="0">
                <a:solidFill>
                  <a:srgbClr val="666666"/>
                </a:solidFill>
                <a:latin typeface="Roboto"/>
                <a:ea typeface="Roboto"/>
                <a:cs typeface="Roboto"/>
              </a:defRPr>
            </a:pPr>
            <a:r>
              <a:rPr lang="en-US" sz="1000" b="1" i="0" u="none" strike="noStrike" cap="none" spc="0">
                <a:solidFill>
                  <a:srgbClr val="666666"/>
                </a:solidFill>
                <a:latin typeface="Roboto"/>
                <a:ea typeface="Roboto"/>
                <a:cs typeface="Roboto"/>
              </a:rPr>
              <a:t>Saros Number</a:t>
            </a:r>
            <a:r>
              <a:rPr lang="en-US" sz="1000" b="0" i="0" u="none" strike="noStrike" cap="none" spc="0">
                <a:solidFill>
                  <a:srgbClr val="666666"/>
                </a:solidFill>
                <a:latin typeface="Roboto"/>
                <a:ea typeface="Roboto"/>
                <a:cs typeface="Roboto"/>
              </a:rPr>
              <a:t>: </a:t>
            </a:r>
            <a:r>
              <a:rPr lang="en-US" sz="1000" b="0" i="0" u="none" strike="noStrike" cap="none" spc="0">
                <a:solidFill>
                  <a:srgbClr val="666666"/>
                </a:solidFill>
                <a:latin typeface="Roboto"/>
                <a:ea typeface="Roboto"/>
                <a:cs typeface="Roboto"/>
              </a:rPr>
              <a:t>Identifies the eclipse cycle, a period of approximately 18 years</a:t>
            </a:r>
            <a:endParaRPr sz="1000" b="0" i="0" u="none" strike="noStrike" cap="none" spc="0">
              <a:solidFill>
                <a:schemeClr val="dk2"/>
              </a:solidFill>
              <a:latin typeface="Roboto"/>
              <a:ea typeface="Roboto"/>
              <a:cs typeface="Roboto"/>
            </a:endParaRPr>
          </a:p>
          <a:p>
            <a:pPr marL="457200" marR="0" lvl="0" indent="-311149" algn="l" defTabSz="914400">
              <a:lnSpc>
                <a:spcPct val="100000"/>
              </a:lnSpc>
              <a:spcBef>
                <a:spcPts val="0"/>
              </a:spcBef>
              <a:spcAft>
                <a:spcPts val="0"/>
              </a:spcAft>
              <a:buClr>
                <a:schemeClr val="dk2"/>
              </a:buClr>
              <a:buSzPts val="1300"/>
              <a:buFont typeface="Arial"/>
              <a:buChar char="•"/>
              <a:defRPr lang="en-US" sz="1300" b="0" i="0" u="none" strike="noStrike" cap="none" spc="0">
                <a:solidFill>
                  <a:srgbClr val="666666"/>
                </a:solidFill>
                <a:latin typeface="Roboto"/>
                <a:ea typeface="Roboto"/>
                <a:cs typeface="Roboto"/>
              </a:defRPr>
            </a:pPr>
            <a:r>
              <a:rPr lang="en-US" sz="1000" b="1" i="0" u="none" strike="noStrike" cap="none" spc="0">
                <a:solidFill>
                  <a:srgbClr val="666666"/>
                </a:solidFill>
                <a:latin typeface="Roboto"/>
                <a:ea typeface="Roboto"/>
                <a:cs typeface="Roboto"/>
              </a:rPr>
              <a:t>Eclipse Type</a:t>
            </a:r>
            <a:r>
              <a:rPr lang="en-US" sz="1000" b="0" i="0" u="none" strike="noStrike" cap="none" spc="0">
                <a:solidFill>
                  <a:srgbClr val="666666"/>
                </a:solidFill>
                <a:latin typeface="Roboto"/>
                <a:ea typeface="Roboto"/>
                <a:cs typeface="Roboto"/>
              </a:rPr>
              <a:t>: </a:t>
            </a:r>
            <a:r>
              <a:rPr lang="en-US" sz="1000" b="0" i="0" u="none" strike="noStrike" cap="none" spc="0">
                <a:solidFill>
                  <a:srgbClr val="666666"/>
                </a:solidFill>
                <a:latin typeface="Roboto"/>
                <a:ea typeface="Roboto"/>
                <a:cs typeface="Roboto"/>
              </a:rPr>
              <a:t>Fraction of the Sun's diameter obscured by the Moon at the maximum point of the eclipse </a:t>
            </a:r>
            <a:endParaRPr lang="en-US" sz="1000" b="0" i="0" u="none" strike="noStrike" cap="none" spc="0">
              <a:solidFill>
                <a:srgbClr val="666666"/>
              </a:solidFill>
              <a:latin typeface="Roboto"/>
              <a:ea typeface="Roboto"/>
              <a:cs typeface="Roboto"/>
            </a:endParaRPr>
          </a:p>
          <a:p>
            <a:pPr marL="457200" marR="0" lvl="0" indent="-311149" algn="l" defTabSz="914400">
              <a:lnSpc>
                <a:spcPct val="100000"/>
              </a:lnSpc>
              <a:spcBef>
                <a:spcPts val="0"/>
              </a:spcBef>
              <a:spcAft>
                <a:spcPts val="0"/>
              </a:spcAft>
              <a:buClr>
                <a:schemeClr val="dk2"/>
              </a:buClr>
              <a:buSzPts val="1300"/>
              <a:buFont typeface="Arial"/>
              <a:buChar char="•"/>
              <a:defRPr lang="en-US" sz="1300" b="0" i="0" u="none" strike="noStrike" cap="none" spc="0">
                <a:solidFill>
                  <a:srgbClr val="666666"/>
                </a:solidFill>
                <a:latin typeface="Roboto"/>
                <a:ea typeface="Roboto"/>
                <a:cs typeface="Roboto"/>
              </a:defRPr>
            </a:pPr>
            <a:r>
              <a:rPr lang="en-US" sz="1000" b="1" i="0" u="none" strike="noStrike" cap="none" spc="0">
                <a:solidFill>
                  <a:srgbClr val="666666"/>
                </a:solidFill>
                <a:latin typeface="Roboto"/>
                <a:ea typeface="Roboto"/>
                <a:cs typeface="Roboto"/>
              </a:rPr>
              <a:t>Gamma</a:t>
            </a:r>
            <a:r>
              <a:rPr lang="en-US" sz="1000" b="0" i="0" u="none" strike="noStrike" cap="none" spc="0">
                <a:solidFill>
                  <a:srgbClr val="666666"/>
                </a:solidFill>
                <a:latin typeface="Roboto"/>
                <a:ea typeface="Roboto"/>
                <a:cs typeface="Roboto"/>
              </a:rPr>
              <a:t>: </a:t>
            </a:r>
            <a:r>
              <a:rPr lang="en-US" sz="1000" b="0" i="0" u="none" strike="noStrike" cap="none" spc="0">
                <a:solidFill>
                  <a:srgbClr val="666666"/>
                </a:solidFill>
                <a:latin typeface="Roboto"/>
                <a:ea typeface="Roboto"/>
                <a:cs typeface="Roboto"/>
              </a:rPr>
              <a:t>Measures how centrally the moon's shadow passes across Earth </a:t>
            </a:r>
            <a:endParaRPr lang="en-US" sz="1000" b="0" i="0" u="none" strike="noStrike" cap="none" spc="0">
              <a:solidFill>
                <a:srgbClr val="666666"/>
              </a:solidFill>
              <a:latin typeface="Roboto"/>
              <a:ea typeface="Roboto"/>
              <a:cs typeface="Roboto"/>
            </a:endParaRPr>
          </a:p>
          <a:p>
            <a:pPr marL="457200" marR="0" lvl="0" indent="-311149" algn="l" defTabSz="914400">
              <a:lnSpc>
                <a:spcPct val="100000"/>
              </a:lnSpc>
              <a:spcBef>
                <a:spcPts val="0"/>
              </a:spcBef>
              <a:spcAft>
                <a:spcPts val="0"/>
              </a:spcAft>
              <a:buClr>
                <a:schemeClr val="dk2"/>
              </a:buClr>
              <a:buSzPts val="1300"/>
              <a:buFont typeface="Arial"/>
              <a:buChar char="•"/>
              <a:defRPr lang="en-US" sz="1300" b="0" i="0" u="none" strike="noStrike" cap="none" spc="0">
                <a:solidFill>
                  <a:srgbClr val="666666"/>
                </a:solidFill>
                <a:latin typeface="Roboto"/>
                <a:ea typeface="Roboto"/>
                <a:cs typeface="Roboto"/>
              </a:defRPr>
            </a:pPr>
            <a:r>
              <a:rPr lang="en-US" sz="1000" b="1" i="0" u="none" strike="noStrike" cap="none" spc="0">
                <a:solidFill>
                  <a:srgbClr val="666666"/>
                </a:solidFill>
                <a:latin typeface="Roboto"/>
                <a:ea typeface="Roboto"/>
                <a:cs typeface="Roboto"/>
              </a:rPr>
              <a:t>Eclipse Magnitude</a:t>
            </a:r>
            <a:r>
              <a:rPr lang="en-US" sz="1000" b="0" i="0" u="none" strike="noStrike" cap="none" spc="0">
                <a:solidFill>
                  <a:srgbClr val="666666"/>
                </a:solidFill>
                <a:latin typeface="Roboto"/>
                <a:ea typeface="Roboto"/>
                <a:cs typeface="Roboto"/>
              </a:rPr>
              <a:t>: </a:t>
            </a:r>
            <a:r>
              <a:rPr lang="en-US" sz="1000" b="0" i="0" u="none" strike="noStrike" cap="none" spc="0">
                <a:solidFill>
                  <a:srgbClr val="666666"/>
                </a:solidFill>
                <a:latin typeface="Roboto"/>
                <a:ea typeface="Roboto"/>
                <a:cs typeface="Roboto"/>
              </a:rPr>
              <a:t>Fraction of the Sun's diameter obscured by the Moon at the maximum point of the eclipse </a:t>
            </a:r>
            <a:endParaRPr lang="en-US" sz="1000" b="0" i="0" u="none" strike="noStrike" cap="none" spc="0">
              <a:solidFill>
                <a:srgbClr val="666666"/>
              </a:solidFill>
              <a:latin typeface="Roboto"/>
              <a:ea typeface="Roboto"/>
              <a:cs typeface="Roboto"/>
            </a:endParaRPr>
          </a:p>
          <a:p>
            <a:pPr marL="457200" marR="0" lvl="0" indent="-311149" algn="l" defTabSz="914400">
              <a:lnSpc>
                <a:spcPct val="100000"/>
              </a:lnSpc>
              <a:spcBef>
                <a:spcPts val="0"/>
              </a:spcBef>
              <a:spcAft>
                <a:spcPts val="0"/>
              </a:spcAft>
              <a:buClr>
                <a:schemeClr val="dk2"/>
              </a:buClr>
              <a:buSzPts val="1300"/>
              <a:buFont typeface="Arial"/>
              <a:buChar char="•"/>
              <a:defRPr lang="en-US" sz="1300" b="0" i="0" u="none" strike="noStrike" cap="none" spc="0">
                <a:solidFill>
                  <a:srgbClr val="666666"/>
                </a:solidFill>
                <a:latin typeface="Roboto"/>
                <a:ea typeface="Roboto"/>
                <a:cs typeface="Roboto"/>
              </a:defRPr>
            </a:pPr>
            <a:r>
              <a:rPr lang="en-US" sz="1000" b="1" i="0" u="none" strike="noStrike" cap="none" spc="0">
                <a:solidFill>
                  <a:srgbClr val="666666"/>
                </a:solidFill>
                <a:latin typeface="Roboto"/>
                <a:ea typeface="Roboto"/>
                <a:cs typeface="Roboto"/>
              </a:rPr>
              <a:t>Sun Azimuth</a:t>
            </a:r>
            <a:r>
              <a:rPr lang="en-US" sz="1000" b="0" i="0" u="none" strike="noStrike" cap="none" spc="0">
                <a:solidFill>
                  <a:srgbClr val="666666"/>
                </a:solidFill>
                <a:latin typeface="Roboto"/>
                <a:ea typeface="Roboto"/>
                <a:cs typeface="Roboto"/>
              </a:rPr>
              <a:t>: </a:t>
            </a:r>
            <a:r>
              <a:rPr lang="en-US" sz="1000" b="0" i="0" u="none" strike="noStrike" cap="none" spc="0">
                <a:solidFill>
                  <a:srgbClr val="666666"/>
                </a:solidFill>
                <a:latin typeface="Roboto"/>
                <a:ea typeface="Roboto"/>
                <a:cs typeface="Roboto"/>
              </a:rPr>
              <a:t>The suns angular position along the horizon</a:t>
            </a:r>
            <a:endParaRPr lang="en-US" sz="1000" b="0" i="0" u="none" strike="noStrike" cap="none" spc="0">
              <a:solidFill>
                <a:srgbClr val="666666"/>
              </a:solidFill>
              <a:latin typeface="Roboto"/>
              <a:ea typeface="Roboto"/>
              <a:cs typeface="Roboto"/>
            </a:endParaRPr>
          </a:p>
          <a:p>
            <a:pPr marL="457200" marR="0" lvl="0" indent="-311149" algn="l" defTabSz="914400">
              <a:lnSpc>
                <a:spcPct val="100000"/>
              </a:lnSpc>
              <a:spcBef>
                <a:spcPts val="0"/>
              </a:spcBef>
              <a:spcAft>
                <a:spcPts val="0"/>
              </a:spcAft>
              <a:buClr>
                <a:schemeClr val="dk2"/>
              </a:buClr>
              <a:buSzPts val="1300"/>
              <a:buFont typeface="Arial"/>
              <a:buChar char="•"/>
              <a:defRPr lang="en-US" sz="1300" b="0" i="0" u="none" strike="noStrike" cap="none" spc="0">
                <a:solidFill>
                  <a:srgbClr val="666666"/>
                </a:solidFill>
                <a:latin typeface="Roboto"/>
                <a:ea typeface="Roboto"/>
                <a:cs typeface="Roboto"/>
              </a:defRPr>
            </a:pPr>
            <a:r>
              <a:rPr lang="en-US" sz="1000" b="1" i="0" u="none" strike="noStrike" cap="none" spc="0">
                <a:solidFill>
                  <a:srgbClr val="666666"/>
                </a:solidFill>
                <a:latin typeface="Roboto"/>
                <a:ea typeface="Roboto"/>
                <a:cs typeface="Roboto"/>
              </a:rPr>
              <a:t>Eclipse Latitude</a:t>
            </a:r>
            <a:r>
              <a:rPr lang="en-US" sz="1000" b="0" i="0" u="none" strike="noStrike" cap="none" spc="0">
                <a:solidFill>
                  <a:srgbClr val="666666"/>
                </a:solidFill>
                <a:latin typeface="Roboto"/>
                <a:ea typeface="Roboto"/>
                <a:cs typeface="Roboto"/>
              </a:rPr>
              <a:t>: </a:t>
            </a:r>
            <a:r>
              <a:rPr lang="en-US" sz="1000" b="0" i="0" u="none" strike="noStrike" cap="none" spc="0">
                <a:solidFill>
                  <a:srgbClr val="666666"/>
                </a:solidFill>
                <a:latin typeface="Roboto"/>
                <a:ea typeface="Roboto"/>
                <a:cs typeface="Roboto"/>
              </a:rPr>
              <a:t> the angular distance of the Moon from the Earth's equatorial plane </a:t>
            </a:r>
            <a:endParaRPr lang="en-US" sz="1000" b="0" i="0" u="none" strike="noStrike" cap="none" spc="0">
              <a:solidFill>
                <a:srgbClr val="666666"/>
              </a:solidFill>
              <a:latin typeface="Roboto"/>
              <a:ea typeface="Roboto"/>
              <a:cs typeface="Roboto"/>
            </a:endParaRPr>
          </a:p>
          <a:p>
            <a:pPr marL="457200" marR="0" lvl="0" indent="-311149" algn="l" defTabSz="914400">
              <a:lnSpc>
                <a:spcPct val="100000"/>
              </a:lnSpc>
              <a:spcBef>
                <a:spcPts val="0"/>
              </a:spcBef>
              <a:spcAft>
                <a:spcPts val="0"/>
              </a:spcAft>
              <a:buClr>
                <a:schemeClr val="dk2"/>
              </a:buClr>
              <a:buSzPts val="1300"/>
              <a:buFont typeface="Arial"/>
              <a:buChar char="•"/>
              <a:defRPr lang="en-US" sz="1300" b="0" i="0" u="none" strike="noStrike" cap="none" spc="0">
                <a:solidFill>
                  <a:srgbClr val="666666"/>
                </a:solidFill>
                <a:latin typeface="Roboto"/>
                <a:ea typeface="Roboto"/>
                <a:cs typeface="Roboto"/>
              </a:defRPr>
            </a:pPr>
            <a:r>
              <a:rPr lang="en-US" sz="1000" b="1" i="0" u="none" strike="noStrike" cap="none" spc="0">
                <a:solidFill>
                  <a:srgbClr val="666666"/>
                </a:solidFill>
                <a:latin typeface="Roboto"/>
                <a:ea typeface="Roboto"/>
                <a:cs typeface="Roboto"/>
              </a:rPr>
              <a:t>Eclipse Longitude</a:t>
            </a:r>
            <a:r>
              <a:rPr lang="en-US" sz="1000" b="0" i="0" u="none" strike="noStrike" cap="none" spc="0">
                <a:solidFill>
                  <a:srgbClr val="666666"/>
                </a:solidFill>
                <a:latin typeface="Roboto"/>
                <a:ea typeface="Roboto"/>
                <a:cs typeface="Roboto"/>
              </a:rPr>
              <a:t>: </a:t>
            </a:r>
            <a:r>
              <a:rPr lang="en-US" sz="1000" b="0" i="0" u="none" strike="noStrike" cap="none" spc="0">
                <a:solidFill>
                  <a:srgbClr val="666666"/>
                </a:solidFill>
                <a:latin typeface="Roboto"/>
                <a:ea typeface="Roboto"/>
                <a:cs typeface="Roboto"/>
              </a:rPr>
              <a:t>the longitudinal position of the Moon at the time of the eclipse </a:t>
            </a:r>
            <a:endParaRPr lang="en-US" sz="1000" b="0" i="0" u="none" strike="noStrike" cap="none" spc="0">
              <a:solidFill>
                <a:srgbClr val="666666"/>
              </a:solidFill>
              <a:latin typeface="Roboto"/>
              <a:ea typeface="Roboto"/>
              <a:cs typeface="Roboto"/>
            </a:endParaRPr>
          </a:p>
          <a:p>
            <a:pPr marL="457200" marR="0" lvl="0" indent="-311149" algn="l" defTabSz="914400">
              <a:lnSpc>
                <a:spcPct val="100000"/>
              </a:lnSpc>
              <a:spcBef>
                <a:spcPts val="0"/>
              </a:spcBef>
              <a:spcAft>
                <a:spcPts val="0"/>
              </a:spcAft>
              <a:buClr>
                <a:schemeClr val="dk2"/>
              </a:buClr>
              <a:buSzPts val="1300"/>
              <a:buFont typeface="Arial"/>
              <a:buChar char="•"/>
              <a:defRPr lang="en-US" sz="1300" b="0" i="0" u="none" strike="noStrike" cap="none" spc="0">
                <a:solidFill>
                  <a:srgbClr val="666666"/>
                </a:solidFill>
                <a:latin typeface="Roboto"/>
                <a:ea typeface="Roboto"/>
                <a:cs typeface="Roboto"/>
              </a:defRPr>
            </a:pPr>
            <a:r>
              <a:rPr lang="en-US" sz="1000" b="1" i="0" u="none" strike="noStrike" cap="none" spc="0">
                <a:solidFill>
                  <a:srgbClr val="666666"/>
                </a:solidFill>
                <a:latin typeface="Roboto"/>
                <a:ea typeface="Roboto"/>
                <a:cs typeface="Roboto"/>
              </a:rPr>
              <a:t>Obliquity</a:t>
            </a:r>
            <a:r>
              <a:rPr lang="en-US" sz="1000" b="0" i="0" u="none" strike="noStrike" cap="none" spc="0">
                <a:solidFill>
                  <a:srgbClr val="666666"/>
                </a:solidFill>
                <a:latin typeface="Roboto"/>
                <a:ea typeface="Roboto"/>
                <a:cs typeface="Roboto"/>
              </a:rPr>
              <a:t>: </a:t>
            </a:r>
            <a:r>
              <a:rPr lang="en-US" sz="1000" b="0" i="0" u="none" strike="noStrike" cap="none" spc="0">
                <a:solidFill>
                  <a:srgbClr val="666666"/>
                </a:solidFill>
                <a:latin typeface="Roboto"/>
                <a:ea typeface="Roboto"/>
                <a:cs typeface="Roboto"/>
              </a:rPr>
              <a:t>the tilt of the Earth's axis relative to its orbital plane around the Sun</a:t>
            </a:r>
            <a:endParaRPr lang="en-US" sz="1000" b="0" i="0" u="none" strike="noStrike" cap="none" spc="0">
              <a:solidFill>
                <a:srgbClr val="666666"/>
              </a:solidFill>
              <a:latin typeface="Roboto"/>
              <a:ea typeface="Roboto"/>
              <a:cs typeface="Roboto"/>
            </a:endParaRPr>
          </a:p>
          <a:p>
            <a:pPr marL="457200" marR="0" lvl="0" indent="-311149" algn="l" defTabSz="914400">
              <a:lnSpc>
                <a:spcPct val="100000"/>
              </a:lnSpc>
              <a:spcBef>
                <a:spcPts val="0"/>
              </a:spcBef>
              <a:spcAft>
                <a:spcPts val="0"/>
              </a:spcAft>
              <a:buClr>
                <a:schemeClr val="dk2"/>
              </a:buClr>
              <a:buSzPts val="1300"/>
              <a:buFont typeface="Arial"/>
              <a:buChar char="•"/>
              <a:defRPr lang="en-US" sz="1300" b="0" i="0" u="none" strike="noStrike" cap="none" spc="0">
                <a:solidFill>
                  <a:srgbClr val="666666"/>
                </a:solidFill>
                <a:latin typeface="Roboto"/>
                <a:ea typeface="Roboto"/>
                <a:cs typeface="Roboto"/>
              </a:defRPr>
            </a:pPr>
            <a:r>
              <a:rPr lang="en-US" sz="1000" b="1" i="0" u="none" strike="noStrike" cap="none" spc="0">
                <a:solidFill>
                  <a:srgbClr val="666666"/>
                </a:solidFill>
                <a:latin typeface="Roboto"/>
                <a:ea typeface="Roboto"/>
                <a:cs typeface="Roboto"/>
              </a:rPr>
              <a:t>HEAS</a:t>
            </a:r>
            <a:r>
              <a:rPr lang="en-US" sz="1000" b="0" i="0" u="none" strike="noStrike" cap="none" spc="0">
                <a:solidFill>
                  <a:srgbClr val="666666"/>
                </a:solidFill>
                <a:latin typeface="Roboto"/>
                <a:ea typeface="Roboto"/>
                <a:cs typeface="Roboto"/>
              </a:rPr>
              <a:t>: </a:t>
            </a:r>
            <a:r>
              <a:rPr lang="en-US" sz="1000" b="0" i="0" u="none" strike="noStrike" cap="none" spc="0">
                <a:solidFill>
                  <a:srgbClr val="666666"/>
                </a:solidFill>
                <a:latin typeface="Roboto"/>
                <a:ea typeface="Roboto"/>
                <a:cs typeface="Roboto"/>
              </a:rPr>
              <a:t>the Heliocentric Earth Angular Size data </a:t>
            </a:r>
            <a:endParaRPr lang="en-US" sz="1000" b="0" i="0" u="none" strike="noStrike" cap="none" spc="0">
              <a:solidFill>
                <a:srgbClr val="666666"/>
              </a:solidFill>
              <a:latin typeface="Roboto"/>
              <a:ea typeface="Roboto"/>
              <a:cs typeface="Roboto"/>
            </a:endParaRPr>
          </a:p>
          <a:p>
            <a:pPr marL="457200" marR="0" lvl="0" indent="-311149" algn="l" defTabSz="914400">
              <a:lnSpc>
                <a:spcPct val="100000"/>
              </a:lnSpc>
              <a:spcBef>
                <a:spcPts val="0"/>
              </a:spcBef>
              <a:spcAft>
                <a:spcPts val="0"/>
              </a:spcAft>
              <a:buClr>
                <a:schemeClr val="dk2"/>
              </a:buClr>
              <a:buSzPts val="1300"/>
              <a:buFont typeface="Arial"/>
              <a:buChar char="•"/>
              <a:defRPr lang="en-US" sz="1300" b="0" i="0" u="none" strike="noStrike" cap="none" spc="0">
                <a:solidFill>
                  <a:srgbClr val="666666"/>
                </a:solidFill>
                <a:latin typeface="Roboto"/>
                <a:ea typeface="Roboto"/>
                <a:cs typeface="Roboto"/>
              </a:defRPr>
            </a:pPr>
            <a:r>
              <a:rPr lang="en-US" sz="1000" b="1" i="0" u="none" strike="noStrike" cap="none" spc="0">
                <a:solidFill>
                  <a:srgbClr val="666666"/>
                </a:solidFill>
                <a:latin typeface="Roboto"/>
                <a:ea typeface="Roboto"/>
                <a:cs typeface="Roboto"/>
              </a:rPr>
              <a:t>EII</a:t>
            </a:r>
            <a:r>
              <a:rPr lang="en-US" sz="1000" b="0" i="0" u="none" strike="noStrike" cap="none" spc="0">
                <a:solidFill>
                  <a:srgbClr val="666666"/>
                </a:solidFill>
                <a:latin typeface="Roboto"/>
                <a:ea typeface="Roboto"/>
                <a:cs typeface="Roboto"/>
              </a:rPr>
              <a:t>: </a:t>
            </a:r>
            <a:r>
              <a:rPr lang="en-US" sz="1000" b="0" i="0" u="none" strike="noStrike" cap="none" spc="0">
                <a:solidFill>
                  <a:srgbClr val="666666"/>
                </a:solidFill>
                <a:latin typeface="Roboto"/>
                <a:ea typeface="Roboto"/>
                <a:cs typeface="Roboto"/>
              </a:rPr>
              <a:t>This index is a measure used to quantify the quality and significance of information </a:t>
            </a:r>
            <a:endParaRPr lang="en-US" sz="1000" b="0" i="0" u="none" strike="noStrike" cap="none" spc="0">
              <a:solidFill>
                <a:srgbClr val="666666"/>
              </a:solidFill>
              <a:latin typeface="Roboto"/>
              <a:ea typeface="Roboto"/>
              <a:cs typeface="Roboto"/>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83" name="Google Shape;83;p16"/>
          <p:cNvSpPr txBox="1"/>
          <p:nvPr>
            <p:ph type="title"/>
          </p:nvPr>
        </p:nvSpPr>
        <p:spPr bwMode="auto">
          <a:prstGeom prst="rect">
            <a:avLst/>
          </a:prstGeom>
        </p:spPr>
        <p:txBody>
          <a:bodyPr spcFirstLastPara="1" wrap="square" lIns="91425" tIns="91425" rIns="91425" bIns="91425" anchor="t" anchorCtr="0">
            <a:normAutofit/>
          </a:bodyPr>
          <a:lstStyle/>
          <a:p>
            <a:pPr marL="0" lvl="0" indent="0" algn="l">
              <a:spcBef>
                <a:spcPts val="0"/>
              </a:spcBef>
              <a:spcAft>
                <a:spcPts val="0"/>
              </a:spcAft>
              <a:buNone/>
              <a:defRPr/>
            </a:pPr>
            <a:r>
              <a:rPr lang="en"/>
              <a:t>Feature engineering</a:t>
            </a:r>
            <a:endParaRPr/>
          </a:p>
        </p:txBody>
      </p:sp>
      <p:sp>
        <p:nvSpPr>
          <p:cNvPr id="84" name="Google Shape;84;p16"/>
          <p:cNvSpPr txBox="1"/>
          <p:nvPr>
            <p:ph type="body" idx="1"/>
          </p:nvPr>
        </p:nvSpPr>
        <p:spPr bwMode="auto">
          <a:xfrm flipH="0" flipV="0">
            <a:off x="236755" y="1404757"/>
            <a:ext cx="8595569" cy="1821228"/>
          </a:xfrm>
          <a:prstGeom prst="rect">
            <a:avLst/>
          </a:prstGeom>
        </p:spPr>
        <p:txBody>
          <a:bodyPr spcFirstLastPara="1" vertOverflow="overflow" horzOverflow="overflow" vert="horz" wrap="square" lIns="91424" tIns="91424" rIns="91424" bIns="91424" numCol="1" spcCol="0" rtlCol="0" fromWordArt="0" anchor="t" anchorCtr="0" forceAA="0" upright="0" compatLnSpc="0">
            <a:normAutofit/>
          </a:bodyPr>
          <a:lstStyle/>
          <a:p>
            <a:pPr marL="146049" indent="0">
              <a:buClr>
                <a:schemeClr val="dk2"/>
              </a:buClr>
              <a:buSzPts val="1300"/>
              <a:buFont typeface="Roboto"/>
              <a:buNone/>
              <a:defRPr/>
            </a:pPr>
            <a:r>
              <a:rPr lang="en-US" sz="1200" b="1" i="0" u="none" strike="noStrike" cap="none" spc="0">
                <a:solidFill>
                  <a:schemeClr val="dk2"/>
                </a:solidFill>
                <a:latin typeface="Roboto"/>
                <a:ea typeface="Roboto"/>
                <a:cs typeface="Roboto"/>
              </a:rPr>
              <a:t>Catalog Number</a:t>
            </a:r>
            <a:r>
              <a:rPr lang="en-US" sz="1200" b="0" i="0" u="none" strike="noStrike" cap="none" spc="0">
                <a:solidFill>
                  <a:schemeClr val="dk2"/>
                </a:solidFill>
                <a:latin typeface="Roboto"/>
                <a:ea typeface="Roboto"/>
                <a:cs typeface="Roboto"/>
              </a:rPr>
              <a:t>, Calendar Date, Eclipse Time, </a:t>
            </a:r>
            <a:r>
              <a:rPr lang="en-US" sz="1200" b="1" i="0" u="none" strike="noStrike" cap="none" spc="0">
                <a:solidFill>
                  <a:schemeClr val="dk2"/>
                </a:solidFill>
                <a:latin typeface="Roboto"/>
                <a:ea typeface="Roboto"/>
                <a:cs typeface="Roboto"/>
              </a:rPr>
              <a:t>Delta T (s),</a:t>
            </a:r>
            <a:r>
              <a:rPr lang="en-US" sz="1200" b="1" i="0" u="none" strike="noStrike" cap="none" spc="0">
                <a:solidFill>
                  <a:schemeClr val="dk2"/>
                </a:solidFill>
                <a:latin typeface="Roboto"/>
                <a:ea typeface="Roboto"/>
                <a:cs typeface="Roboto"/>
              </a:rPr>
              <a:t>Lunation Number,Saros Number,Eclipse Type,Gamma,Eclipse Magnitude</a:t>
            </a:r>
            <a:r>
              <a:rPr lang="en-US" sz="1200" b="0" i="0" u="none" strike="noStrike" cap="none" spc="0">
                <a:solidFill>
                  <a:schemeClr val="dk2"/>
                </a:solidFill>
                <a:latin typeface="Roboto"/>
                <a:ea typeface="Roboto"/>
                <a:cs typeface="Roboto"/>
              </a:rPr>
              <a:t>,Latitude,Longitude,</a:t>
            </a:r>
            <a:r>
              <a:rPr lang="en-US" sz="1200" b="1" i="0" u="none" strike="noStrike" cap="none" spc="0">
                <a:solidFill>
                  <a:schemeClr val="dk2"/>
                </a:solidFill>
                <a:latin typeface="Roboto"/>
                <a:ea typeface="Roboto"/>
                <a:cs typeface="Roboto"/>
              </a:rPr>
              <a:t>Sun Altitude,Sun Azimuth,Path Width (km</a:t>
            </a:r>
            <a:r>
              <a:rPr lang="en-US" sz="1200" b="1" i="0" u="none" strike="noStrike" cap="none" spc="0">
                <a:solidFill>
                  <a:schemeClr val="dk2"/>
                </a:solidFill>
                <a:latin typeface="Roboto"/>
                <a:ea typeface="Roboto"/>
                <a:cs typeface="Roboto"/>
              </a:rPr>
              <a:t>),</a:t>
            </a:r>
            <a:r>
              <a:rPr lang="en-US" sz="1200" b="0" i="0" u="none" strike="noStrike" cap="none" spc="0">
                <a:solidFill>
                  <a:schemeClr val="dk2"/>
                </a:solidFill>
                <a:latin typeface="Roboto"/>
                <a:ea typeface="Roboto"/>
                <a:cs typeface="Roboto"/>
              </a:rPr>
              <a:t>Central Duration,Date Time,</a:t>
            </a:r>
            <a:r>
              <a:rPr lang="en-US" sz="1200" b="1" i="0" u="none" strike="noStrike" cap="none" spc="0">
                <a:solidFill>
                  <a:schemeClr val="dk2"/>
                </a:solidFill>
                <a:latin typeface="Roboto"/>
                <a:ea typeface="Roboto"/>
                <a:cs typeface="Roboto"/>
              </a:rPr>
              <a:t>Year,Month,Day</a:t>
            </a:r>
            <a:r>
              <a:rPr lang="en-US" sz="1200" b="0" i="0" u="none" strike="noStrike" cap="none" spc="0">
                <a:solidFill>
                  <a:schemeClr val="dk2"/>
                </a:solidFill>
                <a:latin typeface="Roboto"/>
                <a:ea typeface="Roboto"/>
                <a:cs typeface="Roboto"/>
              </a:rPr>
              <a:t>,Visibility,</a:t>
            </a:r>
            <a:r>
              <a:rPr lang="en-US" sz="1200" b="1" i="0" u="none" strike="noStrike" cap="none" spc="0">
                <a:solidFill>
                  <a:schemeClr val="dk2"/>
                </a:solidFill>
                <a:latin typeface="Roboto"/>
                <a:ea typeface="Roboto"/>
                <a:cs typeface="Roboto"/>
              </a:rPr>
              <a:t>Eclipse Latitude,Eclipse Longitude,obliquity</a:t>
            </a:r>
            <a:r>
              <a:rPr lang="en-US" sz="1200" b="0" i="0" u="none" strike="noStrike" cap="none" spc="0">
                <a:solidFill>
                  <a:schemeClr val="dk2"/>
                </a:solidFill>
                <a:latin typeface="Roboto"/>
                <a:ea typeface="Roboto"/>
                <a:cs typeface="Roboto"/>
              </a:rPr>
              <a:t>,Geographical Hemisphere,Daytime/Nighttime,Sun Constellation</a:t>
            </a:r>
            <a:r>
              <a:rPr lang="en-US" sz="1200" b="1" i="0" u="none" strike="noStrike" cap="none" spc="0">
                <a:solidFill>
                  <a:schemeClr val="dk2"/>
                </a:solidFill>
                <a:latin typeface="Roboto"/>
                <a:ea typeface="Roboto"/>
                <a:cs typeface="Roboto"/>
              </a:rPr>
              <a:t>,Inter-Eclipse Duration</a:t>
            </a:r>
            <a:r>
              <a:rPr lang="en-US" sz="1200" b="0" i="0" u="none" strike="noStrike" cap="none" spc="0">
                <a:solidFill>
                  <a:schemeClr val="dk2"/>
                </a:solidFill>
                <a:latin typeface="Roboto"/>
                <a:ea typeface="Roboto"/>
                <a:cs typeface="Roboto"/>
              </a:rPr>
              <a:t>,</a:t>
            </a:r>
            <a:r>
              <a:rPr lang="en-US" sz="1200" b="1" i="0" u="none" strike="noStrike" cap="none" spc="0">
                <a:solidFill>
                  <a:schemeClr val="dk2"/>
                </a:solidFill>
                <a:latin typeface="Roboto"/>
                <a:ea typeface="Roboto"/>
                <a:cs typeface="Roboto"/>
              </a:rPr>
              <a:t>Visibility Score</a:t>
            </a:r>
            <a:r>
              <a:rPr lang="en-US" sz="1200" b="0" i="0" u="none" strike="noStrike" cap="none" spc="0">
                <a:solidFill>
                  <a:schemeClr val="dk2"/>
                </a:solidFill>
                <a:latin typeface="Roboto"/>
                <a:ea typeface="Roboto"/>
                <a:cs typeface="Roboto"/>
              </a:rPr>
              <a:t>,Eclipse Classification,Duration in Seconds,</a:t>
            </a:r>
            <a:r>
              <a:rPr lang="en-US" sz="1200" b="1" i="0" u="none" strike="noStrike" cap="none" spc="0">
                <a:solidFill>
                  <a:schemeClr val="dk2"/>
                </a:solidFill>
                <a:latin typeface="Roboto"/>
                <a:ea typeface="Roboto"/>
                <a:cs typeface="Roboto"/>
              </a:rPr>
              <a:t>Moon Distance (km),Sun Distance (km),Moon Angular Diameter (degrees),Sun Angular Diameter (degrees),Central Duration Seconds,Normalized Duration,Normalized Path Width,EII,</a:t>
            </a:r>
            <a:r>
              <a:rPr lang="en-US" sz="1200" b="0" i="0" u="none" strike="noStrike" cap="none" spc="0">
                <a:solidFill>
                  <a:schemeClr val="dk2"/>
                </a:solidFill>
                <a:latin typeface="Roboto"/>
                <a:ea typeface="Roboto"/>
                <a:cs typeface="Roboto"/>
              </a:rPr>
              <a:t>Year Modulus</a:t>
            </a:r>
            <a:r>
              <a:rPr lang="en-US" sz="1200" b="1" i="0" u="none" strike="noStrike" cap="none" spc="0">
                <a:solidFill>
                  <a:schemeClr val="dk2"/>
                </a:solidFill>
                <a:latin typeface="Roboto"/>
                <a:ea typeface="Roboto"/>
                <a:cs typeface="Roboto"/>
              </a:rPr>
              <a:t>,HEAS</a:t>
            </a:r>
            <a:r>
              <a:rPr lang="en-US" sz="1200" b="0" i="0" u="none" strike="noStrike" cap="none" spc="0">
                <a:solidFill>
                  <a:schemeClr val="dk2"/>
                </a:solidFill>
                <a:latin typeface="Roboto"/>
                <a:ea typeface="Roboto"/>
                <a:cs typeface="Roboto"/>
              </a:rPr>
              <a:t>,Decade,</a:t>
            </a:r>
            <a:r>
              <a:rPr lang="en-US" sz="1200" b="1" i="0" u="none" strike="noStrike" cap="none" spc="0">
                <a:solidFill>
                  <a:schemeClr val="dk2"/>
                </a:solidFill>
                <a:latin typeface="Roboto"/>
                <a:ea typeface="Roboto"/>
                <a:cs typeface="Roboto"/>
              </a:rPr>
              <a:t>Localized ESC</a:t>
            </a:r>
            <a:r>
              <a:rPr lang="en-US" sz="1200" b="0" i="0" u="none" strike="noStrike" cap="none" spc="0">
                <a:solidFill>
                  <a:schemeClr val="dk2"/>
                </a:solidFill>
                <a:latin typeface="Roboto"/>
                <a:ea typeface="Roboto"/>
                <a:cs typeface="Roboto"/>
              </a:rPr>
              <a:t>,ESC Moving Average,ESC Wide-Scale Moving Average,</a:t>
            </a:r>
            <a:r>
              <a:rPr lang="en-US" sz="1200" b="1" i="0" u="none" strike="noStrike" cap="none" spc="0">
                <a:solidFill>
                  <a:schemeClr val="dk2"/>
                </a:solidFill>
                <a:latin typeface="Roboto"/>
                <a:ea typeface="Roboto"/>
                <a:cs typeface="Roboto"/>
              </a:rPr>
              <a:t>Eclipse Interval,</a:t>
            </a:r>
            <a:r>
              <a:rPr lang="en-US" sz="1200" b="0" i="0" u="none" strike="noStrike" cap="none" spc="0">
                <a:solidFill>
                  <a:schemeClr val="dk2"/>
                </a:solidFill>
                <a:latin typeface="Roboto"/>
                <a:ea typeface="Roboto"/>
                <a:cs typeface="Roboto"/>
              </a:rPr>
              <a:t>Cluster,Cluster 6</a:t>
            </a:r>
            <a:endParaRPr sz="1200" b="0" i="0" u="none" strike="noStrike" cap="none" spc="0">
              <a:solidFill>
                <a:schemeClr val="dk2"/>
              </a:solidFill>
              <a:latin typeface="Roboto"/>
              <a:cs typeface="Roboto"/>
            </a:endParaRPr>
          </a:p>
        </p:txBody>
      </p:sp>
      <p:sp>
        <p:nvSpPr>
          <p:cNvPr id="1880450131" name=""/>
          <p:cNvSpPr txBox="1"/>
          <p:nvPr/>
        </p:nvSpPr>
        <p:spPr bwMode="auto">
          <a:xfrm flipH="0" flipV="0">
            <a:off x="390054" y="3369066"/>
            <a:ext cx="8763231" cy="5185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marL="239821" indent="-239821">
              <a:buFont typeface="Arial"/>
              <a:buChar char="•"/>
              <a:defRPr/>
            </a:pPr>
            <a:r>
              <a:rPr/>
              <a:t>Non-bold are dropped</a:t>
            </a:r>
            <a:endParaRPr/>
          </a:p>
          <a:p>
            <a:pPr marL="239821" indent="-239821">
              <a:buFont typeface="Arial"/>
              <a:buChar char="•"/>
              <a:defRPr/>
            </a:pPr>
            <a:r>
              <a:rPr/>
              <a:t>Non-bold are less or not relevant to predicting the eclipse type</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89" name="Google Shape;89;p17"/>
          <p:cNvSpPr txBox="1"/>
          <p:nvPr>
            <p:ph type="title"/>
          </p:nvPr>
        </p:nvSpPr>
        <p:spPr bwMode="auto">
          <a:xfrm>
            <a:off x="311725" y="500925"/>
            <a:ext cx="3706500" cy="2508900"/>
          </a:xfrm>
          <a:prstGeom prst="rect">
            <a:avLst/>
          </a:prstGeom>
        </p:spPr>
        <p:txBody>
          <a:bodyPr spcFirstLastPara="1" wrap="square" lIns="91425" tIns="91425" rIns="91425" bIns="91425" anchor="t" anchorCtr="0">
            <a:normAutofit/>
          </a:bodyPr>
          <a:lstStyle/>
          <a:p>
            <a:pPr marL="0" lvl="0" indent="0" algn="l">
              <a:spcBef>
                <a:spcPts val="0"/>
              </a:spcBef>
              <a:spcAft>
                <a:spcPts val="0"/>
              </a:spcAft>
              <a:buNone/>
              <a:defRPr/>
            </a:pPr>
            <a:r>
              <a:rPr lang="en"/>
              <a:t>Model Selection and Training</a:t>
            </a:r>
            <a:endParaRPr/>
          </a:p>
        </p:txBody>
      </p:sp>
      <p:sp>
        <p:nvSpPr>
          <p:cNvPr id="90" name="Google Shape;90;p17"/>
          <p:cNvSpPr txBox="1"/>
          <p:nvPr>
            <p:ph type="body" idx="1"/>
          </p:nvPr>
        </p:nvSpPr>
        <p:spPr bwMode="auto">
          <a:xfrm>
            <a:off x="4644675" y="500925"/>
            <a:ext cx="4166400" cy="4098600"/>
          </a:xfrm>
          <a:prstGeom prst="rect">
            <a:avLst/>
          </a:prstGeom>
        </p:spPr>
        <p:txBody>
          <a:bodyPr spcFirstLastPara="1" wrap="square" lIns="91425" tIns="91425" rIns="91425" bIns="91425" anchor="t" anchorCtr="0">
            <a:normAutofit/>
          </a:bodyPr>
          <a:lstStyle/>
          <a:p>
            <a:pPr marL="0" lvl="0" indent="0" algn="l">
              <a:spcBef>
                <a:spcPts val="0"/>
              </a:spcBef>
              <a:spcAft>
                <a:spcPts val="1200"/>
              </a:spcAft>
              <a:buNone/>
              <a:defRPr/>
            </a:pPr>
            <a:endParaRPr sz="19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95" name="Google Shape;95;p18"/>
          <p:cNvSpPr txBox="1"/>
          <p:nvPr>
            <p:ph type="title"/>
          </p:nvPr>
        </p:nvSpPr>
        <p:spPr bwMode="auto">
          <a:xfrm>
            <a:off x="311725" y="500925"/>
            <a:ext cx="3706500" cy="2508900"/>
          </a:xfrm>
          <a:prstGeom prst="rect">
            <a:avLst/>
          </a:prstGeom>
        </p:spPr>
        <p:txBody>
          <a:bodyPr spcFirstLastPara="1" wrap="square" lIns="91425" tIns="91425" rIns="91425" bIns="91425" anchor="t" anchorCtr="0">
            <a:normAutofit/>
          </a:bodyPr>
          <a:lstStyle/>
          <a:p>
            <a:pPr marL="0" lvl="0" indent="0" algn="l">
              <a:spcBef>
                <a:spcPts val="0"/>
              </a:spcBef>
              <a:spcAft>
                <a:spcPts val="0"/>
              </a:spcAft>
              <a:buNone/>
              <a:defRPr/>
            </a:pPr>
            <a:r>
              <a:rPr lang="en"/>
              <a:t>Hyperparameter Tuning</a:t>
            </a:r>
            <a:endParaRPr/>
          </a:p>
        </p:txBody>
      </p:sp>
      <p:sp>
        <p:nvSpPr>
          <p:cNvPr id="96" name="Google Shape;96;p18"/>
          <p:cNvSpPr txBox="1"/>
          <p:nvPr>
            <p:ph type="body" idx="1"/>
          </p:nvPr>
        </p:nvSpPr>
        <p:spPr bwMode="auto">
          <a:xfrm>
            <a:off x="4644675" y="500925"/>
            <a:ext cx="4166400" cy="4098600"/>
          </a:xfrm>
          <a:prstGeom prst="rect">
            <a:avLst/>
          </a:prstGeom>
        </p:spPr>
        <p:txBody>
          <a:bodyPr spcFirstLastPara="1" wrap="square" lIns="91425" tIns="91425" rIns="91425" bIns="91425" anchor="t" anchorCtr="0">
            <a:normAutofit/>
          </a:bodyPr>
          <a:lstStyle/>
          <a:p>
            <a:pPr marL="0" lvl="0" indent="0" algn="l">
              <a:spcBef>
                <a:spcPts val="0"/>
              </a:spcBef>
              <a:spcAft>
                <a:spcPts val="1200"/>
              </a:spcAft>
              <a:buNone/>
              <a:defRPr/>
            </a:pP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01" name="Google Shape;101;p19"/>
          <p:cNvSpPr txBox="1"/>
          <p:nvPr>
            <p:ph type="title"/>
          </p:nvPr>
        </p:nvSpPr>
        <p:spPr bwMode="auto">
          <a:xfrm>
            <a:off x="311725" y="500925"/>
            <a:ext cx="3706500" cy="2508900"/>
          </a:xfrm>
          <a:prstGeom prst="rect">
            <a:avLst/>
          </a:prstGeom>
        </p:spPr>
        <p:txBody>
          <a:bodyPr spcFirstLastPara="1" wrap="square" lIns="91425" tIns="91425" rIns="91425" bIns="91425" anchor="t" anchorCtr="0">
            <a:normAutofit/>
          </a:bodyPr>
          <a:lstStyle/>
          <a:p>
            <a:pPr marL="0" lvl="0" indent="0" algn="l">
              <a:spcBef>
                <a:spcPts val="0"/>
              </a:spcBef>
              <a:spcAft>
                <a:spcPts val="0"/>
              </a:spcAft>
              <a:buNone/>
              <a:defRPr/>
            </a:pPr>
            <a:r>
              <a:rPr lang="en"/>
              <a:t>Results and Analysis</a:t>
            </a:r>
            <a:endParaRPr/>
          </a:p>
        </p:txBody>
      </p:sp>
      <p:sp>
        <p:nvSpPr>
          <p:cNvPr id="102" name="Google Shape;102;p19"/>
          <p:cNvSpPr txBox="1"/>
          <p:nvPr>
            <p:ph type="body" idx="1"/>
          </p:nvPr>
        </p:nvSpPr>
        <p:spPr bwMode="auto">
          <a:xfrm>
            <a:off x="4644675" y="500925"/>
            <a:ext cx="4166400" cy="4098600"/>
          </a:xfrm>
          <a:prstGeom prst="rect">
            <a:avLst/>
          </a:prstGeom>
        </p:spPr>
        <p:txBody>
          <a:bodyPr spcFirstLastPara="1" wrap="square" lIns="91425" tIns="91425" rIns="91425" bIns="91425" anchor="t" anchorCtr="0">
            <a:normAutofit/>
          </a:bodyPr>
          <a:lstStyle/>
          <a:p>
            <a:pPr marL="0" lvl="0" indent="0" algn="l">
              <a:spcBef>
                <a:spcPts val="0"/>
              </a:spcBef>
              <a:spcAft>
                <a:spcPts val="1200"/>
              </a:spcAft>
              <a:buNone/>
              <a:defRPr/>
            </a:pP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07" name="Google Shape;107;p20"/>
          <p:cNvSpPr txBox="1"/>
          <p:nvPr>
            <p:ph type="title"/>
          </p:nvPr>
        </p:nvSpPr>
        <p:spPr bwMode="auto">
          <a:xfrm>
            <a:off x="311725" y="500925"/>
            <a:ext cx="3706500" cy="2508900"/>
          </a:xfrm>
          <a:prstGeom prst="rect">
            <a:avLst/>
          </a:prstGeom>
        </p:spPr>
        <p:txBody>
          <a:bodyPr spcFirstLastPara="1" wrap="square" lIns="91425" tIns="91425" rIns="91425" bIns="91425" anchor="t" anchorCtr="0">
            <a:normAutofit/>
          </a:bodyPr>
          <a:lstStyle/>
          <a:p>
            <a:pPr marL="0" lvl="0" indent="0" algn="l">
              <a:spcBef>
                <a:spcPts val="0"/>
              </a:spcBef>
              <a:spcAft>
                <a:spcPts val="0"/>
              </a:spcAft>
              <a:buNone/>
              <a:defRPr/>
            </a:pPr>
            <a:endParaRPr/>
          </a:p>
        </p:txBody>
      </p:sp>
      <p:sp>
        <p:nvSpPr>
          <p:cNvPr id="108" name="Google Shape;108;p20"/>
          <p:cNvSpPr txBox="1"/>
          <p:nvPr>
            <p:ph type="body" idx="1"/>
          </p:nvPr>
        </p:nvSpPr>
        <p:spPr bwMode="auto">
          <a:xfrm>
            <a:off x="4644675" y="500925"/>
            <a:ext cx="4166400" cy="4098600"/>
          </a:xfrm>
          <a:prstGeom prst="rect">
            <a:avLst/>
          </a:prstGeom>
        </p:spPr>
        <p:txBody>
          <a:bodyPr spcFirstLastPara="1" wrap="square" lIns="91425" tIns="91425" rIns="91425" bIns="91425" anchor="t" anchorCtr="0">
            <a:normAutofit/>
          </a:bodyPr>
          <a:lstStyle/>
          <a:p>
            <a:pPr marL="0" lvl="0" indent="0" algn="l">
              <a:spcBef>
                <a:spcPts val="0"/>
              </a:spcBef>
              <a:spcAft>
                <a:spcPts val="1200"/>
              </a:spcAft>
              <a:buNone/>
              <a:defRPr/>
            </a:pP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otalTime>0</TotalTime>
  <Words>0</Words>
  <Application>ONLYOFFICE/8.0.1.31</Application>
  <PresentationFormat>On-screen Show (4:3)</PresentationFormat>
  <Paragraphs>0</Paragraphs>
  <Slides>8</Slides>
  <Notes>8</Notes>
  <HiddenSlides>0</HiddenSlides>
  <MMClips>2</MMClips>
  <ScaleCrop>0</ScaleCrop>
  <HeadingPairs>
    <vt:vector size="4" baseType="variant">
      <vt:variant>
        <vt:lpstr>Theme</vt:lpstr>
      </vt:variant>
      <vt:variant>
        <vt:i4>1</vt:i4>
      </vt:variant>
      <vt:variant>
        <vt:lpstr>Slide Titles</vt:lpstr>
      </vt:variant>
      <vt:variant>
        <vt:i4>8</vt:i4>
      </vt:variant>
    </vt:vector>
  </HeadingPairs>
  <TitlesOfParts>
    <vt:vector size="9" baseType="lpstr">
      <vt:lpstr>Theme 1</vt:lpstr>
      <vt:lpstr>Slide 1</vt:lpstr>
      <vt:lpstr>Slide 2</vt:lpstr>
      <vt:lpstr>Slide 3</vt:lpstr>
      <vt:lpstr>Slide 4</vt:lpstr>
      <vt:lpstr>Slide 5</vt:lpstr>
      <vt:lpstr>Slide 6</vt:lpstr>
      <vt:lpstr>Slide 7</vt:lpstr>
      <vt:lpstr>Slide 8</vt:lpstr>
    </vt:vector>
  </TitlesOfParts>
  <LinksUpToDate>0</LinksUpToDate>
  <SharedDoc>0</SharedDoc>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
</cp:coreProperties>
</file>