
<file path=[Content_Types].xml><?xml version="1.0" encoding="utf-8"?>
<Types xmlns="http://schemas.openxmlformats.org/package/2006/content-types">
  <Default Extension="wmf" ContentType="image/x-wmf"/>
  <Default Extension="gif" ContentType="image/gi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12"/>
  </p:notesMasterIdLst>
  <p:sldIdLst>
    <p:sldId id="256" r:id="rId4"/>
    <p:sldId id="257" r:id="rId5"/>
    <p:sldId id="258" r:id="rId6"/>
    <p:sldId id="259" r:id="rId7"/>
    <p:sldId id="260" r:id="rId8"/>
    <p:sldId id="261" r:id="rId9"/>
    <p:sldId id="262" r:id="rId10"/>
    <p:sldId id="263" r:id="rId11"/>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1" name="Google Shape;61;p:notes"/>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2" name="Google Shape;62;p: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8" name="Google Shape;68;g2cecdc0b196_0_15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9" name="Google Shape;69;g2cecdc0b196_0_15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Speakers Notes: Our goal was to </a:t>
            </a:r>
            <a:r>
              <a:rPr lang="en"/>
              <a:t>find</a:t>
            </a:r>
            <a:r>
              <a:rPr lang="en"/>
              <a:t> the best model to predict the eclipse types in the NASA eclipse dataset. We are doing this through KNN, Linear Regression, Logistic Regression, SVM, and Gradient Boosting Trees. These models were all </a:t>
            </a:r>
            <a:r>
              <a:rPr lang="en"/>
              <a:t>rigorously</a:t>
            </a:r>
            <a:r>
              <a:rPr lang="en"/>
              <a:t> tested using dynamic parameter adjustments to see how they perform in predicting the 19 </a:t>
            </a:r>
            <a:r>
              <a:rPr lang="en"/>
              <a:t>different</a:t>
            </a:r>
            <a:r>
              <a:rPr lang="en"/>
              <a:t> eclipse types given a very limited dataset to support these eclipse types (ex. 6 was the lowest category </a:t>
            </a:r>
            <a:r>
              <a:rPr lang="en"/>
              <a:t>meaning</a:t>
            </a:r>
            <a:r>
              <a:rPr lang="en"/>
              <a:t> </a:t>
            </a:r>
            <a:r>
              <a:rPr lang="en"/>
              <a:t>only 6 of one eclipse type to compare to the rest).</a:t>
            </a: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4" name="Google Shape;74;g2cecdc0b196_0_15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5" name="Google Shape;75;g2cecdc0b196_0_15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The features in the dataset are in the ReadMe file with </a:t>
            </a:r>
            <a:r>
              <a:rPr lang="en"/>
              <a:t>explanations</a:t>
            </a:r>
            <a:r>
              <a:rPr lang="en"/>
              <a:t> as to what they are and if we included them. </a:t>
            </a: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 name="Google Shape;80;g2cecdc0b196_0_16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1" name="Google Shape;81;g2cecdc0b196_0_16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6" name="Google Shape;86;g2cecdc0b196_0_16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7" name="Google Shape;87;g2cecdc0b196_0_16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2" name="Google Shape;92;g2cecdc0b196_0_17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3" name="Google Shape;93;g2cecdc0b196_0_17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8" name="Google Shape;98;g2cecdc0b196_0_17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9" name="Google Shape;99;g2cecdc0b196_0_17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4" name="Google Shape;104;g2cecdc0b196_0_18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5" name="Google Shape;105;g2cecdc0b196_0_18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bg>
      <p:bgPr shadeToTitle="0">
        <a:solidFill>
          <a:schemeClr val="dk1"/>
        </a:solidFill>
      </p:bgPr>
    </p:bg>
    <p:spTree>
      <p:nvGrpSpPr>
        <p:cNvPr id="1" name=""/>
        <p:cNvGrpSpPr/>
        <p:nvPr/>
      </p:nvGrpSpPr>
      <p:grpSpPr bwMode="auto">
        <a:xfrm>
          <a:off x="0" y="0"/>
          <a:ext cx="0" cy="0"/>
          <a:chOff x="0" y="0"/>
          <a:chExt cx="0" cy="0"/>
        </a:xfrm>
      </p:grpSpPr>
      <p:sp>
        <p:nvSpPr>
          <p:cNvPr id="10" name="Google Shape;10;p2"/>
          <p:cNvSpPr/>
          <p:nvPr/>
        </p:nvSpPr>
        <p:spPr bwMode="auto">
          <a:xfrm>
            <a:off x="-125" y="0"/>
            <a:ext cx="9144250" cy="4398100"/>
          </a:xfrm>
          <a:custGeom>
            <a:avLst/>
            <a:gdLst/>
            <a:ahLst/>
            <a:cxnLst/>
            <a:rect l="l" t="t" r="r" b="b"/>
            <a:pathLst>
              <a:path w="365770" h="175924" fill="norm" stroke="1"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txBox="1"/>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pPr>
              <a:defRPr/>
            </a:pPr>
            <a:endParaRPr/>
          </a:p>
        </p:txBody>
      </p:sp>
      <p:sp>
        <p:nvSpPr>
          <p:cNvPr id="13" name="Google Shape;13;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bg>
      <p:bgPr shadeToTitle="0">
        <a:solidFill>
          <a:schemeClr val="dk1"/>
        </a:solidFill>
      </p:bgPr>
    </p:bg>
    <p:spTree>
      <p:nvGrpSpPr>
        <p:cNvPr id="1" name=""/>
        <p:cNvGrpSpPr/>
        <p:nvPr/>
      </p:nvGrpSpPr>
      <p:grpSpPr bwMode="auto">
        <a:xfrm>
          <a:off x="0" y="0"/>
          <a:ext cx="0" cy="0"/>
          <a:chOff x="0" y="0"/>
          <a:chExt cx="0" cy="0"/>
        </a:xfrm>
      </p:grpSpPr>
      <p:sp>
        <p:nvSpPr>
          <p:cNvPr id="55" name="Google Shape;55;p11"/>
          <p:cNvSpPr txBox="1"/>
          <p:nvPr>
            <p:ph type="title" hasCustomPrompt="1"/>
          </p:nvPr>
        </p:nvSpPr>
        <p:spPr bwMode="auto">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pPr>
              <a:defRPr/>
            </a:pPr>
            <a:r>
              <a:rPr/>
              <a:t>xx%</a:t>
            </a:r>
            <a:endParaRPr/>
          </a:p>
        </p:txBody>
      </p:sp>
      <p:sp>
        <p:nvSpPr>
          <p:cNvPr id="56" name="Google Shape;56;p11"/>
          <p:cNvSpPr txBox="1"/>
          <p:nvPr>
            <p:ph type="body" idx="1"/>
          </p:nvPr>
        </p:nvSpPr>
        <p:spPr bwMode="auto">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57" name="Google Shape;5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59" name="Google Shape;59;p1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bg>
      <p:bgPr shadeToTitle="0">
        <a:solidFill>
          <a:schemeClr val="accent3"/>
        </a:solidFill>
      </p:bgPr>
    </p:bg>
    <p:spTree>
      <p:nvGrpSpPr>
        <p:cNvPr id="1" name=""/>
        <p:cNvGrpSpPr/>
        <p:nvPr/>
      </p:nvGrpSpPr>
      <p:grpSpPr bwMode="auto">
        <a:xfrm>
          <a:off x="0" y="0"/>
          <a:ext cx="0" cy="0"/>
          <a:chOff x="0" y="0"/>
          <a:chExt cx="0" cy="0"/>
        </a:xfrm>
      </p:grpSpPr>
      <p:sp>
        <p:nvSpPr>
          <p:cNvPr id="15" name="Google Shape;15;p3"/>
          <p:cNvSpPr/>
          <p:nvPr/>
        </p:nvSpPr>
        <p:spPr bwMode="auto">
          <a:xfrm>
            <a:off x="0" y="48099"/>
            <a:ext cx="9144250" cy="4398100"/>
          </a:xfrm>
          <a:custGeom>
            <a:avLst/>
            <a:gdLst/>
            <a:ahLst/>
            <a:cxnLst/>
            <a:rect l="l" t="t" r="r" b="b"/>
            <a:pathLst>
              <a:path w="365770" h="175924" fill="norm" stroke="1"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bwMode="auto">
          <a:xfrm>
            <a:off x="0" y="0"/>
            <a:ext cx="9144250" cy="4398100"/>
          </a:xfrm>
          <a:custGeom>
            <a:avLst/>
            <a:gdLst/>
            <a:ahLst/>
            <a:cxnLst/>
            <a:rect l="l" t="t" r="r" b="b"/>
            <a:pathLst>
              <a:path w="365770" h="175924" fill="norm" stroke="1"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8" name="Google Shape;18;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20" name="Google Shape;20;p4"/>
          <p:cNvSpPr/>
          <p:nvPr/>
        </p:nvSpPr>
        <p:spPr bwMode="auto">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p:nvPr/>
        </p:nvSpPr>
        <p:spPr bwMode="auto">
          <a:xfrm>
            <a:off x="0" y="44125"/>
            <a:ext cx="4313625" cy="4399375"/>
          </a:xfrm>
          <a:custGeom>
            <a:avLst/>
            <a:gdLst/>
            <a:ahLst/>
            <a:cxnLst/>
            <a:rect l="l" t="t" r="r" b="b"/>
            <a:pathLst>
              <a:path w="172545" h="175975" fill="norm" stroke="1"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bwMode="auto">
          <a:xfrm>
            <a:off x="-125" y="0"/>
            <a:ext cx="4316900" cy="4395600"/>
          </a:xfrm>
          <a:custGeom>
            <a:avLst/>
            <a:gdLst/>
            <a:ahLst/>
            <a:cxnLst/>
            <a:rect l="l" t="t" r="r" b="b"/>
            <a:pathLst>
              <a:path w="172676" h="175824" fill="norm" stroke="1"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4" name="Google Shape;24;p4"/>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25" name="Google Shape;25;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27" name="Google Shape;27;p5"/>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5"/>
          <p:cNvSpPr txBox="1"/>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9" name="Google Shape;29;p5"/>
          <p:cNvSpPr txBox="1"/>
          <p:nvPr>
            <p:ph type="body" idx="1"/>
          </p:nvPr>
        </p:nvSpPr>
        <p:spPr bwMode="auto">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0" name="Google Shape;30;p5"/>
          <p:cNvSpPr txBox="1"/>
          <p:nvPr>
            <p:ph type="body" idx="2"/>
          </p:nvPr>
        </p:nvSpPr>
        <p:spPr bwMode="auto">
          <a:xfrm>
            <a:off x="4832399"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1" name="Google Shape;31;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33" name="Google Shape;33;p6"/>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6"/>
          <p:cNvSpPr txBox="1"/>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5" name="Google Shape;35;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37" name="Google Shape;37;p7"/>
          <p:cNvSpPr/>
          <p:nvPr/>
        </p:nvSpPr>
        <p:spPr bwMode="auto">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7"/>
          <p:cNvSpPr txBox="1"/>
          <p:nvPr>
            <p:ph type="title"/>
          </p:nvPr>
        </p:nvSpPr>
        <p:spPr bwMode="auto">
          <a:xfrm>
            <a:off x="311725" y="500925"/>
            <a:ext cx="3127500" cy="18290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9" name="Google Shape;39;p7"/>
          <p:cNvSpPr txBox="1"/>
          <p:nvPr>
            <p:ph type="body" idx="1"/>
          </p:nvPr>
        </p:nvSpPr>
        <p:spPr bwMode="auto">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40" name="Google Shape;40;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bg>
      <p:bgPr shadeToTitle="0">
        <a:solidFill>
          <a:schemeClr val="accent3"/>
        </a:solidFill>
      </p:bgPr>
    </p:bg>
    <p:spTree>
      <p:nvGrpSpPr>
        <p:cNvPr id="1" name=""/>
        <p:cNvGrpSpPr/>
        <p:nvPr/>
      </p:nvGrpSpPr>
      <p:grpSpPr bwMode="auto">
        <a:xfrm>
          <a:off x="0" y="0"/>
          <a:ext cx="0" cy="0"/>
          <a:chOff x="0" y="0"/>
          <a:chExt cx="0" cy="0"/>
        </a:xfrm>
      </p:grpSpPr>
      <p:sp>
        <p:nvSpPr>
          <p:cNvPr id="42" name="Google Shape;42;p8"/>
          <p:cNvSpPr txBox="1"/>
          <p:nvPr>
            <p:ph type="title"/>
          </p:nvPr>
        </p:nvSpPr>
        <p:spPr bwMode="auto">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43" name="Google Shape;43;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45" name="Google Shape;45;p9"/>
          <p:cNvSpPr/>
          <p:nvPr/>
        </p:nvSpPr>
        <p:spPr bwMode="auto">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9"/>
          <p:cNvSpPr txBox="1"/>
          <p:nvPr>
            <p:ph type="title"/>
          </p:nvPr>
        </p:nvSpPr>
        <p:spPr bwMode="auto">
          <a:xfrm>
            <a:off x="311300" y="500925"/>
            <a:ext cx="3704400" cy="20495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47" name="Google Shape;47;p9"/>
          <p:cNvSpPr txBox="1"/>
          <p:nvPr>
            <p:ph type="subTitle" idx="1"/>
          </p:nvPr>
        </p:nvSpPr>
        <p:spPr bwMode="auto">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pPr>
              <a:defRPr/>
            </a:pPr>
            <a:endParaRPr/>
          </a:p>
        </p:txBody>
      </p:sp>
      <p:sp>
        <p:nvSpPr>
          <p:cNvPr id="48" name="Google Shape;48;p9"/>
          <p:cNvSpPr txBox="1"/>
          <p:nvPr>
            <p:ph type="body" idx="2"/>
          </p:nvPr>
        </p:nvSpPr>
        <p:spPr bwMode="auto">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49" name="Google Shape;49;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51" name="Google Shape;51;p10"/>
          <p:cNvSpPr/>
          <p:nvPr/>
        </p:nvSpPr>
        <p:spPr bwMode="auto">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10"/>
          <p:cNvSpPr txBox="1"/>
          <p:nvPr>
            <p:ph type="body" idx="1"/>
          </p:nvPr>
        </p:nvSpPr>
        <p:spPr bwMode="auto">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defRPr>
            </a:lvl1pPr>
          </a:lstStyle>
          <a:p>
            <a:pPr>
              <a:defRPr/>
            </a:pPr>
            <a:endParaRPr/>
          </a:p>
        </p:txBody>
      </p:sp>
      <p:sp>
        <p:nvSpPr>
          <p:cNvPr id="53" name="Google Shape;53;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paradigm">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9pPr>
          </a:lstStyle>
          <a:p>
            <a:pPr>
              <a:defRPr/>
            </a:pPr>
            <a:endParaRPr/>
          </a:p>
        </p:txBody>
      </p:sp>
      <p:sp>
        <p:nvSpPr>
          <p:cNvPr id="7" name="Google Shape;7;p1"/>
          <p:cNvSpPr txBox="1"/>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4999"/>
              </a:lnSpc>
              <a:spcBef>
                <a:spcPts val="0"/>
              </a:spcBef>
              <a:spcAft>
                <a:spcPts val="0"/>
              </a:spcAft>
              <a:buClr>
                <a:schemeClr val="dk2"/>
              </a:buClr>
              <a:buSzPts val="1300"/>
              <a:buFont typeface="Roboto"/>
              <a:buChar char="●"/>
              <a:defRPr sz="1300">
                <a:solidFill>
                  <a:schemeClr val="dk2"/>
                </a:solidFill>
                <a:latin typeface="Roboto"/>
                <a:ea typeface="Roboto"/>
                <a:cs typeface="Roboto"/>
              </a:defRPr>
            </a:lvl1pPr>
            <a:lvl2pPr marL="914400" lvl="1"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2pPr>
            <a:lvl3pPr marL="1371600" lvl="2"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3pPr>
            <a:lvl4pPr marL="1828800" lvl="3"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4pPr>
            <a:lvl5pPr marL="2286000" lvl="4"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5pPr>
            <a:lvl6pPr marL="2743200" lvl="5"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6pPr>
            <a:lvl7pPr marL="3200400" lvl="6"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7pPr>
            <a:lvl8pPr marL="3657600" lvl="7"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8pPr>
            <a:lvl9pPr marL="4114800" lvl="8"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defRPr>
            </a:lvl1pPr>
            <a:lvl2pPr lvl="1" algn="r">
              <a:buNone/>
              <a:defRPr sz="1000">
                <a:solidFill>
                  <a:schemeClr val="dk2"/>
                </a:solidFill>
                <a:latin typeface="Roboto"/>
                <a:ea typeface="Roboto"/>
                <a:cs typeface="Roboto"/>
              </a:defRPr>
            </a:lvl2pPr>
            <a:lvl3pPr lvl="2" algn="r">
              <a:buNone/>
              <a:defRPr sz="1000">
                <a:solidFill>
                  <a:schemeClr val="dk2"/>
                </a:solidFill>
                <a:latin typeface="Roboto"/>
                <a:ea typeface="Roboto"/>
                <a:cs typeface="Roboto"/>
              </a:defRPr>
            </a:lvl3pPr>
            <a:lvl4pPr lvl="3" algn="r">
              <a:buNone/>
              <a:defRPr sz="1000">
                <a:solidFill>
                  <a:schemeClr val="dk2"/>
                </a:solidFill>
                <a:latin typeface="Roboto"/>
                <a:ea typeface="Roboto"/>
                <a:cs typeface="Roboto"/>
              </a:defRPr>
            </a:lvl4pPr>
            <a:lvl5pPr lvl="4" algn="r">
              <a:buNone/>
              <a:defRPr sz="1000">
                <a:solidFill>
                  <a:schemeClr val="dk2"/>
                </a:solidFill>
                <a:latin typeface="Roboto"/>
                <a:ea typeface="Roboto"/>
                <a:cs typeface="Roboto"/>
              </a:defRPr>
            </a:lvl5pPr>
            <a:lvl6pPr lvl="5" algn="r">
              <a:buNone/>
              <a:defRPr sz="1000">
                <a:solidFill>
                  <a:schemeClr val="dk2"/>
                </a:solidFill>
                <a:latin typeface="Roboto"/>
                <a:ea typeface="Roboto"/>
                <a:cs typeface="Roboto"/>
              </a:defRPr>
            </a:lvl6pPr>
            <a:lvl7pPr lvl="6" algn="r">
              <a:buNone/>
              <a:defRPr sz="1000">
                <a:solidFill>
                  <a:schemeClr val="dk2"/>
                </a:solidFill>
                <a:latin typeface="Roboto"/>
                <a:ea typeface="Roboto"/>
                <a:cs typeface="Roboto"/>
              </a:defRPr>
            </a:lvl7pPr>
            <a:lvl8pPr lvl="7" algn="r">
              <a:buNone/>
              <a:defRPr sz="1000">
                <a:solidFill>
                  <a:schemeClr val="dk2"/>
                </a:solidFill>
                <a:latin typeface="Roboto"/>
                <a:ea typeface="Roboto"/>
                <a:cs typeface="Roboto"/>
              </a:defRPr>
            </a:lvl8pPr>
            <a:lvl9pPr lvl="8" algn="r">
              <a:buNone/>
              <a:defRPr sz="1000">
                <a:solidFill>
                  <a:schemeClr val="dk2"/>
                </a:solidFill>
                <a:latin typeface="Roboto"/>
                <a:ea typeface="Roboto"/>
                <a:cs typeface="Robo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 name="Google Shape;64;p13"/>
          <p:cNvSpPr txBox="1"/>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AML Project 3</a:t>
            </a:r>
            <a:endParaRPr/>
          </a:p>
        </p:txBody>
      </p:sp>
      <p:sp>
        <p:nvSpPr>
          <p:cNvPr id="65" name="Google Shape;65;p13"/>
          <p:cNvSpPr txBox="1"/>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By Dylan Miller, Jackson Dockerty, and Luke Gegick</a:t>
            </a:r>
            <a:endParaRPr/>
          </a:p>
        </p:txBody>
      </p:sp>
      <p:pic>
        <p:nvPicPr>
          <p:cNvPr id="66" name="Google Shape;66;p13"/>
          <p:cNvPicPr/>
          <p:nvPr/>
        </p:nvPicPr>
        <p:blipFill>
          <a:blip r:embed="rId3">
            <a:alphaModFix/>
          </a:blip>
          <a:stretch/>
        </p:blipFill>
        <p:spPr bwMode="auto">
          <a:xfrm>
            <a:off x="6223878" y="3110975"/>
            <a:ext cx="2510175" cy="18801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 name="Google Shape;71;p14"/>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Problem Understanding</a:t>
            </a:r>
            <a:endParaRPr/>
          </a:p>
        </p:txBody>
      </p:sp>
      <p:sp>
        <p:nvSpPr>
          <p:cNvPr id="72" name="Google Shape;72;p14"/>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Char char="●"/>
              <a:defRPr/>
            </a:pPr>
            <a:r>
              <a:rPr lang="en" sz="1900"/>
              <a:t>We are trying to find the best machine learning model for predicting the type of eclipses to take place given </a:t>
            </a:r>
            <a:r>
              <a:rPr lang="en" sz="1900"/>
              <a:t>previous</a:t>
            </a:r>
            <a:r>
              <a:rPr lang="en" sz="1900"/>
              <a:t> eclipse data</a:t>
            </a:r>
            <a:endParaRPr sz="1900"/>
          </a:p>
          <a:p>
            <a:pPr marL="457200" lvl="0" indent="-349250" algn="l">
              <a:spcBef>
                <a:spcPts val="0"/>
              </a:spcBef>
              <a:spcAft>
                <a:spcPts val="0"/>
              </a:spcAft>
              <a:buSzPts val="1900"/>
              <a:buChar char="●"/>
              <a:defRPr/>
            </a:pPr>
            <a:r>
              <a:rPr lang="en" sz="1900"/>
              <a:t>We aim to compare the </a:t>
            </a:r>
            <a:r>
              <a:rPr lang="en" sz="1900"/>
              <a:t>supervised</a:t>
            </a:r>
            <a:r>
              <a:rPr lang="en" sz="1900"/>
              <a:t> learning models </a:t>
            </a:r>
            <a:endParaRPr sz="1900"/>
          </a:p>
          <a:p>
            <a:pPr marL="457200" lvl="0" indent="-349250" algn="l">
              <a:spcBef>
                <a:spcPts val="0"/>
              </a:spcBef>
              <a:spcAft>
                <a:spcPts val="0"/>
              </a:spcAft>
              <a:buSzPts val="1900"/>
              <a:buChar char="●"/>
              <a:defRPr/>
            </a:pPr>
            <a:r>
              <a:rPr lang="en" sz="1900"/>
              <a:t>The solution to the problem will help to predict the best eclipses for viewing, and demonstrate the best model for interpreting complex prediction variables</a:t>
            </a: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 name="Google Shape;77;p15"/>
          <p:cNvSpPr txBox="1"/>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Data Understanding</a:t>
            </a:r>
            <a:endParaRPr/>
          </a:p>
        </p:txBody>
      </p:sp>
      <p:sp>
        <p:nvSpPr>
          <p:cNvPr id="78" name="Google Shape;78;p15"/>
          <p:cNvSpPr txBox="1"/>
          <p:nvPr>
            <p:ph type="body" idx="1"/>
          </p:nvPr>
        </p:nvSpPr>
        <p:spPr bwMode="auto">
          <a:xfrm flipH="0" flipV="0">
            <a:off x="35474" y="1341842"/>
            <a:ext cx="9010510" cy="1077645"/>
          </a:xfrm>
          <a:prstGeom prst="rect">
            <a:avLst/>
          </a:prstGeom>
        </p:spPr>
        <p:txBody>
          <a:bodyPr spcFirstLastPara="1" vertOverflow="overflow" horzOverflow="overflow" vert="horz" wrap="square" lIns="91423" tIns="91423" rIns="91423" bIns="91423" numCol="1" spcCol="0" rtlCol="0" fromWordArt="0" anchor="t" anchorCtr="0" forceAA="0" upright="0" compatLnSpc="0">
            <a:normAutofit/>
          </a:bodyPr>
          <a:lstStyle/>
          <a:p>
            <a:pPr marL="0" lvl="0" indent="0" algn="l">
              <a:spcBef>
                <a:spcPts val="0"/>
              </a:spcBef>
              <a:spcAft>
                <a:spcPts val="1200"/>
              </a:spcAft>
              <a:buNone/>
              <a:defRPr/>
            </a:pPr>
            <a:r>
              <a:rPr lang="en-US" sz="800" b="0" i="0" u="none" strike="noStrike" cap="none" spc="0">
                <a:solidFill>
                  <a:schemeClr val="dk2"/>
                </a:solidFill>
                <a:latin typeface="Roboto"/>
                <a:ea typeface="Roboto"/>
                <a:cs typeface="Roboto"/>
              </a:rPr>
              <a:t>Catalog Number, Calendar Date, Eclipse Time, </a:t>
            </a:r>
            <a:r>
              <a:rPr lang="en-US" sz="800" b="1" i="0" u="none" strike="noStrike" cap="none" spc="0">
                <a:solidFill>
                  <a:schemeClr val="dk2"/>
                </a:solidFill>
                <a:latin typeface="Roboto"/>
                <a:ea typeface="Roboto"/>
                <a:cs typeface="Roboto"/>
              </a:rPr>
              <a:t>Delta T (s)</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Lunation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Saros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Type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Gamma</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Magnitude</a:t>
            </a:r>
            <a:r>
              <a:rPr lang="en-US" sz="800" b="0" i="0" u="none" strike="noStrike" cap="none" spc="0">
                <a:solidFill>
                  <a:schemeClr val="dk2"/>
                </a:solidFill>
                <a:latin typeface="Roboto"/>
                <a:ea typeface="Roboto"/>
                <a:cs typeface="Roboto"/>
              </a:rPr>
              <a:t>,Latitude,Longitude,Sun Altitude,</a:t>
            </a:r>
            <a:r>
              <a:rPr lang="en-US" sz="800" b="1" i="0" u="none" strike="noStrike" cap="none" spc="0">
                <a:solidFill>
                  <a:schemeClr val="dk2"/>
                </a:solidFill>
                <a:latin typeface="Roboto"/>
                <a:ea typeface="Roboto"/>
                <a:cs typeface="Roboto"/>
              </a:rPr>
              <a:t>Sun Azimuth</a:t>
            </a:r>
            <a:r>
              <a:rPr lang="en-US" sz="800" b="0" i="0" u="none" strike="noStrike" cap="none" spc="0">
                <a:solidFill>
                  <a:schemeClr val="dk2"/>
                </a:solidFill>
                <a:latin typeface="Roboto"/>
                <a:ea typeface="Roboto"/>
                <a:cs typeface="Roboto"/>
              </a:rPr>
              <a:t>,Path Width (km),Central Duration,Date Time,Year,Month,Day,Visibility,</a:t>
            </a:r>
            <a:r>
              <a:rPr lang="en-US" sz="800" b="1" i="0" u="none" strike="noStrike" cap="none" spc="0">
                <a:solidFill>
                  <a:schemeClr val="dk2"/>
                </a:solidFill>
                <a:latin typeface="Roboto"/>
                <a:ea typeface="Roboto"/>
                <a:cs typeface="Roboto"/>
              </a:rPr>
              <a:t>Eclipse Latitude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Longitude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obliquity</a:t>
            </a:r>
            <a:r>
              <a:rPr lang="en-US" sz="800" b="0" i="0" u="none" strike="noStrike" cap="none" spc="0">
                <a:solidFill>
                  <a:schemeClr val="dk2"/>
                </a:solidFill>
                <a:latin typeface="Roboto"/>
                <a:ea typeface="Roboto"/>
                <a:cs typeface="Roboto"/>
              </a:rPr>
              <a:t>,Geographical Hemisphere,Daytime/Nighttime,</a:t>
            </a:r>
            <a:r>
              <a:rPr lang="en-US" sz="800" b="0" i="0" u="none" strike="noStrike" cap="none" spc="0">
                <a:solidFill>
                  <a:schemeClr val="dk2"/>
                </a:solidFill>
                <a:latin typeface="Roboto"/>
                <a:ea typeface="Roboto"/>
                <a:cs typeface="Roboto"/>
              </a:rPr>
              <a:t>Sun Constellation</a:t>
            </a:r>
            <a:r>
              <a:rPr lang="en-US" sz="800" b="0" i="0" u="none" strike="noStrike" cap="none" spc="0">
                <a:solidFill>
                  <a:schemeClr val="dk2"/>
                </a:solidFill>
                <a:latin typeface="Roboto"/>
                <a:ea typeface="Roboto"/>
                <a:cs typeface="Roboto"/>
              </a:rPr>
              <a:t>,Inter-Eclipse Duration,Visibility Score,Eclipse Classification,Duration in Seconds,Moon Distance (km),Sun Distance (km),Moon Angular Diameter (degrees),Sun Angular Diameter (degrees),Central Duration Seconds,</a:t>
            </a:r>
            <a:r>
              <a:rPr lang="en-US" sz="800" b="0" i="0" u="none" strike="noStrike" cap="none" spc="0">
                <a:solidFill>
                  <a:schemeClr val="dk2"/>
                </a:solidFill>
                <a:latin typeface="Roboto"/>
                <a:ea typeface="Roboto"/>
                <a:cs typeface="Roboto"/>
              </a:rPr>
              <a:t>Normalized Duration</a:t>
            </a:r>
            <a:r>
              <a:rPr lang="en-US" sz="800" b="0" i="0" u="none" strike="noStrike" cap="none" spc="0">
                <a:solidFill>
                  <a:schemeClr val="dk2"/>
                </a:solidFill>
                <a:latin typeface="Roboto"/>
                <a:ea typeface="Roboto"/>
                <a:cs typeface="Roboto"/>
              </a:rPr>
              <a:t>,Normalized Path Width,</a:t>
            </a:r>
            <a:r>
              <a:rPr lang="en-US" sz="800" b="1" i="0" u="none" strike="noStrike" cap="none" spc="0">
                <a:solidFill>
                  <a:schemeClr val="dk2"/>
                </a:solidFill>
                <a:latin typeface="Roboto"/>
                <a:ea typeface="Roboto"/>
                <a:cs typeface="Roboto"/>
              </a:rPr>
              <a:t>EII</a:t>
            </a:r>
            <a:r>
              <a:rPr lang="en-US" sz="800" b="0" i="0" u="none" strike="noStrike" cap="none" spc="0">
                <a:solidFill>
                  <a:schemeClr val="dk2"/>
                </a:solidFill>
                <a:latin typeface="Roboto"/>
                <a:ea typeface="Roboto"/>
                <a:cs typeface="Roboto"/>
              </a:rPr>
              <a:t>,Year Modulus,</a:t>
            </a:r>
            <a:r>
              <a:rPr lang="en-US" sz="800" b="1" i="0" u="none" strike="noStrike" cap="none" spc="0">
                <a:solidFill>
                  <a:schemeClr val="dk2"/>
                </a:solidFill>
                <a:latin typeface="Roboto"/>
                <a:ea typeface="Roboto"/>
                <a:cs typeface="Roboto"/>
              </a:rPr>
              <a:t>HEAS</a:t>
            </a:r>
            <a:r>
              <a:rPr lang="en-US" sz="800" b="0" i="0" u="none" strike="noStrike" cap="none" spc="0">
                <a:solidFill>
                  <a:schemeClr val="dk2"/>
                </a:solidFill>
                <a:latin typeface="Roboto"/>
                <a:ea typeface="Roboto"/>
                <a:cs typeface="Roboto"/>
              </a:rPr>
              <a:t>,Decade,Localized ESC,ESC Moving Average,ESC Wide-Scale Moving Average,Eclipse Interval,</a:t>
            </a:r>
            <a:r>
              <a:rPr lang="en-US" sz="800" b="0" i="0" u="none" strike="noStrike" cap="none" spc="0">
                <a:solidFill>
                  <a:schemeClr val="dk2"/>
                </a:solidFill>
                <a:latin typeface="Roboto"/>
                <a:ea typeface="Roboto"/>
                <a:cs typeface="Roboto"/>
              </a:rPr>
              <a:t>Cluster</a:t>
            </a:r>
            <a:r>
              <a:rPr lang="en-US" sz="800" b="0" i="0" u="none" strike="noStrike" cap="none" spc="0">
                <a:solidFill>
                  <a:schemeClr val="dk2"/>
                </a:solidFill>
                <a:latin typeface="Roboto"/>
                <a:ea typeface="Roboto"/>
                <a:cs typeface="Roboto"/>
              </a:rPr>
              <a:t>,</a:t>
            </a:r>
            <a:r>
              <a:rPr lang="en-US" sz="800" b="0" i="0" u="none" strike="noStrike" cap="none" spc="0">
                <a:solidFill>
                  <a:schemeClr val="dk2"/>
                </a:solidFill>
                <a:latin typeface="Roboto"/>
                <a:ea typeface="Roboto"/>
                <a:cs typeface="Roboto"/>
              </a:rPr>
              <a:t>Cluster 6</a:t>
            </a:r>
            <a:endParaRPr sz="800"/>
          </a:p>
          <a:p>
            <a:pPr lvl="0" algn="l">
              <a:spcBef>
                <a:spcPts val="0"/>
              </a:spcBef>
              <a:spcAft>
                <a:spcPts val="1199"/>
              </a:spcAft>
              <a:buClr>
                <a:schemeClr val="dk2"/>
              </a:buClr>
              <a:buSzPts val="1300"/>
              <a:buFont typeface="Arial"/>
              <a:buChar char="•"/>
              <a:defRPr/>
            </a:pPr>
            <a:endParaRPr lang="en-US" sz="1000" b="0"/>
          </a:p>
        </p:txBody>
      </p:sp>
      <p:sp>
        <p:nvSpPr>
          <p:cNvPr id="1853674807" name=""/>
          <p:cNvSpPr txBox="1"/>
          <p:nvPr/>
        </p:nvSpPr>
        <p:spPr bwMode="auto">
          <a:xfrm flipH="0" flipV="0">
            <a:off x="42426" y="2516824"/>
            <a:ext cx="9065140" cy="1920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Delta T(s): </a:t>
            </a:r>
            <a:r>
              <a:rPr lang="en-US" sz="1000" b="0" i="0" u="none" strike="noStrike" cap="none" spc="0">
                <a:solidFill>
                  <a:srgbClr val="666666"/>
                </a:solidFill>
                <a:latin typeface="Roboto"/>
                <a:ea typeface="Roboto"/>
                <a:cs typeface="Roboto"/>
              </a:rPr>
              <a:t>The discrepancy in seconds between Terrestrial Time (TT) and Universal Time (UT)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Lunation Number</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An enumeration system for identifying lunar months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Saros Number</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Identifies the eclipse cycle, a period of approximately 18 years</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Type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Fraction of the Sun's diameter obscured by the Moon at the maximum point of the eclipse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Gamma</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Measures how centrally the moon's shadow passes across Earth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Magnitude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Fraction of the Sun's diameter obscured by the Moon at the maximum point of the eclipse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Sun Azimuth</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suns angular position along the horizon</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Latitude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 the angular distance of the Moon from the Earth's equatorial plane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Longitude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longitudinal position of the Moon at the time of the eclipse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Obliquity</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tilt of the Earth's axis relative to its orbital plane around the Sun</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HEAS</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Heliocentric Earth Angular Size data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EII</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This index is a measure used to quantify the quality and significance of information </a:t>
            </a:r>
            <a:endParaRPr lang="en-US" sz="1000" b="0" i="0" u="none" strike="noStrike" cap="none" spc="0">
              <a:solidFill>
                <a:srgbClr val="666666"/>
              </a:solidFill>
              <a:latin typeface="Roboto"/>
              <a:ea typeface="Roboto"/>
              <a:cs typeface="Roboto"/>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 name="Google Shape;83;p16"/>
          <p:cNvSpPr txBox="1"/>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Feature engineering</a:t>
            </a:r>
            <a:endParaRPr/>
          </a:p>
        </p:txBody>
      </p:sp>
      <p:sp>
        <p:nvSpPr>
          <p:cNvPr id="84" name="Google Shape;84;p16"/>
          <p:cNvSpPr txBox="1"/>
          <p:nvPr>
            <p:ph type="body" idx="1"/>
          </p:nvPr>
        </p:nvSpPr>
        <p:spPr bwMode="auto">
          <a:xfrm flipH="0" flipV="0">
            <a:off x="236755" y="1404757"/>
            <a:ext cx="8595569" cy="1821228"/>
          </a:xfrm>
          <a:prstGeom prst="rect">
            <a:avLst/>
          </a:prstGeom>
        </p:spPr>
        <p:txBody>
          <a:bodyPr spcFirstLastPara="1" vertOverflow="overflow" horzOverflow="overflow" vert="horz" wrap="square" lIns="91423" tIns="91423" rIns="91423" bIns="91423" numCol="1" spcCol="0" rtlCol="0" fromWordArt="0" anchor="t" anchorCtr="0" forceAA="0" upright="0" compatLnSpc="0">
            <a:normAutofit/>
          </a:bodyPr>
          <a:lstStyle/>
          <a:p>
            <a:pPr marL="146049" indent="0">
              <a:buClr>
                <a:schemeClr val="dk2"/>
              </a:buClr>
              <a:buSzPts val="1300"/>
              <a:buFont typeface="Roboto"/>
              <a:buNone/>
              <a:defRPr/>
            </a:pPr>
            <a:r>
              <a:rPr lang="en-US" sz="1200" b="1" i="0" u="none" strike="noStrike" cap="none" spc="0">
                <a:solidFill>
                  <a:schemeClr val="dk2"/>
                </a:solidFill>
                <a:latin typeface="Roboto"/>
                <a:ea typeface="Roboto"/>
                <a:cs typeface="Roboto"/>
              </a:rPr>
              <a:t>Catalog Number</a:t>
            </a:r>
            <a:r>
              <a:rPr lang="en-US" sz="1200" b="0" i="0" u="none" strike="noStrike" cap="none" spc="0">
                <a:solidFill>
                  <a:schemeClr val="dk2"/>
                </a:solidFill>
                <a:latin typeface="Roboto"/>
                <a:ea typeface="Roboto"/>
                <a:cs typeface="Roboto"/>
              </a:rPr>
              <a:t>, Calendar Date, Eclipse Time, </a:t>
            </a:r>
            <a:r>
              <a:rPr lang="en-US" sz="1200" b="1" i="0" u="none" strike="noStrike" cap="none" spc="0">
                <a:solidFill>
                  <a:schemeClr val="dk2"/>
                </a:solidFill>
                <a:latin typeface="Roboto"/>
                <a:ea typeface="Roboto"/>
                <a:cs typeface="Roboto"/>
              </a:rPr>
              <a:t>Delta T (s),</a:t>
            </a:r>
            <a:r>
              <a:rPr lang="en-US" sz="1200" b="1" i="0" u="none" strike="noStrike" cap="none" spc="0">
                <a:solidFill>
                  <a:schemeClr val="dk2"/>
                </a:solidFill>
                <a:latin typeface="Roboto"/>
                <a:ea typeface="Roboto"/>
                <a:cs typeface="Roboto"/>
              </a:rPr>
              <a:t>Lunation Number,Saros Number,Eclipse Type,Gamma,Eclipse Magnitude</a:t>
            </a:r>
            <a:r>
              <a:rPr lang="en-US" sz="1200" b="0" i="0" u="none" strike="noStrike" cap="none" spc="0">
                <a:solidFill>
                  <a:schemeClr val="dk2"/>
                </a:solidFill>
                <a:latin typeface="Roboto"/>
                <a:ea typeface="Roboto"/>
                <a:cs typeface="Roboto"/>
              </a:rPr>
              <a:t>,Latitude,Longitude,</a:t>
            </a:r>
            <a:r>
              <a:rPr lang="en-US" sz="1200" b="1" i="0" u="none" strike="noStrike" cap="none" spc="0">
                <a:solidFill>
                  <a:schemeClr val="dk2"/>
                </a:solidFill>
                <a:latin typeface="Roboto"/>
                <a:ea typeface="Roboto"/>
                <a:cs typeface="Roboto"/>
              </a:rPr>
              <a:t>Sun Altitude,Sun Azimuth,Path Width (km</a:t>
            </a:r>
            <a:r>
              <a:rPr lang="en-US" sz="1200" b="1" i="0" u="none" strike="noStrike" cap="none" spc="0">
                <a:solidFill>
                  <a:schemeClr val="dk2"/>
                </a:solidFill>
                <a:latin typeface="Roboto"/>
                <a:ea typeface="Roboto"/>
                <a:cs typeface="Roboto"/>
              </a:rPr>
              <a:t>),</a:t>
            </a:r>
            <a:r>
              <a:rPr lang="en-US" sz="1200" b="0" i="0" u="none" strike="noStrike" cap="none" spc="0">
                <a:solidFill>
                  <a:schemeClr val="dk2"/>
                </a:solidFill>
                <a:latin typeface="Roboto"/>
                <a:ea typeface="Roboto"/>
                <a:cs typeface="Roboto"/>
              </a:rPr>
              <a:t>Central Duration,Date Time,</a:t>
            </a:r>
            <a:r>
              <a:rPr lang="en-US" sz="1200" b="1" i="0" u="none" strike="noStrike" cap="none" spc="0">
                <a:solidFill>
                  <a:schemeClr val="dk2"/>
                </a:solidFill>
                <a:latin typeface="Roboto"/>
                <a:ea typeface="Roboto"/>
                <a:cs typeface="Roboto"/>
              </a:rPr>
              <a:t>Year,Month,Day</a:t>
            </a:r>
            <a:r>
              <a:rPr lang="en-US" sz="1200" b="0" i="0" u="none" strike="noStrike" cap="none" spc="0">
                <a:solidFill>
                  <a:schemeClr val="dk2"/>
                </a:solidFill>
                <a:latin typeface="Roboto"/>
                <a:ea typeface="Roboto"/>
                <a:cs typeface="Roboto"/>
              </a:rPr>
              <a:t>,Visibility,</a:t>
            </a:r>
            <a:r>
              <a:rPr lang="en-US" sz="1200" b="1" i="0" u="none" strike="noStrike" cap="none" spc="0">
                <a:solidFill>
                  <a:schemeClr val="dk2"/>
                </a:solidFill>
                <a:latin typeface="Roboto"/>
                <a:ea typeface="Roboto"/>
                <a:cs typeface="Roboto"/>
              </a:rPr>
              <a:t>Eclipse Latitude,Eclipse Longitude,obliquity</a:t>
            </a:r>
            <a:r>
              <a:rPr lang="en-US" sz="1200" b="0" i="0" u="none" strike="noStrike" cap="none" spc="0">
                <a:solidFill>
                  <a:schemeClr val="dk2"/>
                </a:solidFill>
                <a:latin typeface="Roboto"/>
                <a:ea typeface="Roboto"/>
                <a:cs typeface="Roboto"/>
              </a:rPr>
              <a:t>,Geographical Hemisphere,Daytime/Nighttime,Sun Constellation</a:t>
            </a:r>
            <a:r>
              <a:rPr lang="en-US" sz="1200" b="1" i="0" u="none" strike="noStrike" cap="none" spc="0">
                <a:solidFill>
                  <a:schemeClr val="dk2"/>
                </a:solidFill>
                <a:latin typeface="Roboto"/>
                <a:ea typeface="Roboto"/>
                <a:cs typeface="Roboto"/>
              </a:rPr>
              <a:t>,Inter-Eclipse Duration</a:t>
            </a:r>
            <a:r>
              <a:rPr lang="en-US" sz="1200" b="0" i="0" u="none" strike="noStrike" cap="none" spc="0">
                <a:solidFill>
                  <a:schemeClr val="dk2"/>
                </a:solidFill>
                <a:latin typeface="Roboto"/>
                <a:ea typeface="Roboto"/>
                <a:cs typeface="Roboto"/>
              </a:rPr>
              <a:t>,</a:t>
            </a:r>
            <a:r>
              <a:rPr lang="en-US" sz="1200" b="1" i="0" u="none" strike="noStrike" cap="none" spc="0">
                <a:solidFill>
                  <a:schemeClr val="dk2"/>
                </a:solidFill>
                <a:latin typeface="Roboto"/>
                <a:ea typeface="Roboto"/>
                <a:cs typeface="Roboto"/>
              </a:rPr>
              <a:t>Visibility Score</a:t>
            </a:r>
            <a:r>
              <a:rPr lang="en-US" sz="1200" b="0" i="0" u="none" strike="noStrike" cap="none" spc="0">
                <a:solidFill>
                  <a:schemeClr val="dk2"/>
                </a:solidFill>
                <a:latin typeface="Roboto"/>
                <a:ea typeface="Roboto"/>
                <a:cs typeface="Roboto"/>
              </a:rPr>
              <a:t>,Eclipse Classification,Duration in Seconds,</a:t>
            </a:r>
            <a:r>
              <a:rPr lang="en-US" sz="1200" b="1" i="0" u="none" strike="noStrike" cap="none" spc="0">
                <a:solidFill>
                  <a:schemeClr val="dk2"/>
                </a:solidFill>
                <a:latin typeface="Roboto"/>
                <a:ea typeface="Roboto"/>
                <a:cs typeface="Roboto"/>
              </a:rPr>
              <a:t>Moon Distance (km),Sun Distance (km),Moon Angular Diameter (degrees),Sun Angular Diameter (degrees),Central Duration Seconds,Normalized Duration,Normalized Path Width,EII,</a:t>
            </a:r>
            <a:r>
              <a:rPr lang="en-US" sz="1200" b="0" i="0" u="none" strike="noStrike" cap="none" spc="0">
                <a:solidFill>
                  <a:schemeClr val="dk2"/>
                </a:solidFill>
                <a:latin typeface="Roboto"/>
                <a:ea typeface="Roboto"/>
                <a:cs typeface="Roboto"/>
              </a:rPr>
              <a:t>Year Modulus</a:t>
            </a:r>
            <a:r>
              <a:rPr lang="en-US" sz="1200" b="1" i="0" u="none" strike="noStrike" cap="none" spc="0">
                <a:solidFill>
                  <a:schemeClr val="dk2"/>
                </a:solidFill>
                <a:latin typeface="Roboto"/>
                <a:ea typeface="Roboto"/>
                <a:cs typeface="Roboto"/>
              </a:rPr>
              <a:t>,HEAS</a:t>
            </a:r>
            <a:r>
              <a:rPr lang="en-US" sz="1200" b="0" i="0" u="none" strike="noStrike" cap="none" spc="0">
                <a:solidFill>
                  <a:schemeClr val="dk2"/>
                </a:solidFill>
                <a:latin typeface="Roboto"/>
                <a:ea typeface="Roboto"/>
                <a:cs typeface="Roboto"/>
              </a:rPr>
              <a:t>,Decade,</a:t>
            </a:r>
            <a:r>
              <a:rPr lang="en-US" sz="1200" b="1" i="0" u="none" strike="noStrike" cap="none" spc="0">
                <a:solidFill>
                  <a:schemeClr val="dk2"/>
                </a:solidFill>
                <a:latin typeface="Roboto"/>
                <a:ea typeface="Roboto"/>
                <a:cs typeface="Roboto"/>
              </a:rPr>
              <a:t>Localized ESC</a:t>
            </a:r>
            <a:r>
              <a:rPr lang="en-US" sz="1200" b="0" i="0" u="none" strike="noStrike" cap="none" spc="0">
                <a:solidFill>
                  <a:schemeClr val="dk2"/>
                </a:solidFill>
                <a:latin typeface="Roboto"/>
                <a:ea typeface="Roboto"/>
                <a:cs typeface="Roboto"/>
              </a:rPr>
              <a:t>,ESC Moving Average,ESC Wide-Scale Moving Average,</a:t>
            </a:r>
            <a:r>
              <a:rPr lang="en-US" sz="1200" b="1" i="0" u="none" strike="noStrike" cap="none" spc="0">
                <a:solidFill>
                  <a:schemeClr val="dk2"/>
                </a:solidFill>
                <a:latin typeface="Roboto"/>
                <a:ea typeface="Roboto"/>
                <a:cs typeface="Roboto"/>
              </a:rPr>
              <a:t>Eclipse Interval,</a:t>
            </a:r>
            <a:r>
              <a:rPr lang="en-US" sz="1200" b="0" i="0" u="none" strike="noStrike" cap="none" spc="0">
                <a:solidFill>
                  <a:schemeClr val="dk2"/>
                </a:solidFill>
                <a:latin typeface="Roboto"/>
                <a:ea typeface="Roboto"/>
                <a:cs typeface="Roboto"/>
              </a:rPr>
              <a:t>Cluster,Cluster 6</a:t>
            </a:r>
            <a:endParaRPr sz="1200" b="0" i="0" u="none" strike="noStrike" cap="none" spc="0">
              <a:solidFill>
                <a:schemeClr val="dk2"/>
              </a:solidFill>
              <a:latin typeface="Roboto"/>
              <a:cs typeface="Roboto"/>
            </a:endParaRPr>
          </a:p>
        </p:txBody>
      </p:sp>
      <p:sp>
        <p:nvSpPr>
          <p:cNvPr id="1880450131" name=""/>
          <p:cNvSpPr txBox="1"/>
          <p:nvPr/>
        </p:nvSpPr>
        <p:spPr bwMode="auto">
          <a:xfrm flipH="0" flipV="0">
            <a:off x="390054" y="3369066"/>
            <a:ext cx="8763231"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39821" indent="-239821">
              <a:buFont typeface="Arial"/>
              <a:buChar char="•"/>
              <a:defRPr/>
            </a:pPr>
            <a:r>
              <a:rPr/>
              <a:t>Non-bold are dropped</a:t>
            </a:r>
            <a:endParaRPr/>
          </a:p>
          <a:p>
            <a:pPr marL="239821" indent="-239821">
              <a:buFont typeface="Arial"/>
              <a:buChar char="•"/>
              <a:defRPr/>
            </a:pPr>
            <a:r>
              <a:rPr/>
              <a:t>Non-bold are less or not relevant to predicting the eclipse type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9" name="Google Shape;89;p17"/>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Model Selection and Training</a:t>
            </a:r>
            <a:endParaRPr/>
          </a:p>
        </p:txBody>
      </p:sp>
      <p:sp>
        <p:nvSpPr>
          <p:cNvPr id="90" name="Google Shape;90;p17"/>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sz="1900"/>
              <a:t>We tried kNN, Linear Regression, Logistic Regression, SVM, and Gradient Boosted Trees</a:t>
            </a:r>
            <a:endParaRPr sz="1900"/>
          </a:p>
          <a:p>
            <a:pPr marL="0" lvl="0" indent="0" algn="l">
              <a:spcBef>
                <a:spcPts val="0"/>
              </a:spcBef>
              <a:spcAft>
                <a:spcPts val="1199"/>
              </a:spcAft>
              <a:buNone/>
              <a:defRPr/>
            </a:pPr>
            <a:r>
              <a:rPr sz="1900"/>
              <a:t>The models with the highest accuracy before mapping were logistic regression and SVM.</a:t>
            </a:r>
            <a:endParaRPr sz="1900"/>
          </a:p>
          <a:p>
            <a:pPr marL="0" lvl="0" indent="0" algn="l">
              <a:spcBef>
                <a:spcPts val="0"/>
              </a:spcBef>
              <a:spcAft>
                <a:spcPts val="1199"/>
              </a:spcAft>
              <a:buNone/>
              <a:defRPr/>
            </a:pPr>
            <a:r>
              <a:rPr sz="1900"/>
              <a:t>The model with the highest accuracy after mapping was </a:t>
            </a:r>
            <a:r>
              <a:rPr sz="1900" b="1"/>
              <a:t>kNN</a:t>
            </a:r>
            <a:r>
              <a:rPr sz="1900" b="0"/>
              <a:t> (85%) with </a:t>
            </a:r>
            <a:r>
              <a:rPr sz="1900" b="1"/>
              <a:t>SVM</a:t>
            </a:r>
            <a:r>
              <a:rPr sz="1900" b="0"/>
              <a:t> (70%) in close second.</a:t>
            </a:r>
            <a:endParaRPr sz="19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 name="Google Shape;95;p18"/>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Hyperparameter Tuning</a:t>
            </a:r>
            <a:endParaRPr/>
          </a:p>
        </p:txBody>
      </p:sp>
      <p:sp>
        <p:nvSpPr>
          <p:cNvPr id="96" name="Google Shape;96;p18"/>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Google Shape;101;p19"/>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Results and Analysis</a:t>
            </a:r>
            <a:endParaRPr/>
          </a:p>
        </p:txBody>
      </p:sp>
      <p:sp>
        <p:nvSpPr>
          <p:cNvPr id="102" name="Google Shape;102;p19"/>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 name="Google Shape;107;p20"/>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endParaRPr/>
          </a:p>
        </p:txBody>
      </p:sp>
      <p:sp>
        <p:nvSpPr>
          <p:cNvPr id="108" name="Google Shape;108;p20"/>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On-screen Show (4:3)</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modified xsi:type="dcterms:W3CDTF">2024-05-01T17:54:30Z</dcterms:modified>
  <cp:category/>
  <cp:contentStatus/>
  <cp:version/>
</cp:coreProperties>
</file>