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Merriweather" panose="00000500000000000000" pitchFamily="2" charset="0"/>
      <p:regular r:id="rId11"/>
    </p:embeddedFont>
    <p:embeddedFont>
      <p:font typeface="Roboto" panose="02000000000000000000" pitchFamily="2" charset="0"/>
      <p:regular r:id="rId12"/>
      <p:bold r:id="rId13"/>
    </p:embeddedFont>
  </p:embeddedFontLst>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26" autoAdjust="0"/>
  </p:normalViewPr>
  <p:slideViewPr>
    <p:cSldViewPr snapToGrid="0">
      <p:cViewPr varScale="1">
        <p:scale>
          <a:sx n="78" d="100"/>
          <a:sy n="78" d="100"/>
        </p:scale>
        <p:origin x="948" y="5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3" name="Google Shape;3;n"/>
          <p:cNvSpPr>
            <a:spLocks noGrp="1" noRot="1" noChangeAspect="1"/>
          </p:cNvSpPr>
          <p:nvPr>
            <p:ph type="sldImg" idx="2"/>
          </p:nvPr>
        </p:nvSpPr>
        <p:spPr bwMode="auto">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a:defRPr/>
            </a:pPr>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61" name="Google Shape;61;p:notes"/>
          <p:cNvSpPr>
            <a:spLocks noGrp="1" noRot="1" noChangeAspect="1"/>
          </p:cNvSpPr>
          <p:nvPr>
            <p:ph type="sldImg" idx="2"/>
          </p:nvPr>
        </p:nvSpPr>
        <p:spPr bwMode="auto">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68" name="Google Shape;68;g2cecdc0b196_0_150:notes"/>
          <p:cNvSpPr>
            <a:spLocks noGrp="1" noRot="1" noChangeAspect="1"/>
          </p:cNvSpPr>
          <p:nvPr>
            <p:ph type="sldImg" idx="2"/>
          </p:nvPr>
        </p:nvSpPr>
        <p:spPr bwMode="auto">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cecdc0b196_0_150: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Speakers Notes: Our goal was to find the best model to predict the eclipse types in the NASA eclipse dataset. We are doing this through KNN, Linear Regression, Logistic Regression, SVM, and Gradient Boosting Trees. These models were all rigorously tested using dynamic parameter adjustments to see how they perform in predicting the 19 different eclipse types given a very limited dataset to support these eclipse types (ex. 6 was the lowest category meaning only 6 of one eclipse type to compare to the rest).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74" name="Google Shape;74;g2cecdc0b196_0_155:notes"/>
          <p:cNvSpPr>
            <a:spLocks noGrp="1" noRot="1" noChangeAspect="1"/>
          </p:cNvSpPr>
          <p:nvPr>
            <p:ph type="sldImg" idx="2"/>
          </p:nvPr>
        </p:nvSpPr>
        <p:spPr bwMode="auto">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cecdc0b196_0_155: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The features in the dataset are in the ReadMe file with explanations as to what they are and if we included them.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80" name="Google Shape;80;g2cecdc0b196_0_161:notes"/>
          <p:cNvSpPr>
            <a:spLocks noGrp="1" noRot="1" noChangeAspect="1"/>
          </p:cNvSpPr>
          <p:nvPr>
            <p:ph type="sldImg" idx="2"/>
          </p:nvPr>
        </p:nvSpPr>
        <p:spPr bwMode="auto">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cecdc0b196_0_161: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86" name="Google Shape;86;g2cecdc0b196_0_167:notes"/>
          <p:cNvSpPr>
            <a:spLocks noGrp="1" noRot="1" noChangeAspect="1"/>
          </p:cNvSpPr>
          <p:nvPr>
            <p:ph type="sldImg" idx="2"/>
          </p:nvPr>
        </p:nvSpPr>
        <p:spPr bwMode="auto">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cecdc0b196_0_167: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92" name="Google Shape;92;g2cecdc0b196_0_173:notes"/>
          <p:cNvSpPr>
            <a:spLocks noGrp="1" noRot="1" noChangeAspect="1"/>
          </p:cNvSpPr>
          <p:nvPr>
            <p:ph type="sldImg" idx="2"/>
          </p:nvPr>
        </p:nvSpPr>
        <p:spPr bwMode="auto">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cecdc0b196_0_173: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US" dirty="0"/>
              <a:t>KNN : </a:t>
            </a:r>
            <a:r>
              <a:rPr lang="en-US" dirty="0" err="1"/>
              <a:t>n_neighbors</a:t>
            </a:r>
            <a:r>
              <a:rPr lang="en-US" dirty="0"/>
              <a:t> is the number of neighbors the KNN model predicts using in the KNN tests, in our case we predicted over a range of K values from 3 to 20</a:t>
            </a:r>
          </a:p>
          <a:p>
            <a:pPr marL="0" lvl="0" indent="0" algn="l">
              <a:spcBef>
                <a:spcPts val="0"/>
              </a:spcBef>
              <a:spcAft>
                <a:spcPts val="0"/>
              </a:spcAft>
              <a:buNone/>
              <a:defRPr/>
            </a:pPr>
            <a:r>
              <a:rPr lang="en-US" dirty="0"/>
              <a:t>The KNN distance metric is the mathematical distance formula we chose, in our case, we tested for Manhattan, Chebyshev, and </a:t>
            </a:r>
            <a:r>
              <a:rPr lang="en-US" dirty="0" err="1"/>
              <a:t>minkowski</a:t>
            </a:r>
            <a:r>
              <a:rPr lang="en-US" dirty="0"/>
              <a:t> distance.</a:t>
            </a:r>
          </a:p>
          <a:p>
            <a:pPr marL="0" lvl="0" indent="0" algn="l">
              <a:spcBef>
                <a:spcPts val="0"/>
              </a:spcBef>
              <a:spcAft>
                <a:spcPts val="0"/>
              </a:spcAft>
              <a:buNone/>
              <a:defRPr/>
            </a:pPr>
            <a:r>
              <a:rPr lang="en-US" dirty="0"/>
              <a:t>In KNN, the metric weights we tested were either uniform or distance metric weights.</a:t>
            </a:r>
          </a:p>
          <a:p>
            <a:pPr marL="0" lvl="0" indent="0" algn="l">
              <a:spcBef>
                <a:spcPts val="0"/>
              </a:spcBef>
              <a:spcAft>
                <a:spcPts val="0"/>
              </a:spcAft>
              <a:buNone/>
              <a:defRPr/>
            </a:pPr>
            <a:endParaRPr lang="en-US" dirty="0"/>
          </a:p>
          <a:p>
            <a:pPr marL="0" lvl="0" indent="0" algn="l">
              <a:spcBef>
                <a:spcPts val="0"/>
              </a:spcBef>
              <a:spcAft>
                <a:spcPts val="0"/>
              </a:spcAft>
              <a:buNone/>
              <a:defRPr/>
            </a:pPr>
            <a:r>
              <a:rPr lang="en-US" dirty="0"/>
              <a:t>SVM : </a:t>
            </a:r>
            <a:r>
              <a:rPr lang="en-US" dirty="0" err="1"/>
              <a:t>svm_C</a:t>
            </a:r>
            <a:r>
              <a:rPr lang="en-US" dirty="0"/>
              <a:t> is the regularization parameter used to control the margin of the hyperplane. Kernel is the type of hyperplane used, in our case it is linear as we wanted a linear hyperplane. Probability is a parameter we use to ensure better probability estimates, and class weight is used to assign a weight to different attributes in the data set</a:t>
            </a:r>
          </a:p>
          <a:p>
            <a:pPr marL="0" lvl="0" indent="0" algn="l">
              <a:spcBef>
                <a:spcPts val="0"/>
              </a:spcBef>
              <a:spcAft>
                <a:spcPts val="0"/>
              </a:spcAft>
              <a:buNone/>
              <a:defRPr/>
            </a:pPr>
            <a:endParaRPr lang="en-US" dirty="0"/>
          </a:p>
          <a:p>
            <a:pPr marL="0" lvl="0" indent="0" algn="l">
              <a:spcBef>
                <a:spcPts val="0"/>
              </a:spcBef>
              <a:spcAft>
                <a:spcPts val="0"/>
              </a:spcAft>
              <a:buNone/>
              <a:defRPr/>
            </a:pPr>
            <a:endParaRPr lang="en-US" dirty="0"/>
          </a:p>
          <a:p>
            <a:pPr marL="0" lvl="0" indent="0" algn="l">
              <a:spcBef>
                <a:spcPts val="0"/>
              </a:spcBef>
              <a:spcAft>
                <a:spcPts val="0"/>
              </a:spcAft>
              <a:buNone/>
              <a:defRPr/>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98" name="Google Shape;98;g2cecdc0b196_0_179:notes"/>
          <p:cNvSpPr>
            <a:spLocks noGrp="1" noRot="1" noChangeAspect="1"/>
          </p:cNvSpPr>
          <p:nvPr>
            <p:ph type="sldImg" idx="2"/>
          </p:nvPr>
        </p:nvSpPr>
        <p:spPr bwMode="auto">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cecdc0b196_0_179: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US" dirty="0"/>
              <a:t>The photo is of the results from the KNN mapped version</a:t>
            </a:r>
          </a:p>
          <a:p>
            <a:pPr marL="0" lvl="0" indent="0" algn="l">
              <a:spcBef>
                <a:spcPts val="0"/>
              </a:spcBef>
              <a:spcAft>
                <a:spcPts val="0"/>
              </a:spcAft>
              <a:buNone/>
              <a:defRPr/>
            </a:pPr>
            <a:endParaRPr lang="en-US" dirty="0"/>
          </a:p>
          <a:p>
            <a:pPr marL="0" lvl="0" indent="0" algn="l">
              <a:spcBef>
                <a:spcPts val="0"/>
              </a:spcBef>
              <a:spcAft>
                <a:spcPts val="0"/>
              </a:spcAft>
              <a:buNone/>
              <a:defRPr/>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 name="Google Shape;104;g2cecdc0b196_0_185:notes"/>
          <p:cNvSpPr>
            <a:spLocks noGrp="1" noRot="1" noChangeAspect="1"/>
          </p:cNvSpPr>
          <p:nvPr>
            <p:ph type="sldImg" idx="2"/>
          </p:nvPr>
        </p:nvSpPr>
        <p:spPr bwMode="auto">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cecdc0b196_0_185: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matchingName="Title slide" type="title" userDrawn="1">
  <p:cSld name="TITLE">
    <p:bg>
      <p:bgPr>
        <a:solidFill>
          <a:schemeClr val="dk1"/>
        </a:solidFill>
        <a:effectLst/>
      </p:bgPr>
    </p:bg>
    <p:spTree>
      <p:nvGrpSpPr>
        <p:cNvPr id="1" name=""/>
        <p:cNvGrpSpPr/>
        <p:nvPr/>
      </p:nvGrpSpPr>
      <p:grpSpPr bwMode="auto">
        <a:xfrm>
          <a:off x="0" y="0"/>
          <a:ext cx="0" cy="0"/>
          <a:chOff x="0" y="0"/>
          <a:chExt cx="0" cy="0"/>
        </a:xfrm>
      </p:grpSpPr>
      <p:sp>
        <p:nvSpPr>
          <p:cNvPr id="10" name="Google Shape;10;p2"/>
          <p:cNvSpPr/>
          <p:nvPr/>
        </p:nvSpPr>
        <p:spPr bwMode="auto">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bwMode="auto">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pPr>
              <a:defRPr/>
            </a:pPr>
            <a:endParaRPr/>
          </a:p>
        </p:txBody>
      </p:sp>
      <p:sp>
        <p:nvSpPr>
          <p:cNvPr id="12" name="Google Shape;12;p2"/>
          <p:cNvSpPr txBox="1">
            <a:spLocks noGrp="1"/>
          </p:cNvSpPr>
          <p:nvPr>
            <p:ph type="subTitle" idx="1"/>
          </p:nvPr>
        </p:nvSpPr>
        <p:spPr bwMode="auto">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pPr>
              <a:defRPr/>
            </a:pPr>
            <a:endParaRPr/>
          </a:p>
        </p:txBody>
      </p:sp>
      <p:sp>
        <p:nvSpPr>
          <p:cNvPr id="13" name="Google Shape;13;p2"/>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matchingName="Big number" userDrawn="1">
  <p:cSld name="BIG_NUMBER">
    <p:bg>
      <p:bgPr>
        <a:solidFill>
          <a:schemeClr val="dk1"/>
        </a:solidFill>
        <a:effectLst/>
      </p:bgPr>
    </p:bg>
    <p:spTree>
      <p:nvGrpSpPr>
        <p:cNvPr id="1" name=""/>
        <p:cNvGrpSpPr/>
        <p:nvPr/>
      </p:nvGrpSpPr>
      <p:grpSpPr bwMode="auto">
        <a:xfrm>
          <a:off x="0" y="0"/>
          <a:ext cx="0" cy="0"/>
          <a:chOff x="0" y="0"/>
          <a:chExt cx="0" cy="0"/>
        </a:xfrm>
      </p:grpSpPr>
      <p:sp>
        <p:nvSpPr>
          <p:cNvPr id="55" name="Google Shape;55;p11"/>
          <p:cNvSpPr txBox="1">
            <a:spLocks noGrp="1"/>
          </p:cNvSpPr>
          <p:nvPr>
            <p:ph type="title" hasCustomPrompt="1"/>
          </p:nvPr>
        </p:nvSpPr>
        <p:spPr bwMode="auto">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pPr>
              <a:defRPr/>
            </a:pPr>
            <a:r>
              <a:t>xx%</a:t>
            </a:r>
          </a:p>
        </p:txBody>
      </p:sp>
      <p:sp>
        <p:nvSpPr>
          <p:cNvPr id="56" name="Google Shape;56;p11"/>
          <p:cNvSpPr txBox="1">
            <a:spLocks noGrp="1"/>
          </p:cNvSpPr>
          <p:nvPr>
            <p:ph type="body" idx="1"/>
          </p:nvPr>
        </p:nvSpPr>
        <p:spPr bwMode="auto">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pPr>
              <a:defRPr/>
            </a:pPr>
            <a:endParaRPr/>
          </a:p>
        </p:txBody>
      </p:sp>
      <p:sp>
        <p:nvSpPr>
          <p:cNvPr id="57" name="Google Shape;57;p11"/>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matchingName="Blank" type="blank" userDrawn="1">
  <p:cSld name="BLANK">
    <p:spTree>
      <p:nvGrpSpPr>
        <p:cNvPr id="1" name=""/>
        <p:cNvGrpSpPr/>
        <p:nvPr/>
      </p:nvGrpSpPr>
      <p:grpSpPr bwMode="auto">
        <a:xfrm>
          <a:off x="0" y="0"/>
          <a:ext cx="0" cy="0"/>
          <a:chOff x="0" y="0"/>
          <a:chExt cx="0" cy="0"/>
        </a:xfrm>
      </p:grpSpPr>
      <p:sp>
        <p:nvSpPr>
          <p:cNvPr id="59" name="Google Shape;59;p12"/>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matchingName="Section header" type="secHead" userDrawn="1">
  <p:cSld name="SECTION_HEADER">
    <p:bg>
      <p:bgPr>
        <a:solidFill>
          <a:schemeClr val="accent3"/>
        </a:solidFill>
        <a:effectLst/>
      </p:bgPr>
    </p:bg>
    <p:spTree>
      <p:nvGrpSpPr>
        <p:cNvPr id="1" name=""/>
        <p:cNvGrpSpPr/>
        <p:nvPr/>
      </p:nvGrpSpPr>
      <p:grpSpPr bwMode="auto">
        <a:xfrm>
          <a:off x="0" y="0"/>
          <a:ext cx="0" cy="0"/>
          <a:chOff x="0" y="0"/>
          <a:chExt cx="0" cy="0"/>
        </a:xfrm>
      </p:grpSpPr>
      <p:sp>
        <p:nvSpPr>
          <p:cNvPr id="15" name="Google Shape;15;p3"/>
          <p:cNvSpPr/>
          <p:nvPr/>
        </p:nvSpPr>
        <p:spPr bwMode="auto">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bwMode="auto">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bwMode="auto">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pPr>
              <a:defRPr/>
            </a:pPr>
            <a:endParaRPr/>
          </a:p>
        </p:txBody>
      </p:sp>
      <p:sp>
        <p:nvSpPr>
          <p:cNvPr id="18" name="Google Shape;18;p3"/>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matchingName="Title and body" type="tx" userDrawn="1">
  <p:cSld name="TITLE_AND_BODY">
    <p:spTree>
      <p:nvGrpSpPr>
        <p:cNvPr id="1" name=""/>
        <p:cNvGrpSpPr/>
        <p:nvPr/>
      </p:nvGrpSpPr>
      <p:grpSpPr bwMode="auto">
        <a:xfrm>
          <a:off x="0" y="0"/>
          <a:ext cx="0" cy="0"/>
          <a:chOff x="0" y="0"/>
          <a:chExt cx="0" cy="0"/>
        </a:xfrm>
      </p:grpSpPr>
      <p:sp>
        <p:nvSpPr>
          <p:cNvPr id="20" name="Google Shape;20;p4"/>
          <p:cNvSpPr/>
          <p:nvPr/>
        </p:nvSpPr>
        <p:spPr bwMode="auto">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21;p4"/>
          <p:cNvSpPr/>
          <p:nvPr/>
        </p:nvSpPr>
        <p:spPr bwMode="auto">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bwMode="auto">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24" name="Google Shape;24;p4"/>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25" name="Google Shape;25;p4"/>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matchingName="Title and two columns" type="twoColTx" userDrawn="1">
  <p:cSld name="TITLE_AND_TWO_COLUMNS">
    <p:spTree>
      <p:nvGrpSpPr>
        <p:cNvPr id="1" name=""/>
        <p:cNvGrpSpPr/>
        <p:nvPr/>
      </p:nvGrpSpPr>
      <p:grpSpPr bwMode="auto">
        <a:xfrm>
          <a:off x="0" y="0"/>
          <a:ext cx="0" cy="0"/>
          <a:chOff x="0" y="0"/>
          <a:chExt cx="0" cy="0"/>
        </a:xfrm>
      </p:grpSpPr>
      <p:sp>
        <p:nvSpPr>
          <p:cNvPr id="27" name="Google Shape;27;p5"/>
          <p:cNvSpPr/>
          <p:nvPr/>
        </p:nvSpPr>
        <p:spPr bwMode="auto">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 name="Google Shape;28;p5"/>
          <p:cNvSpPr txBox="1">
            <a:spLocks noGrp="1"/>
          </p:cNvSpPr>
          <p:nvPr>
            <p:ph type="title"/>
          </p:nvPr>
        </p:nvSpPr>
        <p:spPr bwMode="auto">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29" name="Google Shape;29;p5"/>
          <p:cNvSpPr txBox="1">
            <a:spLocks noGrp="1"/>
          </p:cNvSpPr>
          <p:nvPr>
            <p:ph type="body" idx="1"/>
          </p:nvPr>
        </p:nvSpPr>
        <p:spPr bwMode="auto">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30" name="Google Shape;30;p5"/>
          <p:cNvSpPr txBox="1">
            <a:spLocks noGrp="1"/>
          </p:cNvSpPr>
          <p:nvPr>
            <p:ph type="body" idx="2"/>
          </p:nvPr>
        </p:nvSpPr>
        <p:spPr bwMode="auto">
          <a:xfrm>
            <a:off x="4832399"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31" name="Google Shape;31;p5"/>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matchingName="Title only" type="titleOnly" userDrawn="1">
  <p:cSld name="TITLE_ONLY">
    <p:spTree>
      <p:nvGrpSpPr>
        <p:cNvPr id="1" name=""/>
        <p:cNvGrpSpPr/>
        <p:nvPr/>
      </p:nvGrpSpPr>
      <p:grpSpPr bwMode="auto">
        <a:xfrm>
          <a:off x="0" y="0"/>
          <a:ext cx="0" cy="0"/>
          <a:chOff x="0" y="0"/>
          <a:chExt cx="0" cy="0"/>
        </a:xfrm>
      </p:grpSpPr>
      <p:sp>
        <p:nvSpPr>
          <p:cNvPr id="33" name="Google Shape;33;p6"/>
          <p:cNvSpPr/>
          <p:nvPr/>
        </p:nvSpPr>
        <p:spPr bwMode="auto">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 name="Google Shape;34;p6"/>
          <p:cNvSpPr txBox="1">
            <a:spLocks noGrp="1"/>
          </p:cNvSpPr>
          <p:nvPr>
            <p:ph type="title"/>
          </p:nvPr>
        </p:nvSpPr>
        <p:spPr bwMode="auto">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35" name="Google Shape;35;p6"/>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matchingName="One column text" userDrawn="1">
  <p:cSld name="ONE_COLUMN_TEXT">
    <p:spTree>
      <p:nvGrpSpPr>
        <p:cNvPr id="1" name=""/>
        <p:cNvGrpSpPr/>
        <p:nvPr/>
      </p:nvGrpSpPr>
      <p:grpSpPr bwMode="auto">
        <a:xfrm>
          <a:off x="0" y="0"/>
          <a:ext cx="0" cy="0"/>
          <a:chOff x="0" y="0"/>
          <a:chExt cx="0" cy="0"/>
        </a:xfrm>
      </p:grpSpPr>
      <p:sp>
        <p:nvSpPr>
          <p:cNvPr id="37" name="Google Shape;37;p7"/>
          <p:cNvSpPr/>
          <p:nvPr/>
        </p:nvSpPr>
        <p:spPr bwMode="auto">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 name="Google Shape;38;p7"/>
          <p:cNvSpPr txBox="1">
            <a:spLocks noGrp="1"/>
          </p:cNvSpPr>
          <p:nvPr>
            <p:ph type="title"/>
          </p:nvPr>
        </p:nvSpPr>
        <p:spPr bwMode="auto">
          <a:xfrm>
            <a:off x="311725" y="500925"/>
            <a:ext cx="3127500" cy="1829099"/>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39" name="Google Shape;39;p7"/>
          <p:cNvSpPr txBox="1">
            <a:spLocks noGrp="1"/>
          </p:cNvSpPr>
          <p:nvPr>
            <p:ph type="body" idx="1"/>
          </p:nvPr>
        </p:nvSpPr>
        <p:spPr bwMode="auto">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pPr>
              <a:defRPr/>
            </a:pPr>
            <a:endParaRPr/>
          </a:p>
        </p:txBody>
      </p:sp>
      <p:sp>
        <p:nvSpPr>
          <p:cNvPr id="40" name="Google Shape;40;p7"/>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matchingName="Main point" userDrawn="1">
  <p:cSld name="MAIN_POINT">
    <p:bg>
      <p:bgPr>
        <a:solidFill>
          <a:schemeClr val="accent3"/>
        </a:solidFill>
        <a:effectLst/>
      </p:bgPr>
    </p:bg>
    <p:spTree>
      <p:nvGrpSpPr>
        <p:cNvPr id="1" name=""/>
        <p:cNvGrpSpPr/>
        <p:nvPr/>
      </p:nvGrpSpPr>
      <p:grpSpPr bwMode="auto">
        <a:xfrm>
          <a:off x="0" y="0"/>
          <a:ext cx="0" cy="0"/>
          <a:chOff x="0" y="0"/>
          <a:chExt cx="0" cy="0"/>
        </a:xfrm>
      </p:grpSpPr>
      <p:sp>
        <p:nvSpPr>
          <p:cNvPr id="42" name="Google Shape;42;p8"/>
          <p:cNvSpPr txBox="1">
            <a:spLocks noGrp="1"/>
          </p:cNvSpPr>
          <p:nvPr>
            <p:ph type="title"/>
          </p:nvPr>
        </p:nvSpPr>
        <p:spPr bwMode="auto">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pPr>
              <a:defRPr/>
            </a:pPr>
            <a:endParaRPr/>
          </a:p>
        </p:txBody>
      </p:sp>
      <p:sp>
        <p:nvSpPr>
          <p:cNvPr id="43" name="Google Shape;43;p8"/>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matchingName="Section title and description" userDrawn="1">
  <p:cSld name="SECTION_TITLE_AND_DESCRIPTION">
    <p:spTree>
      <p:nvGrpSpPr>
        <p:cNvPr id="1" name=""/>
        <p:cNvGrpSpPr/>
        <p:nvPr/>
      </p:nvGrpSpPr>
      <p:grpSpPr bwMode="auto">
        <a:xfrm>
          <a:off x="0" y="0"/>
          <a:ext cx="0" cy="0"/>
          <a:chOff x="0" y="0"/>
          <a:chExt cx="0" cy="0"/>
        </a:xfrm>
      </p:grpSpPr>
      <p:sp>
        <p:nvSpPr>
          <p:cNvPr id="45" name="Google Shape;45;p9"/>
          <p:cNvSpPr/>
          <p:nvPr/>
        </p:nvSpPr>
        <p:spPr bwMode="auto">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6" name="Google Shape;46;p9"/>
          <p:cNvSpPr txBox="1">
            <a:spLocks noGrp="1"/>
          </p:cNvSpPr>
          <p:nvPr>
            <p:ph type="title"/>
          </p:nvPr>
        </p:nvSpPr>
        <p:spPr bwMode="auto">
          <a:xfrm>
            <a:off x="311300" y="500925"/>
            <a:ext cx="3704400" cy="2049599"/>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47" name="Google Shape;47;p9"/>
          <p:cNvSpPr txBox="1">
            <a:spLocks noGrp="1"/>
          </p:cNvSpPr>
          <p:nvPr>
            <p:ph type="subTitle" idx="1"/>
          </p:nvPr>
        </p:nvSpPr>
        <p:spPr bwMode="auto">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pPr>
              <a:defRPr/>
            </a:pPr>
            <a:endParaRPr/>
          </a:p>
        </p:txBody>
      </p:sp>
      <p:sp>
        <p:nvSpPr>
          <p:cNvPr id="48" name="Google Shape;48;p9"/>
          <p:cNvSpPr txBox="1">
            <a:spLocks noGrp="1"/>
          </p:cNvSpPr>
          <p:nvPr>
            <p:ph type="body" idx="2"/>
          </p:nvPr>
        </p:nvSpPr>
        <p:spPr bwMode="auto">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49" name="Google Shape;49;p9"/>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matchingName="Caption" userDrawn="1">
  <p:cSld name="CAPTION_ONLY">
    <p:spTree>
      <p:nvGrpSpPr>
        <p:cNvPr id="1" name=""/>
        <p:cNvGrpSpPr/>
        <p:nvPr/>
      </p:nvGrpSpPr>
      <p:grpSpPr bwMode="auto">
        <a:xfrm>
          <a:off x="0" y="0"/>
          <a:ext cx="0" cy="0"/>
          <a:chOff x="0" y="0"/>
          <a:chExt cx="0" cy="0"/>
        </a:xfrm>
      </p:grpSpPr>
      <p:sp>
        <p:nvSpPr>
          <p:cNvPr id="51" name="Google Shape;51;p10"/>
          <p:cNvSpPr/>
          <p:nvPr/>
        </p:nvSpPr>
        <p:spPr bwMode="auto">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 name="Google Shape;52;p10"/>
          <p:cNvSpPr txBox="1">
            <a:spLocks noGrp="1"/>
          </p:cNvSpPr>
          <p:nvPr>
            <p:ph type="body" idx="1"/>
          </p:nvPr>
        </p:nvSpPr>
        <p:spPr bwMode="auto">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defRPr>
            </a:lvl1pPr>
          </a:lstStyle>
          <a:p>
            <a:pPr>
              <a:defRPr/>
            </a:pPr>
            <a:endParaRPr/>
          </a:p>
        </p:txBody>
      </p:sp>
      <p:sp>
        <p:nvSpPr>
          <p:cNvPr id="53" name="Google Shape;53;p10"/>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
        <p:cNvGrpSpPr/>
        <p:nvPr/>
      </p:nvGrpSpPr>
      <p:grpSpPr bwMode="auto">
        <a:xfrm>
          <a:off x="0" y="0"/>
          <a:ext cx="0" cy="0"/>
          <a:chOff x="0" y="0"/>
          <a:chExt cx="0" cy="0"/>
        </a:xfrm>
      </p:grpSpPr>
      <p:sp>
        <p:nvSpPr>
          <p:cNvPr id="6" name="Google Shape;6;p1"/>
          <p:cNvSpPr txBox="1">
            <a:spLocks noGrp="1"/>
          </p:cNvSpPr>
          <p:nvPr>
            <p:ph type="title"/>
          </p:nvPr>
        </p:nvSpPr>
        <p:spPr bwMode="auto">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9pPr>
          </a:lstStyle>
          <a:p>
            <a:pPr>
              <a:defRPr/>
            </a:pPr>
            <a:endParaRPr/>
          </a:p>
        </p:txBody>
      </p:sp>
      <p:sp>
        <p:nvSpPr>
          <p:cNvPr id="7" name="Google Shape;7;p1"/>
          <p:cNvSpPr txBox="1">
            <a:spLocks noGrp="1"/>
          </p:cNvSpPr>
          <p:nvPr>
            <p:ph type="body" idx="1"/>
          </p:nvPr>
        </p:nvSpPr>
        <p:spPr bwMode="auto">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4999"/>
              </a:lnSpc>
              <a:spcBef>
                <a:spcPts val="0"/>
              </a:spcBef>
              <a:spcAft>
                <a:spcPts val="0"/>
              </a:spcAft>
              <a:buClr>
                <a:schemeClr val="dk2"/>
              </a:buClr>
              <a:buSzPts val="1300"/>
              <a:buFont typeface="Roboto"/>
              <a:buChar char="●"/>
              <a:defRPr sz="1300">
                <a:solidFill>
                  <a:schemeClr val="dk2"/>
                </a:solidFill>
                <a:latin typeface="Roboto"/>
                <a:ea typeface="Roboto"/>
                <a:cs typeface="Roboto"/>
              </a:defRPr>
            </a:lvl1pPr>
            <a:lvl2pPr marL="914400" lvl="1"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2pPr>
            <a:lvl3pPr marL="1371600" lvl="2"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3pPr>
            <a:lvl4pPr marL="1828800" lvl="3"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4pPr>
            <a:lvl5pPr marL="2286000" lvl="4"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5pPr>
            <a:lvl6pPr marL="2743200" lvl="5"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6pPr>
            <a:lvl7pPr marL="3200400" lvl="6"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7pPr>
            <a:lvl8pPr marL="3657600" lvl="7"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8pPr>
            <a:lvl9pPr marL="4114800" lvl="8"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9pPr>
          </a:lstStyle>
          <a:p>
            <a:pPr>
              <a:defRPr/>
            </a:pPr>
            <a:endParaRPr/>
          </a:p>
        </p:txBody>
      </p:sp>
      <p:sp>
        <p:nvSpPr>
          <p:cNvPr id="8" name="Google Shape;8;p1"/>
          <p:cNvSpPr txBox="1">
            <a:spLocks noGrp="1"/>
          </p:cNvSpPr>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defRPr>
            </a:lvl1pPr>
            <a:lvl2pPr lvl="1" algn="r">
              <a:buNone/>
              <a:defRPr sz="1000">
                <a:solidFill>
                  <a:schemeClr val="dk2"/>
                </a:solidFill>
                <a:latin typeface="Roboto"/>
                <a:ea typeface="Roboto"/>
                <a:cs typeface="Roboto"/>
              </a:defRPr>
            </a:lvl2pPr>
            <a:lvl3pPr lvl="2" algn="r">
              <a:buNone/>
              <a:defRPr sz="1000">
                <a:solidFill>
                  <a:schemeClr val="dk2"/>
                </a:solidFill>
                <a:latin typeface="Roboto"/>
                <a:ea typeface="Roboto"/>
                <a:cs typeface="Roboto"/>
              </a:defRPr>
            </a:lvl3pPr>
            <a:lvl4pPr lvl="3" algn="r">
              <a:buNone/>
              <a:defRPr sz="1000">
                <a:solidFill>
                  <a:schemeClr val="dk2"/>
                </a:solidFill>
                <a:latin typeface="Roboto"/>
                <a:ea typeface="Roboto"/>
                <a:cs typeface="Roboto"/>
              </a:defRPr>
            </a:lvl4pPr>
            <a:lvl5pPr lvl="4" algn="r">
              <a:buNone/>
              <a:defRPr sz="1000">
                <a:solidFill>
                  <a:schemeClr val="dk2"/>
                </a:solidFill>
                <a:latin typeface="Roboto"/>
                <a:ea typeface="Roboto"/>
                <a:cs typeface="Roboto"/>
              </a:defRPr>
            </a:lvl5pPr>
            <a:lvl6pPr lvl="5" algn="r">
              <a:buNone/>
              <a:defRPr sz="1000">
                <a:solidFill>
                  <a:schemeClr val="dk2"/>
                </a:solidFill>
                <a:latin typeface="Roboto"/>
                <a:ea typeface="Roboto"/>
                <a:cs typeface="Roboto"/>
              </a:defRPr>
            </a:lvl6pPr>
            <a:lvl7pPr lvl="6" algn="r">
              <a:buNone/>
              <a:defRPr sz="1000">
                <a:solidFill>
                  <a:schemeClr val="dk2"/>
                </a:solidFill>
                <a:latin typeface="Roboto"/>
                <a:ea typeface="Roboto"/>
                <a:cs typeface="Roboto"/>
              </a:defRPr>
            </a:lvl7pPr>
            <a:lvl8pPr lvl="7" algn="r">
              <a:buNone/>
              <a:defRPr sz="1000">
                <a:solidFill>
                  <a:schemeClr val="dk2"/>
                </a:solidFill>
                <a:latin typeface="Roboto"/>
                <a:ea typeface="Roboto"/>
                <a:cs typeface="Roboto"/>
              </a:defRPr>
            </a:lvl8pPr>
            <a:lvl9pPr lvl="8" algn="r">
              <a:buNone/>
              <a:defRPr sz="1000">
                <a:solidFill>
                  <a:schemeClr val="dk2"/>
                </a:solidFill>
                <a:latin typeface="Roboto"/>
                <a:ea typeface="Roboto"/>
                <a:cs typeface="Roboto"/>
              </a:defRPr>
            </a:lvl9pPr>
          </a:lstStyle>
          <a:p>
            <a:pPr marL="0" lvl="0" indent="0" algn="r">
              <a:spcBef>
                <a:spcPts val="0"/>
              </a:spcBef>
              <a:spcAft>
                <a:spcPts val="0"/>
              </a:spcAft>
              <a:buNone/>
              <a:defRPr/>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4" name="Google Shape;64;p13"/>
          <p:cNvSpPr txBox="1">
            <a:spLocks noGrp="1"/>
          </p:cNvSpPr>
          <p:nvPr>
            <p:ph type="ctrTitle"/>
          </p:nvPr>
        </p:nvSpPr>
        <p:spPr bwMode="auto">
          <a:xfrm>
            <a:off x="311700" y="539725"/>
            <a:ext cx="8520600" cy="12825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AML Project 3</a:t>
            </a:r>
            <a:endParaRPr/>
          </a:p>
        </p:txBody>
      </p:sp>
      <p:sp>
        <p:nvSpPr>
          <p:cNvPr id="65" name="Google Shape;65;p13"/>
          <p:cNvSpPr txBox="1">
            <a:spLocks noGrp="1"/>
          </p:cNvSpPr>
          <p:nvPr>
            <p:ph type="subTitle" idx="1"/>
          </p:nvPr>
        </p:nvSpPr>
        <p:spPr bwMode="auto">
          <a:xfrm>
            <a:off x="311700" y="1878560"/>
            <a:ext cx="4242600" cy="7383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By Dylan Miller, Jackson Dockerty, and Luke Gegick</a:t>
            </a:r>
            <a:endParaRPr/>
          </a:p>
        </p:txBody>
      </p:sp>
      <p:pic>
        <p:nvPicPr>
          <p:cNvPr id="66" name="Google Shape;66;p13"/>
          <p:cNvPicPr/>
          <p:nvPr/>
        </p:nvPicPr>
        <p:blipFill>
          <a:blip r:embed="rId3">
            <a:alphaModFix/>
          </a:blip>
          <a:stretch/>
        </p:blipFill>
        <p:spPr bwMode="auto">
          <a:xfrm>
            <a:off x="6223878" y="3110975"/>
            <a:ext cx="2510175" cy="188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1" name="Google Shape;71;p14"/>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Problem Understanding</a:t>
            </a:r>
            <a:endParaRPr/>
          </a:p>
        </p:txBody>
      </p:sp>
      <p:sp>
        <p:nvSpPr>
          <p:cNvPr id="72" name="Google Shape;72;p14"/>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Char char="●"/>
              <a:defRPr/>
            </a:pPr>
            <a:r>
              <a:rPr lang="en" sz="1900"/>
              <a:t>We are trying to find the best machine learning model for predicting the type of eclipses to take place given previous eclipse data</a:t>
            </a:r>
            <a:endParaRPr sz="1900"/>
          </a:p>
          <a:p>
            <a:pPr marL="457200" lvl="0" indent="-349250" algn="l">
              <a:spcBef>
                <a:spcPts val="0"/>
              </a:spcBef>
              <a:spcAft>
                <a:spcPts val="0"/>
              </a:spcAft>
              <a:buSzPts val="1900"/>
              <a:buChar char="●"/>
              <a:defRPr/>
            </a:pPr>
            <a:r>
              <a:rPr lang="en" sz="1900"/>
              <a:t>We aim to compare the supervised learning models </a:t>
            </a:r>
            <a:endParaRPr sz="1900"/>
          </a:p>
          <a:p>
            <a:pPr marL="457200" lvl="0" indent="-349250" algn="l">
              <a:spcBef>
                <a:spcPts val="0"/>
              </a:spcBef>
              <a:spcAft>
                <a:spcPts val="0"/>
              </a:spcAft>
              <a:buSzPts val="1900"/>
              <a:buChar char="●"/>
              <a:defRPr/>
            </a:pPr>
            <a:r>
              <a:rPr lang="en" sz="1900"/>
              <a:t>The solution to the problem will help to predict the best eclipses for viewing, and demonstrate the best model for interpreting complex prediction variables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7" name="Google Shape;77;p15"/>
          <p:cNvSpPr txBox="1">
            <a:spLocks noGrp="1"/>
          </p:cNvSpPr>
          <p:nvPr>
            <p:ph type="title"/>
          </p:nvPr>
        </p:nvSpPr>
        <p:spPr bwMode="auto">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Data Understanding</a:t>
            </a:r>
            <a:endParaRPr/>
          </a:p>
        </p:txBody>
      </p:sp>
      <p:sp>
        <p:nvSpPr>
          <p:cNvPr id="78" name="Google Shape;78;p15"/>
          <p:cNvSpPr txBox="1">
            <a:spLocks noGrp="1"/>
          </p:cNvSpPr>
          <p:nvPr>
            <p:ph type="body" idx="1"/>
          </p:nvPr>
        </p:nvSpPr>
        <p:spPr bwMode="auto">
          <a:xfrm>
            <a:off x="35474" y="1341842"/>
            <a:ext cx="9010510" cy="1077645"/>
          </a:xfrm>
          <a:prstGeom prst="rect">
            <a:avLst/>
          </a:prstGeom>
        </p:spPr>
        <p:txBody>
          <a:bodyPr spcFirstLastPara="1" vertOverflow="overflow" horzOverflow="overflow" vert="horz" wrap="square" lIns="91423" tIns="91423" rIns="91423" bIns="91423" numCol="1" spcCol="0" rtlCol="0" fromWordArt="0" anchor="t" anchorCtr="0" forceAA="0" compatLnSpc="0">
            <a:normAutofit/>
          </a:bodyPr>
          <a:lstStyle/>
          <a:p>
            <a:pPr marL="0" lvl="0" indent="0" algn="l">
              <a:spcBef>
                <a:spcPts val="0"/>
              </a:spcBef>
              <a:spcAft>
                <a:spcPts val="1200"/>
              </a:spcAft>
              <a:buNone/>
              <a:defRPr/>
            </a:pPr>
            <a:r>
              <a:rPr lang="en-US" sz="800" b="0" i="0" u="none" strike="noStrike" cap="none" spc="0">
                <a:solidFill>
                  <a:schemeClr val="dk2"/>
                </a:solidFill>
                <a:latin typeface="Roboto"/>
                <a:ea typeface="Roboto"/>
                <a:cs typeface="Roboto"/>
              </a:rPr>
              <a:t>Catalog Number, Calendar Date, Eclipse Time, </a:t>
            </a:r>
            <a:r>
              <a:rPr lang="en-US" sz="800" b="1" i="0" u="none" strike="noStrike" cap="none" spc="0">
                <a:solidFill>
                  <a:schemeClr val="dk2"/>
                </a:solidFill>
                <a:latin typeface="Roboto"/>
                <a:ea typeface="Roboto"/>
                <a:cs typeface="Roboto"/>
              </a:rPr>
              <a:t>Delta T (s)</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Lunation Number</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Saros Number</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Eclipse Type</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Gamma</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Eclipse Magnitude</a:t>
            </a:r>
            <a:r>
              <a:rPr lang="en-US" sz="800" b="0" i="0" u="none" strike="noStrike" cap="none" spc="0">
                <a:solidFill>
                  <a:schemeClr val="dk2"/>
                </a:solidFill>
                <a:latin typeface="Roboto"/>
                <a:ea typeface="Roboto"/>
                <a:cs typeface="Roboto"/>
              </a:rPr>
              <a:t>,Latitude,Longitude,Sun Altitude,</a:t>
            </a:r>
            <a:r>
              <a:rPr lang="en-US" sz="800" b="1" i="0" u="none" strike="noStrike" cap="none" spc="0">
                <a:solidFill>
                  <a:schemeClr val="dk2"/>
                </a:solidFill>
                <a:latin typeface="Roboto"/>
                <a:ea typeface="Roboto"/>
                <a:cs typeface="Roboto"/>
              </a:rPr>
              <a:t>Sun Azimuth</a:t>
            </a:r>
            <a:r>
              <a:rPr lang="en-US" sz="800" b="0" i="0" u="none" strike="noStrike" cap="none" spc="0">
                <a:solidFill>
                  <a:schemeClr val="dk2"/>
                </a:solidFill>
                <a:latin typeface="Roboto"/>
                <a:ea typeface="Roboto"/>
                <a:cs typeface="Roboto"/>
              </a:rPr>
              <a:t>,Path Width (km),Central Duration,Date Time,Year,Month,Day,Visibility,</a:t>
            </a:r>
            <a:r>
              <a:rPr lang="en-US" sz="800" b="1" i="0" u="none" strike="noStrike" cap="none" spc="0">
                <a:solidFill>
                  <a:schemeClr val="dk2"/>
                </a:solidFill>
                <a:latin typeface="Roboto"/>
                <a:ea typeface="Roboto"/>
                <a:cs typeface="Roboto"/>
              </a:rPr>
              <a:t>Eclipse Latitude</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Eclipse Longitude</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obliquity</a:t>
            </a:r>
            <a:r>
              <a:rPr lang="en-US" sz="800" b="0" i="0" u="none" strike="noStrike" cap="none" spc="0">
                <a:solidFill>
                  <a:schemeClr val="dk2"/>
                </a:solidFill>
                <a:latin typeface="Roboto"/>
                <a:ea typeface="Roboto"/>
                <a:cs typeface="Roboto"/>
              </a:rPr>
              <a:t>,Geographical Hemisphere,Daytime/Nighttime,Sun Constellation,Inter-Eclipse Duration,Visibility Score,Eclipse Classification,Duration in Seconds,Moon Distance (km),Sun Distance (km),Moon Angular Diameter (degrees),Sun Angular Diameter (degrees),Central Duration Seconds,Normalized Duration,Normalized Path Width,</a:t>
            </a:r>
            <a:r>
              <a:rPr lang="en-US" sz="800" b="1" i="0" u="none" strike="noStrike" cap="none" spc="0">
                <a:solidFill>
                  <a:schemeClr val="dk2"/>
                </a:solidFill>
                <a:latin typeface="Roboto"/>
                <a:ea typeface="Roboto"/>
                <a:cs typeface="Roboto"/>
              </a:rPr>
              <a:t>EII</a:t>
            </a:r>
            <a:r>
              <a:rPr lang="en-US" sz="800" b="0" i="0" u="none" strike="noStrike" cap="none" spc="0">
                <a:solidFill>
                  <a:schemeClr val="dk2"/>
                </a:solidFill>
                <a:latin typeface="Roboto"/>
                <a:ea typeface="Roboto"/>
                <a:cs typeface="Roboto"/>
              </a:rPr>
              <a:t>,Year Modulus,</a:t>
            </a:r>
            <a:r>
              <a:rPr lang="en-US" sz="800" b="1" i="0" u="none" strike="noStrike" cap="none" spc="0">
                <a:solidFill>
                  <a:schemeClr val="dk2"/>
                </a:solidFill>
                <a:latin typeface="Roboto"/>
                <a:ea typeface="Roboto"/>
                <a:cs typeface="Roboto"/>
              </a:rPr>
              <a:t>HEAS</a:t>
            </a:r>
            <a:r>
              <a:rPr lang="en-US" sz="800" b="0" i="0" u="none" strike="noStrike" cap="none" spc="0">
                <a:solidFill>
                  <a:schemeClr val="dk2"/>
                </a:solidFill>
                <a:latin typeface="Roboto"/>
                <a:ea typeface="Roboto"/>
                <a:cs typeface="Roboto"/>
              </a:rPr>
              <a:t>,Decade,Localized ESC,ESC Moving Average,ESC Wide-Scale Moving Average,Eclipse Interval,Cluster,Cluster 6</a:t>
            </a:r>
            <a:endParaRPr sz="800"/>
          </a:p>
          <a:p>
            <a:pPr lvl="0" algn="l">
              <a:spcBef>
                <a:spcPts val="0"/>
              </a:spcBef>
              <a:spcAft>
                <a:spcPts val="1199"/>
              </a:spcAft>
              <a:buClr>
                <a:schemeClr val="dk2"/>
              </a:buClr>
              <a:buSzPts val="1300"/>
              <a:buFont typeface="Arial"/>
              <a:buChar char="•"/>
              <a:defRPr/>
            </a:pPr>
            <a:endParaRPr lang="en-US" sz="1000" b="0"/>
          </a:p>
        </p:txBody>
      </p:sp>
      <p:sp>
        <p:nvSpPr>
          <p:cNvPr id="1853674807" name="TextBox 1853674806"/>
          <p:cNvSpPr txBox="1"/>
          <p:nvPr/>
        </p:nvSpPr>
        <p:spPr bwMode="auto">
          <a:xfrm>
            <a:off x="42426" y="2516824"/>
            <a:ext cx="9065140" cy="19205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Delta T(s): </a:t>
            </a:r>
            <a:r>
              <a:rPr lang="en-US" sz="1000" b="0" i="0" u="none" strike="noStrike" cap="none" spc="0">
                <a:solidFill>
                  <a:srgbClr val="666666"/>
                </a:solidFill>
                <a:latin typeface="Roboto"/>
                <a:ea typeface="Roboto"/>
                <a:cs typeface="Roboto"/>
              </a:rPr>
              <a:t>The discrepancy in seconds between Terrestrial Time (TT) and Universal Time (UT) </a:t>
            </a:r>
            <a:endParaRPr sz="1000" b="0" i="0" u="none" strike="noStrike" cap="none" spc="0">
              <a:solidFill>
                <a:schemeClr val="dk2"/>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Lunation Number</a:t>
            </a:r>
            <a:r>
              <a:rPr lang="en-US" sz="1000" b="0" i="0" u="none" strike="noStrike" cap="none" spc="0">
                <a:solidFill>
                  <a:srgbClr val="666666"/>
                </a:solidFill>
                <a:latin typeface="Roboto"/>
                <a:ea typeface="Roboto"/>
                <a:cs typeface="Roboto"/>
              </a:rPr>
              <a:t>: An enumeration system for identifying lunar months </a:t>
            </a:r>
            <a:endParaRPr sz="1000" b="0" i="0" u="none" strike="noStrike" cap="none" spc="0">
              <a:solidFill>
                <a:schemeClr val="dk2"/>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Saros Number</a:t>
            </a:r>
            <a:r>
              <a:rPr lang="en-US" sz="1000" b="0" i="0" u="none" strike="noStrike" cap="none" spc="0">
                <a:solidFill>
                  <a:srgbClr val="666666"/>
                </a:solidFill>
                <a:latin typeface="Roboto"/>
                <a:ea typeface="Roboto"/>
                <a:cs typeface="Roboto"/>
              </a:rPr>
              <a:t>: Identifies the eclipse cycle, a period of approximately 18 years</a:t>
            </a:r>
            <a:endParaRPr sz="1000" b="0" i="0" u="none" strike="noStrike" cap="none" spc="0">
              <a:solidFill>
                <a:schemeClr val="dk2"/>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Eclipse Type</a:t>
            </a:r>
            <a:r>
              <a:rPr lang="en-US" sz="1000" b="0" i="0" u="none" strike="noStrike" cap="none" spc="0">
                <a:solidFill>
                  <a:srgbClr val="666666"/>
                </a:solidFill>
                <a:latin typeface="Roboto"/>
                <a:ea typeface="Roboto"/>
                <a:cs typeface="Roboto"/>
              </a:rPr>
              <a:t>: Fraction of the Sun's diameter obscured by the Moon at the maximum point of the eclipse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Gamma</a:t>
            </a:r>
            <a:r>
              <a:rPr lang="en-US" sz="1000" b="0" i="0" u="none" strike="noStrike" cap="none" spc="0">
                <a:solidFill>
                  <a:srgbClr val="666666"/>
                </a:solidFill>
                <a:latin typeface="Roboto"/>
                <a:ea typeface="Roboto"/>
                <a:cs typeface="Roboto"/>
              </a:rPr>
              <a:t>: Measures how centrally the moon's shadow passes across Earth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Eclipse Magnitude</a:t>
            </a:r>
            <a:r>
              <a:rPr lang="en-US" sz="1000" b="0" i="0" u="none" strike="noStrike" cap="none" spc="0">
                <a:solidFill>
                  <a:srgbClr val="666666"/>
                </a:solidFill>
                <a:latin typeface="Roboto"/>
                <a:ea typeface="Roboto"/>
                <a:cs typeface="Roboto"/>
              </a:rPr>
              <a:t>: Fraction of the Sun's diameter obscured by the Moon at the maximum point of the eclipse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Sun Azimuth</a:t>
            </a:r>
            <a:r>
              <a:rPr lang="en-US" sz="1000" b="0" i="0" u="none" strike="noStrike" cap="none" spc="0">
                <a:solidFill>
                  <a:srgbClr val="666666"/>
                </a:solidFill>
                <a:latin typeface="Roboto"/>
                <a:ea typeface="Roboto"/>
                <a:cs typeface="Roboto"/>
              </a:rPr>
              <a:t>: The suns angular position along the horizon</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Eclipse Latitude</a:t>
            </a:r>
            <a:r>
              <a:rPr lang="en-US" sz="1000" b="0" i="0" u="none" strike="noStrike" cap="none" spc="0">
                <a:solidFill>
                  <a:srgbClr val="666666"/>
                </a:solidFill>
                <a:latin typeface="Roboto"/>
                <a:ea typeface="Roboto"/>
                <a:cs typeface="Roboto"/>
              </a:rPr>
              <a:t>:  the angular distance of the Moon from the Earth's equatorial plane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Eclipse Longitude</a:t>
            </a:r>
            <a:r>
              <a:rPr lang="en-US" sz="1000" b="0" i="0" u="none" strike="noStrike" cap="none" spc="0">
                <a:solidFill>
                  <a:srgbClr val="666666"/>
                </a:solidFill>
                <a:latin typeface="Roboto"/>
                <a:ea typeface="Roboto"/>
                <a:cs typeface="Roboto"/>
              </a:rPr>
              <a:t>: the longitudinal position of the Moon at the time of the eclipse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Obliquity</a:t>
            </a:r>
            <a:r>
              <a:rPr lang="en-US" sz="1000" b="0" i="0" u="none" strike="noStrike" cap="none" spc="0">
                <a:solidFill>
                  <a:srgbClr val="666666"/>
                </a:solidFill>
                <a:latin typeface="Roboto"/>
                <a:ea typeface="Roboto"/>
                <a:cs typeface="Roboto"/>
              </a:rPr>
              <a:t>: the tilt of the Earth's axis relative to its orbital plane around the Sun</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HEAS</a:t>
            </a:r>
            <a:r>
              <a:rPr lang="en-US" sz="1000" b="0" i="0" u="none" strike="noStrike" cap="none" spc="0">
                <a:solidFill>
                  <a:srgbClr val="666666"/>
                </a:solidFill>
                <a:latin typeface="Roboto"/>
                <a:ea typeface="Roboto"/>
                <a:cs typeface="Roboto"/>
              </a:rPr>
              <a:t>: the Heliocentric Earth Angular Size data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EII</a:t>
            </a:r>
            <a:r>
              <a:rPr lang="en-US" sz="1000" b="0" i="0" u="none" strike="noStrike" cap="none" spc="0">
                <a:solidFill>
                  <a:srgbClr val="666666"/>
                </a:solidFill>
                <a:latin typeface="Roboto"/>
                <a:ea typeface="Roboto"/>
                <a:cs typeface="Roboto"/>
              </a:rPr>
              <a:t>: This index is a measure used to quantify the quality and significance of information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3" name="Google Shape;83;p16"/>
          <p:cNvSpPr txBox="1">
            <a:spLocks noGrp="1"/>
          </p:cNvSpPr>
          <p:nvPr>
            <p:ph type="title"/>
          </p:nvPr>
        </p:nvSpPr>
        <p:spPr bwMode="auto">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Feature engineering</a:t>
            </a:r>
            <a:endParaRPr/>
          </a:p>
        </p:txBody>
      </p:sp>
      <p:sp>
        <p:nvSpPr>
          <p:cNvPr id="84" name="Google Shape;84;p16"/>
          <p:cNvSpPr txBox="1">
            <a:spLocks noGrp="1"/>
          </p:cNvSpPr>
          <p:nvPr>
            <p:ph type="body" idx="1"/>
          </p:nvPr>
        </p:nvSpPr>
        <p:spPr bwMode="auto">
          <a:xfrm>
            <a:off x="236755" y="1404757"/>
            <a:ext cx="8595569" cy="1821228"/>
          </a:xfrm>
          <a:prstGeom prst="rect">
            <a:avLst/>
          </a:prstGeom>
        </p:spPr>
        <p:txBody>
          <a:bodyPr spcFirstLastPara="1" vertOverflow="overflow" horzOverflow="overflow" vert="horz" wrap="square" lIns="91423" tIns="91423" rIns="91423" bIns="91423" numCol="1" spcCol="0" rtlCol="0" fromWordArt="0" anchor="t" anchorCtr="0" forceAA="0" compatLnSpc="0">
            <a:normAutofit/>
          </a:bodyPr>
          <a:lstStyle/>
          <a:p>
            <a:pPr marL="146049" indent="0">
              <a:buClr>
                <a:schemeClr val="dk2"/>
              </a:buClr>
              <a:buSzPts val="1300"/>
              <a:buFont typeface="Roboto"/>
              <a:buNone/>
              <a:defRPr/>
            </a:pPr>
            <a:r>
              <a:rPr lang="en-US" sz="1200" b="1" i="0" u="none" strike="noStrike" cap="none" spc="0">
                <a:solidFill>
                  <a:schemeClr val="dk2"/>
                </a:solidFill>
                <a:latin typeface="Roboto"/>
                <a:ea typeface="Roboto"/>
                <a:cs typeface="Roboto"/>
              </a:rPr>
              <a:t>Catalog Number</a:t>
            </a:r>
            <a:r>
              <a:rPr lang="en-US" sz="1200" b="0" i="0" u="none" strike="noStrike" cap="none" spc="0">
                <a:solidFill>
                  <a:schemeClr val="dk2"/>
                </a:solidFill>
                <a:latin typeface="Roboto"/>
                <a:ea typeface="Roboto"/>
                <a:cs typeface="Roboto"/>
              </a:rPr>
              <a:t>, Calendar Date, Eclipse Time, </a:t>
            </a:r>
            <a:r>
              <a:rPr lang="en-US" sz="1200" b="1" i="0" u="none" strike="noStrike" cap="none" spc="0">
                <a:solidFill>
                  <a:schemeClr val="dk2"/>
                </a:solidFill>
                <a:latin typeface="Roboto"/>
                <a:ea typeface="Roboto"/>
                <a:cs typeface="Roboto"/>
              </a:rPr>
              <a:t>Delta T (s),Lunation Number,Saros Number,Eclipse Type,Gamma,Eclipse Magnitude</a:t>
            </a:r>
            <a:r>
              <a:rPr lang="en-US" sz="1200" b="0" i="0" u="none" strike="noStrike" cap="none" spc="0">
                <a:solidFill>
                  <a:schemeClr val="dk2"/>
                </a:solidFill>
                <a:latin typeface="Roboto"/>
                <a:ea typeface="Roboto"/>
                <a:cs typeface="Roboto"/>
              </a:rPr>
              <a:t>,Latitude,Longitude,</a:t>
            </a:r>
            <a:r>
              <a:rPr lang="en-US" sz="1200" b="1" i="0" u="none" strike="noStrike" cap="none" spc="0">
                <a:solidFill>
                  <a:schemeClr val="dk2"/>
                </a:solidFill>
                <a:latin typeface="Roboto"/>
                <a:ea typeface="Roboto"/>
                <a:cs typeface="Roboto"/>
              </a:rPr>
              <a:t>Sun Altitude,Sun Azimuth,Path Width (km),</a:t>
            </a:r>
            <a:r>
              <a:rPr lang="en-US" sz="1200" b="0" i="0" u="none" strike="noStrike" cap="none" spc="0">
                <a:solidFill>
                  <a:schemeClr val="dk2"/>
                </a:solidFill>
                <a:latin typeface="Roboto"/>
                <a:ea typeface="Roboto"/>
                <a:cs typeface="Roboto"/>
              </a:rPr>
              <a:t>Central Duration,Date Time,</a:t>
            </a:r>
            <a:r>
              <a:rPr lang="en-US" sz="1200" b="1" i="0" u="none" strike="noStrike" cap="none" spc="0">
                <a:solidFill>
                  <a:schemeClr val="dk2"/>
                </a:solidFill>
                <a:latin typeface="Roboto"/>
                <a:ea typeface="Roboto"/>
                <a:cs typeface="Roboto"/>
              </a:rPr>
              <a:t>Year,Month,Day</a:t>
            </a:r>
            <a:r>
              <a:rPr lang="en-US" sz="1200" b="0" i="0" u="none" strike="noStrike" cap="none" spc="0">
                <a:solidFill>
                  <a:schemeClr val="dk2"/>
                </a:solidFill>
                <a:latin typeface="Roboto"/>
                <a:ea typeface="Roboto"/>
                <a:cs typeface="Roboto"/>
              </a:rPr>
              <a:t>,Visibility,</a:t>
            </a:r>
            <a:r>
              <a:rPr lang="en-US" sz="1200" b="1" i="0" u="none" strike="noStrike" cap="none" spc="0">
                <a:solidFill>
                  <a:schemeClr val="dk2"/>
                </a:solidFill>
                <a:latin typeface="Roboto"/>
                <a:ea typeface="Roboto"/>
                <a:cs typeface="Roboto"/>
              </a:rPr>
              <a:t>Eclipse Latitude,Eclipse Longitude,obliquity</a:t>
            </a:r>
            <a:r>
              <a:rPr lang="en-US" sz="1200" b="0" i="0" u="none" strike="noStrike" cap="none" spc="0">
                <a:solidFill>
                  <a:schemeClr val="dk2"/>
                </a:solidFill>
                <a:latin typeface="Roboto"/>
                <a:ea typeface="Roboto"/>
                <a:cs typeface="Roboto"/>
              </a:rPr>
              <a:t>,Geographical Hemisphere,Daytime/Nighttime,Sun Constellation</a:t>
            </a:r>
            <a:r>
              <a:rPr lang="en-US" sz="1200" b="1" i="0" u="none" strike="noStrike" cap="none" spc="0">
                <a:solidFill>
                  <a:schemeClr val="dk2"/>
                </a:solidFill>
                <a:latin typeface="Roboto"/>
                <a:ea typeface="Roboto"/>
                <a:cs typeface="Roboto"/>
              </a:rPr>
              <a:t>,Inter-Eclipse Duration</a:t>
            </a:r>
            <a:r>
              <a:rPr lang="en-US" sz="1200" b="0" i="0" u="none" strike="noStrike" cap="none" spc="0">
                <a:solidFill>
                  <a:schemeClr val="dk2"/>
                </a:solidFill>
                <a:latin typeface="Roboto"/>
                <a:ea typeface="Roboto"/>
                <a:cs typeface="Roboto"/>
              </a:rPr>
              <a:t>,</a:t>
            </a:r>
            <a:r>
              <a:rPr lang="en-US" sz="1200" b="1" i="0" u="none" strike="noStrike" cap="none" spc="0">
                <a:solidFill>
                  <a:schemeClr val="dk2"/>
                </a:solidFill>
                <a:latin typeface="Roboto"/>
                <a:ea typeface="Roboto"/>
                <a:cs typeface="Roboto"/>
              </a:rPr>
              <a:t>Visibility Score</a:t>
            </a:r>
            <a:r>
              <a:rPr lang="en-US" sz="1200" b="0" i="0" u="none" strike="noStrike" cap="none" spc="0">
                <a:solidFill>
                  <a:schemeClr val="dk2"/>
                </a:solidFill>
                <a:latin typeface="Roboto"/>
                <a:ea typeface="Roboto"/>
                <a:cs typeface="Roboto"/>
              </a:rPr>
              <a:t>,Eclipse Classification,Duration in Seconds,</a:t>
            </a:r>
            <a:r>
              <a:rPr lang="en-US" sz="1200" b="1" i="0" u="none" strike="noStrike" cap="none" spc="0">
                <a:solidFill>
                  <a:schemeClr val="dk2"/>
                </a:solidFill>
                <a:latin typeface="Roboto"/>
                <a:ea typeface="Roboto"/>
                <a:cs typeface="Roboto"/>
              </a:rPr>
              <a:t>Moon Distance (km),Sun Distance (km),Moon Angular Diameter (degrees),Sun Angular Diameter (degrees),Central Duration Seconds,Normalized Duration,Normalized Path Width,EII,</a:t>
            </a:r>
            <a:r>
              <a:rPr lang="en-US" sz="1200" b="0" i="0" u="none" strike="noStrike" cap="none" spc="0">
                <a:solidFill>
                  <a:schemeClr val="dk2"/>
                </a:solidFill>
                <a:latin typeface="Roboto"/>
                <a:ea typeface="Roboto"/>
                <a:cs typeface="Roboto"/>
              </a:rPr>
              <a:t>Year Modulus</a:t>
            </a:r>
            <a:r>
              <a:rPr lang="en-US" sz="1200" b="1" i="0" u="none" strike="noStrike" cap="none" spc="0">
                <a:solidFill>
                  <a:schemeClr val="dk2"/>
                </a:solidFill>
                <a:latin typeface="Roboto"/>
                <a:ea typeface="Roboto"/>
                <a:cs typeface="Roboto"/>
              </a:rPr>
              <a:t>,HEAS</a:t>
            </a:r>
            <a:r>
              <a:rPr lang="en-US" sz="1200" b="0" i="0" u="none" strike="noStrike" cap="none" spc="0">
                <a:solidFill>
                  <a:schemeClr val="dk2"/>
                </a:solidFill>
                <a:latin typeface="Roboto"/>
                <a:ea typeface="Roboto"/>
                <a:cs typeface="Roboto"/>
              </a:rPr>
              <a:t>,Decade,</a:t>
            </a:r>
            <a:r>
              <a:rPr lang="en-US" sz="1200" b="1" i="0" u="none" strike="noStrike" cap="none" spc="0">
                <a:solidFill>
                  <a:schemeClr val="dk2"/>
                </a:solidFill>
                <a:latin typeface="Roboto"/>
                <a:ea typeface="Roboto"/>
                <a:cs typeface="Roboto"/>
              </a:rPr>
              <a:t>Localized ESC</a:t>
            </a:r>
            <a:r>
              <a:rPr lang="en-US" sz="1200" b="0" i="0" u="none" strike="noStrike" cap="none" spc="0">
                <a:solidFill>
                  <a:schemeClr val="dk2"/>
                </a:solidFill>
                <a:latin typeface="Roboto"/>
                <a:ea typeface="Roboto"/>
                <a:cs typeface="Roboto"/>
              </a:rPr>
              <a:t>,ESC Moving Average,ESC Wide-Scale Moving Average,</a:t>
            </a:r>
            <a:r>
              <a:rPr lang="en-US" sz="1200" b="1" i="0" u="none" strike="noStrike" cap="none" spc="0">
                <a:solidFill>
                  <a:schemeClr val="dk2"/>
                </a:solidFill>
                <a:latin typeface="Roboto"/>
                <a:ea typeface="Roboto"/>
                <a:cs typeface="Roboto"/>
              </a:rPr>
              <a:t>Eclipse Interval,</a:t>
            </a:r>
            <a:r>
              <a:rPr lang="en-US" sz="1200" b="0" i="0" u="none" strike="noStrike" cap="none" spc="0">
                <a:solidFill>
                  <a:schemeClr val="dk2"/>
                </a:solidFill>
                <a:latin typeface="Roboto"/>
                <a:ea typeface="Roboto"/>
                <a:cs typeface="Roboto"/>
              </a:rPr>
              <a:t>Cluster,Cluster 6</a:t>
            </a:r>
            <a:endParaRPr sz="1200" b="0" i="0" u="none" strike="noStrike" cap="none" spc="0">
              <a:solidFill>
                <a:schemeClr val="dk2"/>
              </a:solidFill>
              <a:latin typeface="Roboto"/>
              <a:cs typeface="Roboto"/>
            </a:endParaRPr>
          </a:p>
        </p:txBody>
      </p:sp>
      <p:sp>
        <p:nvSpPr>
          <p:cNvPr id="1880450131" name="TextBox 1880450130"/>
          <p:cNvSpPr txBox="1"/>
          <p:nvPr/>
        </p:nvSpPr>
        <p:spPr bwMode="auto">
          <a:xfrm>
            <a:off x="390054" y="3369066"/>
            <a:ext cx="8763231" cy="5185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39821" indent="-239821">
              <a:buFont typeface="Arial"/>
              <a:buChar char="•"/>
              <a:defRPr/>
            </a:pPr>
            <a:r>
              <a:t>Non-bold are dropped</a:t>
            </a:r>
          </a:p>
          <a:p>
            <a:pPr marL="239821" indent="-239821">
              <a:buFont typeface="Arial"/>
              <a:buChar char="•"/>
              <a:defRPr/>
            </a:pPr>
            <a:r>
              <a:t>Non-bold are less or not relevant to predicting the eclipse type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9" name="Google Shape;89;p17"/>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Model Selection and Training</a:t>
            </a:r>
            <a:endParaRPr/>
          </a:p>
        </p:txBody>
      </p:sp>
      <p:sp>
        <p:nvSpPr>
          <p:cNvPr id="90" name="Google Shape;90;p17"/>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r>
              <a:rPr sz="1900"/>
              <a:t>We tried kNN, Linear Regression, Logistic Regression, SVM, and Gradient Boosted Trees</a:t>
            </a:r>
          </a:p>
          <a:p>
            <a:pPr marL="0" lvl="0" indent="0" algn="l">
              <a:spcBef>
                <a:spcPts val="0"/>
              </a:spcBef>
              <a:spcAft>
                <a:spcPts val="1199"/>
              </a:spcAft>
              <a:buNone/>
              <a:defRPr/>
            </a:pPr>
            <a:r>
              <a:rPr sz="1900"/>
              <a:t>The models with the highest accuracy before mapping were logistic regression and SVM.</a:t>
            </a:r>
          </a:p>
          <a:p>
            <a:pPr marL="0" lvl="0" indent="0" algn="l">
              <a:spcBef>
                <a:spcPts val="0"/>
              </a:spcBef>
              <a:spcAft>
                <a:spcPts val="1199"/>
              </a:spcAft>
              <a:buNone/>
              <a:defRPr/>
            </a:pPr>
            <a:r>
              <a:rPr sz="1900"/>
              <a:t>The model with the highest accuracy after mapping was </a:t>
            </a:r>
            <a:r>
              <a:rPr sz="1900" b="1"/>
              <a:t>kNN</a:t>
            </a:r>
            <a:r>
              <a:rPr sz="1900" b="0"/>
              <a:t> (85%) with </a:t>
            </a:r>
            <a:r>
              <a:rPr sz="1900" b="1"/>
              <a:t>SVM</a:t>
            </a:r>
            <a:r>
              <a:rPr sz="1900" b="0"/>
              <a:t> (70%) in close second.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5" name="Google Shape;95;p18"/>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Hyperparameter Tuning</a:t>
            </a:r>
            <a:endParaRPr/>
          </a:p>
        </p:txBody>
      </p:sp>
      <p:sp>
        <p:nvSpPr>
          <p:cNvPr id="96" name="Google Shape;96;p18"/>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r>
              <a:rPr lang="en-US" dirty="0"/>
              <a:t>In our best models, KNN, and SVM, the parameters adjusted are the following:</a:t>
            </a:r>
          </a:p>
          <a:p>
            <a:pPr marL="285750" indent="-285750">
              <a:spcAft>
                <a:spcPts val="1200"/>
              </a:spcAft>
              <a:defRPr/>
            </a:pPr>
            <a:r>
              <a:rPr lang="en-US" dirty="0"/>
              <a:t>KNN</a:t>
            </a:r>
          </a:p>
          <a:p>
            <a:pPr marL="742950" lvl="1" indent="-285750">
              <a:spcAft>
                <a:spcPts val="1200"/>
              </a:spcAft>
              <a:defRPr/>
            </a:pPr>
            <a:r>
              <a:rPr lang="en-US" dirty="0" err="1"/>
              <a:t>n_neighbors</a:t>
            </a:r>
            <a:r>
              <a:rPr lang="en-US" dirty="0"/>
              <a:t>, distance metric formula, and Metric weights</a:t>
            </a:r>
          </a:p>
          <a:p>
            <a:pPr marL="285750" indent="-285750">
              <a:spcAft>
                <a:spcPts val="1200"/>
              </a:spcAft>
              <a:defRPr/>
            </a:pPr>
            <a:r>
              <a:rPr lang="en-US" dirty="0"/>
              <a:t>SVM</a:t>
            </a:r>
          </a:p>
          <a:p>
            <a:pPr marL="742950" lvl="1" indent="-285750">
              <a:spcAft>
                <a:spcPts val="1200"/>
              </a:spcAft>
              <a:defRPr/>
            </a:pPr>
            <a:r>
              <a:rPr lang="en-US" dirty="0" err="1"/>
              <a:t>svm_C</a:t>
            </a:r>
            <a:r>
              <a:rPr lang="en-US" dirty="0"/>
              <a:t>, </a:t>
            </a:r>
            <a:r>
              <a:rPr lang="en-US" dirty="0" err="1"/>
              <a:t>svm_kernel</a:t>
            </a:r>
            <a:r>
              <a:rPr lang="en-US" dirty="0"/>
              <a:t>, </a:t>
            </a:r>
            <a:r>
              <a:rPr lang="en-US" dirty="0" err="1"/>
              <a:t>svm_probability</a:t>
            </a:r>
            <a:r>
              <a:rPr lang="en-US" dirty="0"/>
              <a:t>, and </a:t>
            </a:r>
            <a:r>
              <a:rPr lang="en-US" dirty="0" err="1"/>
              <a:t>svm_class_weight</a:t>
            </a:r>
            <a:endParaRPr lang="en-US" dirty="0"/>
          </a:p>
          <a:p>
            <a:pPr marL="0" indent="0">
              <a:spcAft>
                <a:spcPts val="1200"/>
              </a:spcAft>
              <a:buNone/>
              <a:defRPr/>
            </a:pPr>
            <a:endParaRPr lang="en-US" dirty="0"/>
          </a:p>
          <a:p>
            <a:pPr marL="0" indent="0">
              <a:spcAft>
                <a:spcPts val="1200"/>
              </a:spcAft>
              <a:buNone/>
              <a:defRPr/>
            </a:pPr>
            <a:r>
              <a:rPr lang="en-US" dirty="0"/>
              <a:t>We Tested these parameters dynamically using a param grid in tandem with a </a:t>
            </a:r>
            <a:r>
              <a:rPr lang="en-US" dirty="0" err="1"/>
              <a:t>GridSearchCV</a:t>
            </a:r>
            <a:r>
              <a:rPr lang="en-US" dirty="0"/>
              <a:t> to dynamically choose parameters.</a:t>
            </a:r>
          </a:p>
          <a:p>
            <a:pPr marL="742950" lvl="1" indent="-285750">
              <a:spcAft>
                <a:spcPts val="1200"/>
              </a:spcAft>
              <a:defRP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1" name="Google Shape;101;p19"/>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Results and Analysis</a:t>
            </a:r>
            <a:endParaRPr/>
          </a:p>
        </p:txBody>
      </p:sp>
      <p:sp>
        <p:nvSpPr>
          <p:cNvPr id="102" name="Google Shape;102;p19"/>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r>
              <a:rPr lang="en-US" dirty="0"/>
              <a:t>Based on the confusion matrix among other data we know</a:t>
            </a:r>
          </a:p>
          <a:p>
            <a:pPr marL="742950" lvl="1" indent="-285750">
              <a:spcAft>
                <a:spcPts val="1200"/>
              </a:spcAft>
              <a:defRPr/>
            </a:pPr>
            <a:r>
              <a:rPr lang="en-US" sz="1600" dirty="0"/>
              <a:t>The Selected attributes of the data are the best for predicting eclipse types</a:t>
            </a:r>
          </a:p>
          <a:p>
            <a:pPr marL="742950" lvl="1" indent="-285750">
              <a:spcAft>
                <a:spcPts val="1200"/>
              </a:spcAft>
              <a:defRPr/>
            </a:pPr>
            <a:r>
              <a:rPr lang="en-US" sz="1600" dirty="0"/>
              <a:t>There is minimal overfitting/ underfitting in our training model</a:t>
            </a:r>
          </a:p>
          <a:p>
            <a:pPr marL="457200" lvl="1" indent="0">
              <a:spcAft>
                <a:spcPts val="1200"/>
              </a:spcAft>
              <a:buNone/>
              <a:defRPr/>
            </a:pPr>
            <a:endParaRPr lang="en-US" sz="1600" dirty="0"/>
          </a:p>
          <a:p>
            <a:pPr marL="0" indent="0">
              <a:spcAft>
                <a:spcPts val="1200"/>
              </a:spcAft>
              <a:buNone/>
              <a:defRPr/>
            </a:pPr>
            <a:r>
              <a:rPr lang="en-US" sz="1800" dirty="0"/>
              <a:t>The PCA shows the grouping of the data when transformed to two groups</a:t>
            </a:r>
          </a:p>
          <a:p>
            <a:pPr marL="742950" lvl="1" indent="-285750">
              <a:spcAft>
                <a:spcPts val="1200"/>
              </a:spcAft>
              <a:defRPr/>
            </a:pPr>
            <a:endParaRPr lang="en-US" sz="1600" dirty="0"/>
          </a:p>
        </p:txBody>
      </p:sp>
      <p:pic>
        <p:nvPicPr>
          <p:cNvPr id="4" name="Picture 3" descr="A screenshot of a number matrix&#10;&#10;Description automatically generated">
            <a:extLst>
              <a:ext uri="{FF2B5EF4-FFF2-40B4-BE49-F238E27FC236}">
                <a16:creationId xmlns:a16="http://schemas.microsoft.com/office/drawing/2014/main" id="{37C1B0D9-64A8-538C-D891-C966AB541B03}"/>
              </a:ext>
            </a:extLst>
          </p:cNvPr>
          <p:cNvPicPr>
            <a:picLocks noChangeAspect="1"/>
          </p:cNvPicPr>
          <p:nvPr/>
        </p:nvPicPr>
        <p:blipFill>
          <a:blip r:embed="rId3"/>
          <a:stretch>
            <a:fillRect/>
          </a:stretch>
        </p:blipFill>
        <p:spPr bwMode="auto">
          <a:xfrm>
            <a:off x="829876" y="1473077"/>
            <a:ext cx="2235867" cy="1617055"/>
          </a:xfrm>
          <a:prstGeom prst="rect">
            <a:avLst/>
          </a:prstGeom>
        </p:spPr>
      </p:pic>
      <p:pic>
        <p:nvPicPr>
          <p:cNvPr id="6" name="Picture 5" descr="A diagram of a diagram with colored dots&#10;&#10;Description automatically generated">
            <a:extLst>
              <a:ext uri="{FF2B5EF4-FFF2-40B4-BE49-F238E27FC236}">
                <a16:creationId xmlns:a16="http://schemas.microsoft.com/office/drawing/2014/main" id="{E8A08116-4D86-D137-ECB9-19DF83B2C4DB}"/>
              </a:ext>
            </a:extLst>
          </p:cNvPr>
          <p:cNvPicPr>
            <a:picLocks noChangeAspect="1"/>
          </p:cNvPicPr>
          <p:nvPr/>
        </p:nvPicPr>
        <p:blipFill>
          <a:blip r:embed="rId4"/>
          <a:stretch>
            <a:fillRect/>
          </a:stretch>
        </p:blipFill>
        <p:spPr>
          <a:xfrm>
            <a:off x="829876" y="3150673"/>
            <a:ext cx="2235867" cy="18232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7" name="Google Shape;107;p20"/>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endParaRPr/>
          </a:p>
        </p:txBody>
      </p:sp>
      <p:sp>
        <p:nvSpPr>
          <p:cNvPr id="108" name="Google Shape;108;p20"/>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3052</TotalTime>
  <Words>1008</Words>
  <Application>Microsoft Office PowerPoint</Application>
  <DocSecurity>0</DocSecurity>
  <PresentationFormat>On-screen Show (16:9)</PresentationFormat>
  <Paragraphs>51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Merriweather</vt:lpstr>
      <vt:lpstr>Roboto</vt:lpstr>
      <vt:lpstr>Arial</vt:lpstr>
      <vt:lpstr>Paradigm</vt:lpstr>
      <vt:lpstr>AML Project 3</vt:lpstr>
      <vt:lpstr>Problem Understanding</vt:lpstr>
      <vt:lpstr>Data Understanding</vt:lpstr>
      <vt:lpstr>Feature engineering</vt:lpstr>
      <vt:lpstr>Model Selection and Training</vt:lpstr>
      <vt:lpstr>Hyperparameter Tuning</vt:lpstr>
      <vt:lpstr>Results and Analysis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AML Project 3</dc:title>
  <dc:subject/>
  <dc:creator/>
  <cp:keywords/>
  <dc:description/>
  <cp:lastModifiedBy>Luke Gegick</cp:lastModifiedBy>
  <cp:revision>4</cp:revision>
  <dcterms:modified xsi:type="dcterms:W3CDTF">2024-05-08T03:36:09Z</dcterms:modified>
  <cp:category/>
  <dc:identifier/>
  <cp:contentStatus/>
  <dc:language/>
  <cp:version/>
</cp:coreProperties>
</file>