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3" r:id="rId4"/>
    <p:sldId id="257" r:id="rId5"/>
    <p:sldId id="262" r:id="rId6"/>
    <p:sldId id="264" r:id="rId7"/>
    <p:sldId id="269" r:id="rId8"/>
    <p:sldId id="285" r:id="rId9"/>
    <p:sldId id="286" r:id="rId10"/>
    <p:sldId id="276" r:id="rId11"/>
    <p:sldId id="275" r:id="rId12"/>
    <p:sldId id="277" r:id="rId13"/>
    <p:sldId id="284" r:id="rId14"/>
    <p:sldId id="278" r:id="rId15"/>
    <p:sldId id="265" r:id="rId16"/>
    <p:sldId id="266" r:id="rId17"/>
    <p:sldId id="267" r:id="rId18"/>
    <p:sldId id="290" r:id="rId19"/>
    <p:sldId id="274" r:id="rId20"/>
    <p:sldId id="287" r:id="rId21"/>
    <p:sldId id="288" r:id="rId22"/>
    <p:sldId id="280" r:id="rId23"/>
    <p:sldId id="279" r:id="rId24"/>
    <p:sldId id="281" r:id="rId25"/>
    <p:sldId id="283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165A-71C6-438B-BC48-1DD0E633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ACC8-13FD-4413-8EC8-B9FE9405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8520-4576-435E-BE87-6E1E88FA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8BBB-B50D-44A4-8C1D-027E1A50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19FC-D257-44A8-8BC4-B5F4111D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4064-4555-4834-8A96-08F99ED2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CA7C-4462-49CA-AF75-744A891C3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EFAA-C1F1-40AE-B2E8-074D59B0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66ED-E344-4E15-85C2-1092641B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EC5D-090B-4C3C-886C-7A5B920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0DF7D-3FAD-42DF-A49F-634FD3C4B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DE6E0-FF25-4CD9-AB2B-A8CC766CD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CED2-4D2C-4AEF-9C22-96716F39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894D-EB77-4440-A9EA-7086400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349A-4823-46C5-9848-57C7119F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F07A-0241-41E4-947D-2F096CD6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3AD5-9948-4038-81F5-D5577498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F552-93BC-4F63-A4C3-68263C91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4FFF-A3D7-4AAD-B7EC-E1191A83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9F91-3081-471D-88ED-B1D008A9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1EAA-0F9C-47C0-9DC6-D56AFA40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B350C-A8BC-4974-BA99-54B89F6D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98BE-3286-4EDA-AD55-07406D01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8A8A-3DE1-4CA3-AAF3-45954D38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26E3-2937-499D-B804-FF9566A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DB3A-408E-41BB-A67D-4850BCBC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E863-E778-4196-A458-1CD42286D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98C01-9EEA-4FF3-8DF9-E1E13DFF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D3AB4-25DE-485C-9C53-38520AE4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06F0-2A33-48EA-BC96-F335B1EF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CDF3-0E6F-49AA-9C9C-7F9B00AB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11D6-FCDF-4E6B-96B0-0CDED639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ED9B-7419-41CB-A9EF-DD16ED65A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87C4B-BC84-4369-93BD-5352D256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F5EC0-6CCF-4854-A1F3-70526E8E2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44B0F-983D-4FEE-AF9F-284A9279F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DB7AF-28CA-4FBF-8C70-D6D3D6F4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AE096-A090-46BC-BA93-2349AF16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5238F-D566-41C4-892D-72357A9D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5683-04E0-49D5-BF05-DAF172B9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72820-27A7-4521-B3FA-847C2334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0339E-5505-41FB-8B06-0528A8FA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BE526-D110-412A-85FD-505446D1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A8AE9-CF6D-4330-93B0-B4289EA9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C89D0-F0C0-4824-92DE-E4880FD7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726E-A6B2-4B35-B730-D05B9702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BE5C-E4EC-469B-8A80-4A42EC72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1534-1D4D-4769-9BAA-7AA9682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1A572-669E-4EA4-9EE4-DE16FAEC2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030C7-020E-4D58-9619-76C37E2A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2F22-34E8-4AD6-87DA-BA65B408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6C19-062D-4795-A18D-7E6C2AB6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2805-5E40-4F96-B5D7-BD18E33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99877-0FBA-47E4-8CA1-8F4B5FC70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59E62-35FE-49D2-A51C-C85BE57B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923A0-6C39-40E1-B791-35320B10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78B70-CB74-4416-A1E2-0E532E9D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BBD4-6082-4628-9291-25941EF0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EBC2A-8A5F-400E-ACB5-90DDA4F5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EA22-E7F7-442C-8C99-A91563B5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3D2D-9A81-4347-B054-0D5A7A72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6A50-9F79-44C5-B5EB-2946C5542CE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AF4C-0300-4F9E-B3CF-EEC6D4B5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790C-BBDD-4B8D-8ED0-BF307C661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E69F-702F-4D8C-9823-E4B85299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9CCE-0801-4E4D-8157-0FD55B106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E3F4A-E30D-4AD4-B819-16F7206A9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Leave-One-Out Analysis (Sorted by I2)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Effect  LLCI   ULCI    I2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   5.700 3.535  9.191 0.766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McCullough et al      7.545 4.319 13.180 0.813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Shi et al             6.333 3.587 11.181 0.838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Gil-Rodrigo et al     7.427 4.114 13.408 0.843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Rath et al            7.567 4.262 13.436 0.849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Deng et al            6.426 3.611 11.435 0.851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Pagnesi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7.455 4.183 13.288 0.852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Gao et al             6.471 3.679 11.385 0.854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Zhou et al            7.329 4.072 13.194 0.854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Chen et al            6.610 3.684 11.861 0.855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Knight et al          6.869 3.679 12.824 0.855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Zhang et al           6.613 3.719 11.757 0.856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Li, Li, Li et al      6.812 3.768 12.316 0.857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7.162 4.010 12.793 0.857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He et al              6.811 3.790 12.241 0.857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Zou et al             7.081 3.880 12.922 0.857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Cao et al             6.879 3.817 12.399 0.858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Liu, Liu, Song et al  6.857 3.875 12.137 0.858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Xu, Hou, Xu et al     6.843 3.862 12.124 0.858</a:t>
            </a:r>
          </a:p>
        </p:txBody>
      </p:sp>
    </p:spTree>
    <p:extLst>
      <p:ext uri="{BB962C8B-B14F-4D97-AF65-F5344CB8AC3E}">
        <p14:creationId xmlns:p14="http://schemas.microsoft.com/office/powerpoint/2010/main" val="314237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79B39-C6DC-435F-884E-305B8DD2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BE07D-FD83-46B3-A128-D5BA79F5CC6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 how </a:t>
            </a:r>
            <a:r>
              <a:rPr lang="en-US" sz="2400" b="1" dirty="0" err="1">
                <a:solidFill>
                  <a:srgbClr val="FF0000"/>
                </a:solidFill>
              </a:rPr>
              <a:t>Nie</a:t>
            </a:r>
            <a:r>
              <a:rPr lang="en-US" sz="2400" b="1" dirty="0">
                <a:solidFill>
                  <a:srgbClr val="FF0000"/>
                </a:solidFill>
              </a:rPr>
              <a:t> et al (red dot) is an outlier. (Influence Plot)</a:t>
            </a:r>
          </a:p>
        </p:txBody>
      </p:sp>
    </p:spTree>
    <p:extLst>
      <p:ext uri="{BB962C8B-B14F-4D97-AF65-F5344CB8AC3E}">
        <p14:creationId xmlns:p14="http://schemas.microsoft.com/office/powerpoint/2010/main" val="264208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Influence Diagnostics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dffits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cook.d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cov.r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QE.del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hat weight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Cao et al               0.009 -0.004  0.000 1.099 117.958 0.056  5.579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Deng et al              0.964  0.236  0.055 1.051 112.339 0.056  5.608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Gao et al               1.316  0.209  0.044 1.013 115.076 0.025  2.458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Gil-Rodrigo et al      -0.985 -0.268  0.075 1.111 107.814 0.067  6.684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Li, Li, Li et al        0.148  0.030  0.001 1.110 117.485 0.059  5.916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Liu, Liu, Song et al    0.060  0.007  0.000 1.033 118.073 0.021  2.061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McCullough et al       -1.305 -0.346  0.108 0.990  90.044 0.068  6.849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Rath et al             -1.403 -0.341  0.114 1.044 111.292 0.057  5.654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Shi et al               1.091  0.294  0.082 1.022 103.720 0.064  6.385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-0.647 -0.144  0.021 1.066 117.474 0.045  4.507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He et al                0.149  0.031  0.001 1.088 117.715 0.053  5.327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Zhang et al             0.664  0.134  0.018 1.049 116.682 0.040  3.957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Zhou et al             -0.863 -0.223  0.051 1.096 115.146 0.060  6.026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Zou et al              -0.349 -0.101  0.011 1.147 117.852 0.063  6.346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Chen et al              0.562  0.135  0.018 1.082 115.506 0.057  5.677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Pagnesi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-1.191 -0.286  0.082 1.059 113.949 0.054  5.433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Knight et al            0.087  0.001  0.000 1.235 116.205 0.068  6.803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     2.694  0.822  0.432 0.720  71.653 0.063  6.336    *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Xu, Hou, Xu et al       0.104  0.014  0.000 1.037 118.041 0.024  2.394     </a:t>
            </a:r>
          </a:p>
        </p:txBody>
      </p:sp>
    </p:spTree>
    <p:extLst>
      <p:ext uri="{BB962C8B-B14F-4D97-AF65-F5344CB8AC3E}">
        <p14:creationId xmlns:p14="http://schemas.microsoft.com/office/powerpoint/2010/main" val="300118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BE07D-FD83-46B3-A128-D5BA79F5CC6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 how </a:t>
            </a:r>
            <a:r>
              <a:rPr lang="en-US" sz="2400" b="1" dirty="0" err="1">
                <a:solidFill>
                  <a:srgbClr val="FF0000"/>
                </a:solidFill>
              </a:rPr>
              <a:t>Nie</a:t>
            </a:r>
            <a:r>
              <a:rPr lang="en-US" sz="2400" b="1" dirty="0">
                <a:solidFill>
                  <a:srgbClr val="FF0000"/>
                </a:solidFill>
              </a:rPr>
              <a:t> et al and McCullough et al are outliers. (</a:t>
            </a:r>
            <a:r>
              <a:rPr lang="en-US" sz="2400" b="1" dirty="0" err="1">
                <a:solidFill>
                  <a:srgbClr val="FF0000"/>
                </a:solidFill>
              </a:rPr>
              <a:t>Baujat</a:t>
            </a:r>
            <a:r>
              <a:rPr lang="en-US" sz="2400" b="1" dirty="0">
                <a:solidFill>
                  <a:srgbClr val="FF0000"/>
                </a:solidFill>
              </a:rPr>
              <a:t> Plot)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9568F-4017-4701-AB49-07F0C74D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Baujat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Diagnostics (sorted by Heterogeneity Contribution)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-------------------------------------------------------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HetContrib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InfluenceEffectSize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      43.304               0.613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McCullough et al         22.733              11.047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Shi et al                13.345               0.020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Gil-Rodrigo et al         9.033               4.300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Rath et al                6.591               3.071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Deng et al                5.587               0.671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Pagnesi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   4.045               2.355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Gao et al                 3.020               0.913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Zhou et al                2.825               2.501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Chen et al                2.516               0.946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Knight et al              1.591               0.440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Zhang et al               1.413               1.254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   0.627               1.852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Li, Li, Li et al          0.600               1.266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He et al                  0.386               1.341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Zou et al                 0.241               1.918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Cao et al                 0.147               1.437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Xu, Hou, Xu et al         0.069               1.481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Liu, Liu, Song et al      0.038               1.509</a:t>
            </a:r>
          </a:p>
        </p:txBody>
      </p:sp>
    </p:spTree>
    <p:extLst>
      <p:ext uri="{BB962C8B-B14F-4D97-AF65-F5344CB8AC3E}">
        <p14:creationId xmlns:p14="http://schemas.microsoft.com/office/powerpoint/2010/main" val="310711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2CF0-C7E2-474F-851F-C609CCDC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4981-1856-478F-A390-E313A381A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CF60D-CB1E-424E-BC14-31D2FDA6FE7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Pooled OR of Cohort Studies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2F62B-68C7-42D5-9E8A-F9BA8ED9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Identified outliers (random-effects model)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"McCullough et al", "Shi et al"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with outliers removed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OR               95%-CI %W(random) exclude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Cao et al             6.9550 [ 2.2797;   21.2184]        9.3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 et al           21.1250 [ 7.0152;   63.6139]        9.4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Gao et al            72.5200 [ 4.0286; 1305.4562]        2.8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Gil-Rodrigo et al     2.3542 [ 1.3394;    4.1380]       13.4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Li, Li, Li et al      8.1750 [ 3.1243;   21.3904]       10.4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Liu, Liu, Song et al  7.7368 [ 0.2891;  207.0783]        2.2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McCullough et al      1.8565 [ 1.1800;    2.9208]        0.0       *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Rath et al            1.3559 [ 0.4598;    3.9986]        9.5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 et al            21.9121 [10.5295;   45.5999]        0.0       *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2.9231 [ 0.5872;   14.5500]        6.4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et al              8.2500 [ 2.4158;   28.1741]        8.5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Zhang et al          17.5000 [ 2.6666;  114.8459]        5.3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Zhou et al            2.5610 [ 1.0305;    6.3645]       10.8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Zou et al             4.6296 [ 2.1802;    9.8309]       12.0       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studies combined: k = 12</a:t>
            </a:r>
          </a:p>
        </p:txBody>
      </p:sp>
    </p:spTree>
    <p:extLst>
      <p:ext uri="{BB962C8B-B14F-4D97-AF65-F5344CB8AC3E}">
        <p14:creationId xmlns:p14="http://schemas.microsoft.com/office/powerpoint/2010/main" val="295357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OR            95%-CI    z  p-value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effects model 5.3549 [3.1523;  9.0965] 6.21 &lt; 0.0001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 interval         [1.0480; 27.3614]             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Quantifying heterogeneity: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tau^2 = 0.4628; tau = 0.6803; I^2 = 60.8% [26.3%; 79.1%]; H = 1.60 [1.16; 2.19]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of heterogeneity: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d.f.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p-value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28.04   11  0.0032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Details on meta-analytical method: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Mantel-Haenszel method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DerSimonian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-Laird estimator for tau^2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Mantel-Haenszel estimator used in calculation of Q and tau^2 (like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RevMan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Continuity correction of 0.5 in studies with zero cell frequencies</a:t>
            </a:r>
          </a:p>
        </p:txBody>
      </p:sp>
    </p:spTree>
    <p:extLst>
      <p:ext uri="{BB962C8B-B14F-4D97-AF65-F5344CB8AC3E}">
        <p14:creationId xmlns:p14="http://schemas.microsoft.com/office/powerpoint/2010/main" val="298337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2CF0-C7E2-474F-851F-C609CCDC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Analysis of Cohort RR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4981-1856-478F-A390-E313A381A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0741-3CD8-4C0C-A829-2067624C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Performed: Briefer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048A-DFE2-4C85-A00C-9B435A42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Outlier Remover</a:t>
            </a:r>
          </a:p>
          <a:p>
            <a:pPr lvl="1"/>
            <a:r>
              <a:rPr lang="en-US" dirty="0"/>
              <a:t>An automatic function that removes outliers</a:t>
            </a:r>
          </a:p>
          <a:p>
            <a:r>
              <a:rPr lang="en-US" dirty="0"/>
              <a:t>Leave-One-Out Analysis</a:t>
            </a:r>
          </a:p>
          <a:p>
            <a:pPr lvl="1"/>
            <a:r>
              <a:rPr lang="en-US" dirty="0"/>
              <a:t>Remove one study and see its effect on heterogeneity</a:t>
            </a:r>
          </a:p>
          <a:p>
            <a:r>
              <a:rPr lang="en-US" dirty="0"/>
              <a:t>Influence Diagnostics</a:t>
            </a:r>
          </a:p>
          <a:p>
            <a:pPr lvl="1"/>
            <a:r>
              <a:rPr lang="en-US" dirty="0"/>
              <a:t>Several metrics</a:t>
            </a:r>
          </a:p>
        </p:txBody>
      </p:sp>
    </p:spTree>
    <p:extLst>
      <p:ext uri="{BB962C8B-B14F-4D97-AF65-F5344CB8AC3E}">
        <p14:creationId xmlns:p14="http://schemas.microsoft.com/office/powerpoint/2010/main" val="413743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A3C29-52E3-41E7-95D1-B5884B30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09513-DC5C-437B-983F-F281644F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Leave-One-Out Analysis (Sorted by I2)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Effect  LLCI   ULCI    I2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Shi et al             4.725 2.850  7.834 0.679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McCullough et al      6.396 3.562 11.484 0.730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Deng et al            5.046 2.859  8.905 0.767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Gil-Rodrigo et al     6.292 3.345 11.838 0.785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Gao et al             5.255 2.982  9.261 0.787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Rath et al            6.395 3.532 11.581 0.787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Zhang et al           5.353 2.984  9.604 0.793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Li, Li, Li et al      5.524 3.003 10.160 0.795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He et al              5.537 3.030 10.116 0.797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Zhou et al            6.147 3.318 11.388 0.798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Cao et al             5.613 3.054 10.318 0.799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Liu, Liu, Song et al  5.646 3.149 10.123 0.801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5.939 3.261 10.814 0.801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Zou et al             5.862 3.114 11.038 0.801</a:t>
            </a:r>
          </a:p>
        </p:txBody>
      </p:sp>
    </p:spTree>
    <p:extLst>
      <p:ext uri="{BB962C8B-B14F-4D97-AF65-F5344CB8AC3E}">
        <p14:creationId xmlns:p14="http://schemas.microsoft.com/office/powerpoint/2010/main" val="177791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1A51B-DB96-43DA-B5AE-F329BBAABC1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Influence plot of all cohort studies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4A608-260B-49B5-B91F-1B230923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Influence Diagnostics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dffits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cook.d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cov.r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QE.del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hat weight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Cao et al               0.193  0.040  0.002 1.132 58.748 0.076  7.555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Deng et al              1.371  0.426  0.166 0.986 50.697 0.076  7.606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Gao et al               1.514  0.266  0.070 0.988 55.835 0.028  2.835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Gil-Rodrigo et al      -0.939 -0.334  0.127 1.228 55.272 0.096  9.646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Li, Li, Li et al        0.364  0.095  0.009 1.134 57.529 0.082  8.165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Liu, Liu, Song et al    0.164  0.019  0.000 1.043 59.526 0.023  2.333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McCullough et al       -1.327 -0.427  0.169 1.048 43.823 0.100  9.983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Rath et al             -1.428 -0.410  0.167 1.077 55.500 0.077  7.689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Shi et al               1.848  0.774  0.403 0.785 37.082 0.091  9.053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-0.561 -0.152  0.024 1.099 59.505 0.058  5.759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He et al                0.350  0.086  0.008 1.111 58.356 0.071  7.115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Zhang et al             0.886  0.203  0.041 1.045 57.330 0.049  4.914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Zhou et al             -0.807 -0.265  0.075 1.164 58.602 0.084  8.369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Zou et al              -0.218 -0.103  0.012 1.224 59.550 0.090  8.978 </a:t>
            </a:r>
          </a:p>
        </p:txBody>
      </p:sp>
    </p:spTree>
    <p:extLst>
      <p:ext uri="{BB962C8B-B14F-4D97-AF65-F5344CB8AC3E}">
        <p14:creationId xmlns:p14="http://schemas.microsoft.com/office/powerpoint/2010/main" val="143510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1A51B-DB96-43DA-B5AE-F329BBAABC1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 how Shi et al and McCullough et al are outliers. (</a:t>
            </a:r>
            <a:r>
              <a:rPr lang="en-US" sz="2400" b="1" dirty="0" err="1">
                <a:solidFill>
                  <a:srgbClr val="FF0000"/>
                </a:solidFill>
              </a:rPr>
              <a:t>Baujat</a:t>
            </a:r>
            <a:r>
              <a:rPr lang="en-US" sz="2400" b="1" dirty="0">
                <a:solidFill>
                  <a:srgbClr val="FF0000"/>
                </a:solidFill>
              </a:rPr>
              <a:t> Plot)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0DCFC-93B5-4956-B7F2-5342A706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8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Baujat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Diagnostics (sorted by Heterogeneity Contribution)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-------------------------------------------------------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HetContrib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InfluenceEffectSize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Shi et al                20.248               0.978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McCullough et al         11.551               9.380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Deng et al                8.564               0.052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Rath et al                3.974               2.197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Gao et al                 3.812               0.253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Gil-Rodrigo et al         3.630               2.845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Zhang et al               2.306               0.559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Li, Li, Li et al          2.015               0.432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He et al                  1.268               0.557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Zhou et al                0.998               1.535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Cao et al                 0.884               0.656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   0.164               1.096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Liu, Liu, Song et al      0.146               0.864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Omitting Zou et al                 0.111               0.805</a:t>
            </a:r>
          </a:p>
        </p:txBody>
      </p:sp>
    </p:spTree>
    <p:extLst>
      <p:ext uri="{BB962C8B-B14F-4D97-AF65-F5344CB8AC3E}">
        <p14:creationId xmlns:p14="http://schemas.microsoft.com/office/powerpoint/2010/main" val="5588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2CF0-C7E2-474F-851F-C609CCDC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4981-1856-478F-A390-E313A381A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0AFC6-114F-463F-9EC3-E401B26C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CF60D-CB1E-424E-BC14-31D2FDA6FE7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Pooled OR of All Studies</a:t>
            </a:r>
          </a:p>
        </p:txBody>
      </p:sp>
    </p:spTree>
    <p:extLst>
      <p:ext uri="{BB962C8B-B14F-4D97-AF65-F5344CB8AC3E}">
        <p14:creationId xmlns:p14="http://schemas.microsoft.com/office/powerpoint/2010/main" val="346851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Identified outliers (random-effects model)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"McCullough et al", 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al"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with outliers removed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OR               95%-CI %W(random)    Study Design exclude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Cao et al             6.9550 [ 2.2797;   21.2184]        6.4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 et al           21.1250 [ 7.0152;   63.6139]        6.4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Gao et al            72.5200 [ 4.0286; 1305.4562]        2.1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Gil-Rodrigo et al     2.3542 [ 1.3394;    4.1380]        8.7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Li, Li, Li et al      8.1750 [ 3.1243;   21.3904]        7.0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Liu, Liu, Song et al  7.7368 [ 0.2891;  207.0783]        1.7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McCullough et al      1.8565 [ 1.1800;    2.9208]        0.0          Cohort       *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Rath et al            1.3559 [ 0.4598;    3.9986]        6.5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 et al            21.9121 [10.5295;   45.5999]        8.0          Cohort        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Szekely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2.9231 [ 0.5872;   14.5500]        4.6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et al              8.2500 [ 2.4158;   28.1741]        5.9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Zhang et al          17.5000 [ 2.6666;  114.8459]        3.8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Zhou et al            2.5610 [ 1.0305;    6.3645]        7.2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Zou et al             4.6296 [ 2.1802;    9.8309]        7.9          Cohort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Chen et al           13.3000 [ 4.5578;   38.8102]        6.6 Cross-Sectional        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Pagnesi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1.6640 [ 0.5108;    5.4207]        6.1 Cross-Sectional    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 et al          7.6452 [ 4.7009;   12.4338]        9.0    Case-Control        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            71.2833 [33.3974;  152.1468]        0.0    Case-Control       *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Xu, Hou, Xu et al     8.3010 [ 0.4352;  158.3169]        2.0    Case-Control        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studies combined: k = 17</a:t>
            </a:r>
          </a:p>
        </p:txBody>
      </p:sp>
    </p:spTree>
    <p:extLst>
      <p:ext uri="{BB962C8B-B14F-4D97-AF65-F5344CB8AC3E}">
        <p14:creationId xmlns:p14="http://schemas.microsoft.com/office/powerpoint/2010/main" val="31802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CE23-AC3F-4C50-A528-45CF25E7749F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OR           95%-CI    z  p-value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effects model 6.2434 [3.9177; 9.9498] 7.70 &lt; 0.0001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Quantifying heterogeneity: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tau^2 = 0.5641; tau = 0.7511; I^2 = 69.5% [49.9%; 81.5%]; H = 1.81 [1.41; 2.32]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Quantifying residual heterogeneity: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I^2 = 72.5% [54.0%; 83.6%]; H = 1.91 [1.47; 2.47]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of heterogeneity: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d.f.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p-value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52.54   16 &lt; 0.0001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for subgroups (random effects model):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k     OR            95%-CI  tau^2    tau     Q   I^2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 Design = Cohort           13 6.3957 [3.5619; 11.4841] 0.7395 0.8599 44.43 73.0%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 Design = Cross-Sectional   2 4.7777 [0.6211; 36.7506] 1.8368 1.3553  6.55 84.7%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 Design = Case-Control      2 7.6619 [4.7418; 12.3804]      0      0  0.00  0.0%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for subgroup differences (random effects model):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Q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d.f.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p-value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 groups   0.36    2  0.8346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Details on meta-analytical method: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Mantel-Haenszel method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DerSimonian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-Laird estimator for tau^2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Mantel-Haenszel estimator used in calculation of Q and tau^2 (like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RevMan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Continuity correction of 0.5 in studies with zero cell frequencies</a:t>
            </a:r>
          </a:p>
        </p:txBody>
      </p:sp>
    </p:spTree>
    <p:extLst>
      <p:ext uri="{BB962C8B-B14F-4D97-AF65-F5344CB8AC3E}">
        <p14:creationId xmlns:p14="http://schemas.microsoft.com/office/powerpoint/2010/main" val="10715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2CF0-C7E2-474F-851F-C609CCDC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Analysis of Pooled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4981-1856-478F-A390-E313A381A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07FE7-4283-492F-99A9-B2EE75A2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52475"/>
            <a:ext cx="107061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71EA61-1232-42F5-A66B-D6FCC379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6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1915</Words>
  <Application>Microsoft Office PowerPoint</Application>
  <PresentationFormat>Widescreen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Sensitivity Analysis</vt:lpstr>
      <vt:lpstr>Analyses Performed: Briefer</vt:lpstr>
      <vt:lpstr>Pooled OR</vt:lpstr>
      <vt:lpstr>PowerPoint Presentation</vt:lpstr>
      <vt:lpstr>PowerPoint Presentation</vt:lpstr>
      <vt:lpstr>PowerPoint Presentation</vt:lpstr>
      <vt:lpstr>Influence Analysis of Pooled 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OR</vt:lpstr>
      <vt:lpstr>PowerPoint Presentation</vt:lpstr>
      <vt:lpstr>PowerPoint Presentation</vt:lpstr>
      <vt:lpstr>PowerPoint Presentation</vt:lpstr>
      <vt:lpstr>Influence Analysis of Cohort RR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</dc:title>
  <dc:creator>Louie Florendo Dy</dc:creator>
  <cp:lastModifiedBy>Louie Florendo Dy</cp:lastModifiedBy>
  <cp:revision>35</cp:revision>
  <dcterms:created xsi:type="dcterms:W3CDTF">2020-11-29T10:08:30Z</dcterms:created>
  <dcterms:modified xsi:type="dcterms:W3CDTF">2020-12-11T01:34:07Z</dcterms:modified>
</cp:coreProperties>
</file>