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1" r:id="rId12"/>
    <p:sldId id="270" r:id="rId13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4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8" d="100"/>
          <a:sy n="98" d="100"/>
        </p:scale>
        <p:origin x="492" y="72"/>
      </p:cViewPr>
      <p:guideLst>
        <p:guide orient="horz" pos="214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26" cy="7622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1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789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09600" y="1600200"/>
            <a:ext cx="4802188" cy="14700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zh-CN" noProof="0" smtClean="0">
                <a:sym typeface="Arial" pitchFamily="34" charset="0"/>
              </a:rPr>
              <a:t>单击此处输入标题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84213" y="2743200"/>
            <a:ext cx="6400800" cy="457200"/>
          </a:xfrm>
        </p:spPr>
        <p:txBody>
          <a:bodyPr/>
          <a:lstStyle>
            <a:lvl1pPr marL="0" indent="0">
              <a:buFont typeface="Arial" pitchFamily="34" charset="0"/>
              <a:buNone/>
              <a:defRPr sz="2000">
                <a:solidFill>
                  <a:schemeClr val="bg1"/>
                </a:solidFill>
                <a:ea typeface="Microsoft YaHei" pitchFamily="34" charset="-122"/>
              </a:defRPr>
            </a:lvl1pPr>
          </a:lstStyle>
          <a:p>
            <a:pPr lvl="0"/>
            <a:r>
              <a:rPr lang="zh-CN" noProof="0" smtClean="0">
                <a:sym typeface="Arial" pitchFamily="34" charset="0"/>
              </a:rPr>
              <a:t>单击此处编辑母版副标题样式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fld id="{B7C561A2-9B52-4094-9C14-21E403C3F032}" type="slidenum">
              <a:rPr lang="ru-RU" altLang="zh-CN"/>
              <a:pPr/>
              <a:t>‹#›</a:t>
            </a:fld>
            <a:endParaRPr lang="ru-RU" altLang="zh-CN"/>
          </a:p>
        </p:txBody>
      </p:sp>
    </p:spTree>
    <p:extLst>
      <p:ext uri="{BB962C8B-B14F-4D97-AF65-F5344CB8AC3E}">
        <p14:creationId xmlns:p14="http://schemas.microsoft.com/office/powerpoint/2010/main" val="3605523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1F25E8-27F0-4380-B981-D11AE13BF4B3}" type="slidenum">
              <a:rPr lang="ru-RU" altLang="en-US"/>
              <a:pPr/>
              <a:t>‹#›</a:t>
            </a:fld>
            <a:endParaRPr lang="en-US" altLang="ru-RU" sz="1800"/>
          </a:p>
        </p:txBody>
      </p:sp>
    </p:spTree>
    <p:extLst>
      <p:ext uri="{BB962C8B-B14F-4D97-AF65-F5344CB8AC3E}">
        <p14:creationId xmlns:p14="http://schemas.microsoft.com/office/powerpoint/2010/main" val="3363238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455613"/>
            <a:ext cx="2057400" cy="567055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455613"/>
            <a:ext cx="6019800" cy="56705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3D05221-69F8-493B-8528-9746EE1F0BBF}" type="slidenum">
              <a:rPr lang="ru-RU" altLang="en-US"/>
              <a:pPr/>
              <a:t>‹#›</a:t>
            </a:fld>
            <a:endParaRPr lang="en-US" altLang="ru-RU" sz="1800"/>
          </a:p>
        </p:txBody>
      </p:sp>
    </p:spTree>
    <p:extLst>
      <p:ext uri="{BB962C8B-B14F-4D97-AF65-F5344CB8AC3E}">
        <p14:creationId xmlns:p14="http://schemas.microsoft.com/office/powerpoint/2010/main" val="470232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05C0AA-81D6-4FB7-89A7-B3832F9C5928}" type="slidenum">
              <a:rPr lang="ru-RU" altLang="en-US"/>
              <a:pPr/>
              <a:t>‹#›</a:t>
            </a:fld>
            <a:endParaRPr lang="en-US" altLang="ru-RU" sz="1800"/>
          </a:p>
        </p:txBody>
      </p:sp>
    </p:spTree>
    <p:extLst>
      <p:ext uri="{BB962C8B-B14F-4D97-AF65-F5344CB8AC3E}">
        <p14:creationId xmlns:p14="http://schemas.microsoft.com/office/powerpoint/2010/main" val="2369619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424977-E2F5-4580-BC98-3F188911125C}" type="slidenum">
              <a:rPr lang="ru-RU" altLang="en-US"/>
              <a:pPr/>
              <a:t>‹#›</a:t>
            </a:fld>
            <a:endParaRPr lang="en-US" altLang="ru-RU" sz="1800"/>
          </a:p>
        </p:txBody>
      </p:sp>
    </p:spTree>
    <p:extLst>
      <p:ext uri="{BB962C8B-B14F-4D97-AF65-F5344CB8AC3E}">
        <p14:creationId xmlns:p14="http://schemas.microsoft.com/office/powerpoint/2010/main" val="225798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0DA8A8-C3F1-4AD0-8A18-BCD3541B1011}" type="slidenum">
              <a:rPr lang="ru-RU" altLang="en-US"/>
              <a:pPr/>
              <a:t>‹#›</a:t>
            </a:fld>
            <a:endParaRPr lang="en-US" altLang="ru-RU" sz="1800"/>
          </a:p>
        </p:txBody>
      </p:sp>
    </p:spTree>
    <p:extLst>
      <p:ext uri="{BB962C8B-B14F-4D97-AF65-F5344CB8AC3E}">
        <p14:creationId xmlns:p14="http://schemas.microsoft.com/office/powerpoint/2010/main" val="2109554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6A95ABB-0B20-4637-943D-5C9D47720305}" type="slidenum">
              <a:rPr lang="ru-RU" altLang="en-US"/>
              <a:pPr/>
              <a:t>‹#›</a:t>
            </a:fld>
            <a:endParaRPr lang="en-US" altLang="ru-RU" sz="1800"/>
          </a:p>
        </p:txBody>
      </p:sp>
    </p:spTree>
    <p:extLst>
      <p:ext uri="{BB962C8B-B14F-4D97-AF65-F5344CB8AC3E}">
        <p14:creationId xmlns:p14="http://schemas.microsoft.com/office/powerpoint/2010/main" val="345764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6EDB34-FC65-44DF-BE07-8D5508FC13CA}" type="slidenum">
              <a:rPr lang="ru-RU" altLang="en-US"/>
              <a:pPr/>
              <a:t>‹#›</a:t>
            </a:fld>
            <a:endParaRPr lang="en-US" altLang="ru-RU" sz="1800"/>
          </a:p>
        </p:txBody>
      </p:sp>
    </p:spTree>
    <p:extLst>
      <p:ext uri="{BB962C8B-B14F-4D97-AF65-F5344CB8AC3E}">
        <p14:creationId xmlns:p14="http://schemas.microsoft.com/office/powerpoint/2010/main" val="1963912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FDF3BE-1D42-4A72-8CCB-5ADAE6DBA99E}" type="slidenum">
              <a:rPr lang="ru-RU" altLang="en-US"/>
              <a:pPr/>
              <a:t>‹#›</a:t>
            </a:fld>
            <a:endParaRPr lang="en-US" altLang="ru-RU" sz="1800"/>
          </a:p>
        </p:txBody>
      </p:sp>
    </p:spTree>
    <p:extLst>
      <p:ext uri="{BB962C8B-B14F-4D97-AF65-F5344CB8AC3E}">
        <p14:creationId xmlns:p14="http://schemas.microsoft.com/office/powerpoint/2010/main" val="3143562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FFB9BAF-BDD5-4223-B518-2E5597027019}" type="slidenum">
              <a:rPr lang="ru-RU" altLang="en-US"/>
              <a:pPr/>
              <a:t>‹#›</a:t>
            </a:fld>
            <a:endParaRPr lang="en-US" altLang="ru-RU" sz="1800"/>
          </a:p>
        </p:txBody>
      </p:sp>
    </p:spTree>
    <p:extLst>
      <p:ext uri="{BB962C8B-B14F-4D97-AF65-F5344CB8AC3E}">
        <p14:creationId xmlns:p14="http://schemas.microsoft.com/office/powerpoint/2010/main" val="3560176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>
              <a:sym typeface="Arial" pitchFamily="34" charset="0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FAD18CB-4E9A-4B8E-ADB8-C505642B5FEC}" type="slidenum">
              <a:rPr lang="ru-RU" altLang="en-US"/>
              <a:pPr/>
              <a:t>‹#›</a:t>
            </a:fld>
            <a:endParaRPr lang="en-US" altLang="ru-RU" sz="1800"/>
          </a:p>
        </p:txBody>
      </p:sp>
    </p:spTree>
    <p:extLst>
      <p:ext uri="{BB962C8B-B14F-4D97-AF65-F5344CB8AC3E}">
        <p14:creationId xmlns:p14="http://schemas.microsoft.com/office/powerpoint/2010/main" val="2401305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2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725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455613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ru-RU" smtClean="0">
                <a:sym typeface="Arial" panose="020B0604020202020204" pitchFamily="34" charset="0"/>
              </a:rPr>
              <a:t>单击此处编辑母版标题样式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ru-RU" smtClean="0">
                <a:sym typeface="Arial" panose="020B0604020202020204" pitchFamily="34" charset="0"/>
              </a:rPr>
              <a:t>单击此处编辑母版文本样式</a:t>
            </a:r>
          </a:p>
          <a:p>
            <a:pPr lvl="1"/>
            <a:r>
              <a:rPr lang="zh-CN" altLang="ru-RU" smtClean="0">
                <a:sym typeface="Arial" panose="020B0604020202020204" pitchFamily="34" charset="0"/>
              </a:rPr>
              <a:t>第二级</a:t>
            </a:r>
          </a:p>
          <a:p>
            <a:pPr lvl="2"/>
            <a:r>
              <a:rPr lang="zh-CN" altLang="ru-RU" smtClean="0">
                <a:sym typeface="Arial" panose="020B0604020202020204" pitchFamily="34" charset="0"/>
              </a:rPr>
              <a:t>第三级</a:t>
            </a:r>
          </a:p>
          <a:p>
            <a:pPr lvl="3"/>
            <a:r>
              <a:rPr lang="zh-CN" altLang="ru-RU" smtClean="0">
                <a:sym typeface="Arial" panose="020B0604020202020204" pitchFamily="34" charset="0"/>
              </a:rPr>
              <a:t>第四级</a:t>
            </a:r>
          </a:p>
          <a:p>
            <a:pPr lvl="4"/>
            <a:r>
              <a:rPr lang="zh-CN" altLang="ru-RU" smtClean="0">
                <a:sym typeface="Arial" panose="020B0604020202020204" pitchFamily="34" charset="0"/>
              </a:rPr>
              <a:t>第五级</a:t>
            </a: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smtClean="0">
                <a:sym typeface="Arial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smtClean="0">
                <a:sym typeface="Arial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31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ym typeface="Arial" panose="020B0604020202020204" pitchFamily="34" charset="0"/>
              </a:defRPr>
            </a:lvl1pPr>
          </a:lstStyle>
          <a:p>
            <a:fld id="{5444D9CC-22AA-4039-B961-C19479C43E66}" type="slidenum">
              <a:rPr lang="ru-RU" altLang="en-US"/>
              <a:pPr/>
              <a:t>‹#›</a:t>
            </a:fld>
            <a:endParaRPr lang="en-US" altLang="ru-RU" sz="18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  <a:ea typeface="Microsoft YaHei" pitchFamily="34" charset="-122"/>
          <a:sym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  <a:ea typeface="Microsoft YaHei" pitchFamily="34" charset="-122"/>
          <a:sym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  <a:ea typeface="Microsoft YaHei" pitchFamily="34" charset="-122"/>
          <a:sym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  <a:ea typeface="Microsoft YaHei" pitchFamily="34" charset="-122"/>
          <a:sym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  <a:ea typeface="Microsoft YaHei" pitchFamily="34" charset="-122"/>
          <a:sym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  <a:ea typeface="Microsoft YaHei" pitchFamily="34" charset="-122"/>
          <a:sym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  <a:ea typeface="Microsoft YaHei" pitchFamily="34" charset="-122"/>
          <a:sym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  <a:ea typeface="Microsoft YaHei" pitchFamily="34" charset="-122"/>
          <a:sym typeface="Arial" pitchFamily="34" charset="0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400">
          <a:solidFill>
            <a:schemeClr val="tx1"/>
          </a:solidFill>
          <a:latin typeface="+mn-lt"/>
          <a:cs typeface="+mn-cs"/>
          <a:sym typeface="Arial" panose="020B0604020202020204" pitchFamily="34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cs typeface="+mn-cs"/>
          <a:sym typeface="Arial" panose="020B0604020202020204" pitchFamily="34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  <a:cs typeface="+mn-cs"/>
          <a:sym typeface="Arial" panose="020B0604020202020204" pitchFamily="34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600">
          <a:solidFill>
            <a:schemeClr val="tx1"/>
          </a:solidFill>
          <a:latin typeface="+mn-lt"/>
          <a:cs typeface="+mn-cs"/>
          <a:sym typeface="Arial" panose="020B0604020202020204" pitchFamily="34" charset="0"/>
        </a:defRPr>
      </a:lvl5pPr>
      <a:lvl6pPr marL="2514600" indent="-228600" algn="l" defTabSz="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+mn-lt"/>
          <a:cs typeface="+mn-cs"/>
          <a:sym typeface="Arial" pitchFamily="34" charset="0"/>
        </a:defRPr>
      </a:lvl6pPr>
      <a:lvl7pPr marL="2971800" indent="-228600" algn="l" defTabSz="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+mn-lt"/>
          <a:cs typeface="+mn-cs"/>
          <a:sym typeface="Arial" pitchFamily="34" charset="0"/>
        </a:defRPr>
      </a:lvl7pPr>
      <a:lvl8pPr marL="3429000" indent="-228600" algn="l" defTabSz="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+mn-lt"/>
          <a:cs typeface="+mn-cs"/>
          <a:sym typeface="Arial" pitchFamily="34" charset="0"/>
        </a:defRPr>
      </a:lvl8pPr>
      <a:lvl9pPr marL="3886200" indent="-228600" algn="l" defTabSz="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+mn-lt"/>
          <a:cs typeface="+mn-cs"/>
          <a:sym typeface="Arial" pitchFamily="34" charset="0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5796" y="357839"/>
            <a:ext cx="5334468" cy="2385361"/>
          </a:xfrm>
        </p:spPr>
        <p:txBody>
          <a:bodyPr/>
          <a:lstStyle/>
          <a:p>
            <a:pPr eaLnBrk="1" hangingPunct="1"/>
            <a:r>
              <a:rPr lang="ru-RU" altLang="ru-RU" dirty="0" smtClean="0"/>
              <a:t>Дипломная работа </a:t>
            </a:r>
            <a:br>
              <a:rPr lang="ru-RU" altLang="ru-RU" dirty="0" smtClean="0"/>
            </a:br>
            <a:r>
              <a:rPr lang="ru-RU" altLang="ru-RU" sz="2000" dirty="0" smtClean="0"/>
              <a:t>по курсу «</a:t>
            </a:r>
            <a:r>
              <a:rPr lang="ru-RU" sz="2000" b="1" dirty="0" smtClean="0"/>
              <a:t>Автоматизированное </a:t>
            </a:r>
            <a:r>
              <a:rPr lang="ru-RU" sz="2000" b="1" dirty="0"/>
              <a:t>тестирование на </a:t>
            </a:r>
            <a:r>
              <a:rPr lang="en-US" sz="2000" b="1" dirty="0" smtClean="0"/>
              <a:t>Java</a:t>
            </a:r>
            <a:r>
              <a:rPr lang="ru-RU" sz="2000" b="1" dirty="0" smtClean="0"/>
              <a:t>»</a:t>
            </a:r>
            <a:endParaRPr lang="ru-RU" altLang="ru-RU" sz="200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4213" y="2743200"/>
            <a:ext cx="3887787" cy="457200"/>
          </a:xfrm>
        </p:spPr>
        <p:txBody>
          <a:bodyPr/>
          <a:lstStyle/>
          <a:p>
            <a:pPr eaLnBrk="1" hangingPunct="1"/>
            <a:r>
              <a:rPr lang="ru-RU" altLang="ru-RU" dirty="0" smtClean="0"/>
              <a:t>Выполнил: Ткачук Дмитрий</a:t>
            </a:r>
            <a:endParaRPr lang="ru-RU" altLang="ru-RU" dirty="0" smtClean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038418" y="6384925"/>
            <a:ext cx="838486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  <a:latin typeface="+mn-lt"/>
                <a:ea typeface="Microsoft YaHei" pitchFamily="34" charset="-122"/>
                <a:cs typeface="+mn-cs"/>
                <a:sym typeface="Arial" panose="020B0604020202020204" pitchFamily="34" charset="0"/>
              </a:defRPr>
            </a:lvl1pPr>
            <a:lvl2pPr marL="742950" indent="-28575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+mn-lt"/>
                <a:cs typeface="+mn-cs"/>
                <a:sym typeface="Arial" panose="020B0604020202020204" pitchFamily="34" charset="0"/>
              </a:defRPr>
            </a:lvl2pPr>
            <a:lvl3pPr marL="11430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cs typeface="+mn-cs"/>
                <a:sym typeface="Arial" panose="020B0604020202020204" pitchFamily="34" charset="0"/>
              </a:defRPr>
            </a:lvl3pPr>
            <a:lvl4pPr marL="16002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  <a:cs typeface="+mn-cs"/>
                <a:sym typeface="Arial" panose="020B0604020202020204" pitchFamily="34" charset="0"/>
              </a:defRPr>
            </a:lvl4pPr>
            <a:lvl5pPr marL="20574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lt"/>
                <a:cs typeface="+mn-cs"/>
                <a:sym typeface="Arial" panose="020B0604020202020204" pitchFamily="34" charset="0"/>
              </a:defRPr>
            </a:lvl5pPr>
            <a:lvl6pPr marL="2514600" indent="-228600" algn="l" defTabSz="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600">
                <a:solidFill>
                  <a:schemeClr val="tx1"/>
                </a:solidFill>
                <a:latin typeface="+mn-lt"/>
                <a:cs typeface="+mn-cs"/>
                <a:sym typeface="Arial" pitchFamily="34" charset="0"/>
              </a:defRPr>
            </a:lvl6pPr>
            <a:lvl7pPr marL="2971800" indent="-228600" algn="l" defTabSz="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600">
                <a:solidFill>
                  <a:schemeClr val="tx1"/>
                </a:solidFill>
                <a:latin typeface="+mn-lt"/>
                <a:cs typeface="+mn-cs"/>
                <a:sym typeface="Arial" pitchFamily="34" charset="0"/>
              </a:defRPr>
            </a:lvl7pPr>
            <a:lvl8pPr marL="3429000" indent="-228600" algn="l" defTabSz="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600">
                <a:solidFill>
                  <a:schemeClr val="tx1"/>
                </a:solidFill>
                <a:latin typeface="+mn-lt"/>
                <a:cs typeface="+mn-cs"/>
                <a:sym typeface="Arial" pitchFamily="34" charset="0"/>
              </a:defRPr>
            </a:lvl8pPr>
            <a:lvl9pPr marL="3886200" indent="-228600" algn="l" defTabSz="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600">
                <a:solidFill>
                  <a:schemeClr val="tx1"/>
                </a:solidFill>
                <a:latin typeface="+mn-lt"/>
                <a:cs typeface="+mn-cs"/>
                <a:sym typeface="Arial" pitchFamily="34" charset="0"/>
              </a:defRPr>
            </a:lvl9pPr>
          </a:lstStyle>
          <a:p>
            <a:pPr eaLnBrk="1" hangingPunct="1"/>
            <a:r>
              <a:rPr lang="ru-RU" altLang="ru-RU" sz="1400" kern="0" dirty="0" smtClean="0">
                <a:solidFill>
                  <a:srgbClr val="0070C0"/>
                </a:solidFill>
              </a:rPr>
              <a:t>2021</a:t>
            </a:r>
            <a:endParaRPr lang="ru-RU" altLang="ru-RU" sz="1400" kern="0" dirty="0" smtClean="0">
              <a:solidFill>
                <a:srgbClr val="0070C0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83121" y="3482814"/>
            <a:ext cx="38877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  <a:latin typeface="+mn-lt"/>
                <a:ea typeface="Microsoft YaHei" pitchFamily="34" charset="-122"/>
                <a:cs typeface="+mn-cs"/>
                <a:sym typeface="Arial" panose="020B0604020202020204" pitchFamily="34" charset="0"/>
              </a:defRPr>
            </a:lvl1pPr>
            <a:lvl2pPr marL="742950" indent="-28575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+mn-lt"/>
                <a:cs typeface="+mn-cs"/>
                <a:sym typeface="Arial" panose="020B0604020202020204" pitchFamily="34" charset="0"/>
              </a:defRPr>
            </a:lvl2pPr>
            <a:lvl3pPr marL="11430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cs typeface="+mn-cs"/>
                <a:sym typeface="Arial" panose="020B0604020202020204" pitchFamily="34" charset="0"/>
              </a:defRPr>
            </a:lvl3pPr>
            <a:lvl4pPr marL="16002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  <a:cs typeface="+mn-cs"/>
                <a:sym typeface="Arial" panose="020B0604020202020204" pitchFamily="34" charset="0"/>
              </a:defRPr>
            </a:lvl4pPr>
            <a:lvl5pPr marL="20574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lt"/>
                <a:cs typeface="+mn-cs"/>
                <a:sym typeface="Arial" panose="020B0604020202020204" pitchFamily="34" charset="0"/>
              </a:defRPr>
            </a:lvl5pPr>
            <a:lvl6pPr marL="2514600" indent="-228600" algn="l" defTabSz="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600">
                <a:solidFill>
                  <a:schemeClr val="tx1"/>
                </a:solidFill>
                <a:latin typeface="+mn-lt"/>
                <a:cs typeface="+mn-cs"/>
                <a:sym typeface="Arial" pitchFamily="34" charset="0"/>
              </a:defRPr>
            </a:lvl6pPr>
            <a:lvl7pPr marL="2971800" indent="-228600" algn="l" defTabSz="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600">
                <a:solidFill>
                  <a:schemeClr val="tx1"/>
                </a:solidFill>
                <a:latin typeface="+mn-lt"/>
                <a:cs typeface="+mn-cs"/>
                <a:sym typeface="Arial" pitchFamily="34" charset="0"/>
              </a:defRPr>
            </a:lvl7pPr>
            <a:lvl8pPr marL="3429000" indent="-228600" algn="l" defTabSz="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600">
                <a:solidFill>
                  <a:schemeClr val="tx1"/>
                </a:solidFill>
                <a:latin typeface="+mn-lt"/>
                <a:cs typeface="+mn-cs"/>
                <a:sym typeface="Arial" pitchFamily="34" charset="0"/>
              </a:defRPr>
            </a:lvl8pPr>
            <a:lvl9pPr marL="3886200" indent="-228600" algn="l" defTabSz="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600">
                <a:solidFill>
                  <a:schemeClr val="tx1"/>
                </a:solidFill>
                <a:latin typeface="+mn-lt"/>
                <a:cs typeface="+mn-cs"/>
                <a:sym typeface="Arial" pitchFamily="34" charset="0"/>
              </a:defRPr>
            </a:lvl9pPr>
          </a:lstStyle>
          <a:p>
            <a:pPr eaLnBrk="1" hangingPunct="1"/>
            <a:r>
              <a:rPr lang="ru-RU" altLang="ru-RU" kern="0" dirty="0" smtClean="0"/>
              <a:t>Проверил: Чесноков Валентин</a:t>
            </a:r>
            <a:endParaRPr lang="ru-RU" altLang="ru-RU" kern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CircleCI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805781"/>
            <a:ext cx="82296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145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CircleCI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829430"/>
            <a:ext cx="8229600" cy="4067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880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CircleCI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889083"/>
            <a:ext cx="8229600" cy="3948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560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dirty="0" smtClean="0"/>
              <a:t>О себе</a:t>
            </a:r>
            <a:endParaRPr lang="ru-RU" altLang="ru-RU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ru-RU" altLang="ru-RU" sz="3200" dirty="0" smtClean="0"/>
              <a:t>Ткачук Дмитрий</a:t>
            </a:r>
          </a:p>
          <a:p>
            <a:pPr marL="0" indent="0" eaLnBrk="1" hangingPunct="1">
              <a:buNone/>
            </a:pPr>
            <a:endParaRPr lang="ru-RU" altLang="ru-RU" dirty="0" smtClean="0"/>
          </a:p>
          <a:p>
            <a:pPr eaLnBrk="1" hangingPunct="1"/>
            <a:r>
              <a:rPr lang="ru-RU" altLang="ru-RU" sz="2400" dirty="0" smtClean="0"/>
              <a:t>43 года</a:t>
            </a:r>
            <a:endParaRPr lang="en-US" altLang="ru-RU" sz="2400" dirty="0" smtClean="0"/>
          </a:p>
          <a:p>
            <a:pPr eaLnBrk="1" hangingPunct="1"/>
            <a:r>
              <a:rPr lang="ru-RU" altLang="ru-RU" sz="2400" dirty="0" smtClean="0"/>
              <a:t>Окончил Брестский политехнический институт по специальности «Вычислительные машины, системы и сети» в 2000 г.</a:t>
            </a:r>
          </a:p>
          <a:p>
            <a:pPr eaLnBrk="1" hangingPunct="1"/>
            <a:r>
              <a:rPr lang="ru-RU" altLang="ru-RU" sz="2400" dirty="0" smtClean="0"/>
              <a:t>Инженер-программист на ОАО «</a:t>
            </a:r>
            <a:r>
              <a:rPr lang="ru-RU" altLang="ru-RU" sz="2400" dirty="0" err="1" smtClean="0"/>
              <a:t>Жабинковский</a:t>
            </a:r>
            <a:r>
              <a:rPr lang="ru-RU" altLang="ru-RU" sz="2400" dirty="0" smtClean="0"/>
              <a:t> сахарный завод»</a:t>
            </a:r>
          </a:p>
          <a:p>
            <a:pPr eaLnBrk="1" hangingPunct="1"/>
            <a:r>
              <a:rPr lang="ru-RU" altLang="ru-RU" sz="2400" dirty="0" smtClean="0"/>
              <a:t> Женат, 2 детей</a:t>
            </a:r>
          </a:p>
          <a:p>
            <a:pPr eaLnBrk="1" hangingPunct="1"/>
            <a:endParaRPr lang="ru-RU" altLang="ru-RU" dirty="0" smtClean="0"/>
          </a:p>
          <a:p>
            <a:pPr eaLnBrk="1" hangingPunct="1"/>
            <a:endParaRPr lang="ru-RU" alt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dirty="0" smtClean="0"/>
              <a:t>Проект автоматизации </a:t>
            </a:r>
            <a:endParaRPr lang="ru-RU" altLang="ru-RU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ru-RU" altLang="ru-RU" dirty="0" smtClean="0"/>
              <a:t>Тестовый интернет-магазин </a:t>
            </a:r>
            <a:r>
              <a:rPr lang="en-US" altLang="ru-RU" dirty="0" smtClean="0"/>
              <a:t>http://automationpractice.com/</a:t>
            </a:r>
            <a:endParaRPr lang="ru-RU" altLang="ru-RU" dirty="0" smtClean="0"/>
          </a:p>
          <a:p>
            <a:pPr eaLnBrk="1" hangingPunct="1"/>
            <a:endParaRPr lang="ru-RU" altLang="ru-RU" dirty="0" smtClean="0"/>
          </a:p>
          <a:p>
            <a:pPr eaLnBrk="1" hangingPunct="1"/>
            <a:endParaRPr lang="ru-RU" altLang="ru-RU" dirty="0" smtClean="0"/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1751638" y="2567338"/>
            <a:ext cx="5030916" cy="3148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894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dirty="0" smtClean="0"/>
              <a:t>Стек технологий</a:t>
            </a:r>
            <a:endParaRPr lang="ru-RU" altLang="ru-RU" dirty="0" smtClean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457200" y="1370898"/>
            <a:ext cx="8229600" cy="4525963"/>
          </a:xfrm>
        </p:spPr>
        <p:txBody>
          <a:bodyPr/>
          <a:lstStyle/>
          <a:p>
            <a:r>
              <a:rPr lang="en-US" dirty="0" smtClean="0"/>
              <a:t>Java </a:t>
            </a:r>
          </a:p>
          <a:p>
            <a:r>
              <a:rPr lang="en-US" dirty="0" smtClean="0"/>
              <a:t>Maven</a:t>
            </a:r>
          </a:p>
          <a:p>
            <a:r>
              <a:rPr lang="en-US" dirty="0" err="1" smtClean="0"/>
              <a:t>Git</a:t>
            </a:r>
            <a:endParaRPr lang="en-US" dirty="0" smtClean="0"/>
          </a:p>
          <a:p>
            <a:r>
              <a:rPr lang="en-US" dirty="0" smtClean="0"/>
              <a:t>Selenium</a:t>
            </a:r>
          </a:p>
          <a:p>
            <a:r>
              <a:rPr lang="en-US" dirty="0" err="1" smtClean="0"/>
              <a:t>TestNG</a:t>
            </a:r>
            <a:endParaRPr lang="en-US" dirty="0" smtClean="0"/>
          </a:p>
          <a:p>
            <a:r>
              <a:rPr lang="en-US" dirty="0" smtClean="0"/>
              <a:t>Allure Report</a:t>
            </a:r>
          </a:p>
          <a:p>
            <a:r>
              <a:rPr lang="en-US" dirty="0" err="1" smtClean="0"/>
              <a:t>CircleCI</a:t>
            </a:r>
            <a:endParaRPr lang="en-US" dirty="0" smtClean="0"/>
          </a:p>
          <a:p>
            <a:endParaRPr lang="en-US" dirty="0" smtClean="0"/>
          </a:p>
          <a:p>
            <a:endParaRPr lang="ru-RU" dirty="0"/>
          </a:p>
        </p:txBody>
      </p:sp>
      <p:pic>
        <p:nvPicPr>
          <p:cNvPr id="9" name="Рисунок 8"/>
          <p:cNvPicPr/>
          <p:nvPr/>
        </p:nvPicPr>
        <p:blipFill>
          <a:blip r:embed="rId2"/>
          <a:stretch>
            <a:fillRect/>
          </a:stretch>
        </p:blipFill>
        <p:spPr>
          <a:xfrm>
            <a:off x="4038418" y="1593795"/>
            <a:ext cx="1095271" cy="1225398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9502" y="2056932"/>
            <a:ext cx="2881485" cy="1031538"/>
          </a:xfrm>
          <a:prstGeom prst="rect">
            <a:avLst/>
          </a:prstGeom>
        </p:spPr>
      </p:pic>
      <p:pic>
        <p:nvPicPr>
          <p:cNvPr id="6156" name="Picture 12" descr="https://www.selenium.dev/images/selenium_logo_square_re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130" y="3139034"/>
            <a:ext cx="1378959" cy="1448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98419" y="2931815"/>
            <a:ext cx="2143098" cy="1025560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6200000">
            <a:off x="6401801" y="4218500"/>
            <a:ext cx="3015911" cy="856980"/>
          </a:xfrm>
          <a:prstGeom prst="rect">
            <a:avLst/>
          </a:prstGeom>
        </p:spPr>
      </p:pic>
      <p:pic>
        <p:nvPicPr>
          <p:cNvPr id="6160" name="Picture 16" descr="allure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8574" y="4069997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53130" y="4745700"/>
            <a:ext cx="2465858" cy="753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729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Архитектура проекта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7" t="8407"/>
          <a:stretch/>
        </p:blipFill>
        <p:spPr>
          <a:xfrm>
            <a:off x="1827864" y="1598613"/>
            <a:ext cx="5761444" cy="4145457"/>
          </a:xfrm>
        </p:spPr>
      </p:pic>
    </p:spTree>
    <p:extLst>
      <p:ext uri="{BB962C8B-B14F-4D97-AF65-F5344CB8AC3E}">
        <p14:creationId xmlns:p14="http://schemas.microsoft.com/office/powerpoint/2010/main" val="213507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Паттерны, задачи и решения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Используемые паттерны:</a:t>
            </a:r>
          </a:p>
          <a:p>
            <a:r>
              <a:rPr lang="en-US" sz="1800" dirty="0" smtClean="0"/>
              <a:t>Page Object</a:t>
            </a:r>
          </a:p>
          <a:p>
            <a:r>
              <a:rPr lang="en-US" sz="1800" dirty="0" smtClean="0"/>
              <a:t>Chain of invocation</a:t>
            </a:r>
          </a:p>
          <a:p>
            <a:endParaRPr lang="en-US" sz="1800" dirty="0"/>
          </a:p>
          <a:p>
            <a:pPr marL="0" indent="0">
              <a:buNone/>
            </a:pPr>
            <a:r>
              <a:rPr lang="ru-RU" sz="1800" dirty="0" smtClean="0"/>
              <a:t>Главной задачей в проекте было </a:t>
            </a:r>
            <a:r>
              <a:rPr lang="ru-RU" sz="1800" dirty="0" err="1" smtClean="0"/>
              <a:t>было</a:t>
            </a:r>
            <a:r>
              <a:rPr lang="ru-RU" sz="1800" dirty="0" smtClean="0"/>
              <a:t> нахождение нужного (правильного) локатора. Использовались локаторы </a:t>
            </a:r>
            <a:r>
              <a:rPr lang="en-US" sz="1800" dirty="0" err="1" smtClean="0"/>
              <a:t>By.xpath</a:t>
            </a:r>
            <a:r>
              <a:rPr lang="en-US" sz="1800" dirty="0" smtClean="0"/>
              <a:t>, By.id.</a:t>
            </a:r>
          </a:p>
          <a:p>
            <a:pPr marL="0" indent="0">
              <a:buNone/>
            </a:pPr>
            <a:endParaRPr lang="en-US" sz="1800" dirty="0"/>
          </a:p>
          <a:p>
            <a:pPr marL="0" indent="0" algn="ctr">
              <a:buNone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  <a:ea typeface="宋体" panose="02010600030101010101" pitchFamily="2" charset="-122"/>
              </a:rPr>
              <a:t>……</a:t>
            </a:r>
            <a:r>
              <a:rPr kumimoji="0" lang="en-US" altLang="zh-CN" sz="18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  <a:ea typeface="宋体" panose="02010600030101010101" pitchFamily="2" charset="-122"/>
              </a:rPr>
              <a:t>By.xpath</a:t>
            </a: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  <a:ea typeface="宋体" panose="02010600030101010101" pitchFamily="2" charset="-122"/>
              </a:rPr>
              <a:t>(</a:t>
            </a:r>
            <a:r>
              <a:rPr kumimoji="0" lang="ru-RU" altLang="zh-CN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  <a:ea typeface="宋体" panose="02010600030101010101" pitchFamily="2" charset="-122"/>
              </a:rPr>
              <a:t>"//*[</a:t>
            </a:r>
            <a:r>
              <a:rPr kumimoji="0" lang="ru-RU" altLang="zh-CN" sz="18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  <a:ea typeface="宋体" panose="02010600030101010101" pitchFamily="2" charset="-122"/>
              </a:rPr>
              <a:t>text</a:t>
            </a:r>
            <a:r>
              <a:rPr kumimoji="0" lang="ru-RU" altLang="zh-CN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  <a:ea typeface="宋体" panose="02010600030101010101" pitchFamily="2" charset="-122"/>
              </a:rPr>
              <a:t>() = '%s']/</a:t>
            </a:r>
            <a:r>
              <a:rPr kumimoji="0" lang="ru-RU" altLang="zh-CN" sz="18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  <a:ea typeface="宋体" panose="02010600030101010101" pitchFamily="2" charset="-122"/>
              </a:rPr>
              <a:t>ancestor</a:t>
            </a:r>
            <a:r>
              <a:rPr kumimoji="0" lang="ru-RU" altLang="zh-CN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  <a:ea typeface="宋体" panose="02010600030101010101" pitchFamily="2" charset="-122"/>
              </a:rPr>
              <a:t>::</a:t>
            </a:r>
            <a:r>
              <a:rPr kumimoji="0" lang="ru-RU" altLang="zh-CN" sz="18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  <a:ea typeface="宋体" panose="02010600030101010101" pitchFamily="2" charset="-122"/>
              </a:rPr>
              <a:t>tr</a:t>
            </a:r>
            <a:r>
              <a:rPr kumimoji="0" lang="ru-RU" altLang="zh-CN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  <a:ea typeface="宋体" panose="02010600030101010101" pitchFamily="2" charset="-122"/>
              </a:rPr>
              <a:t>//</a:t>
            </a:r>
            <a:r>
              <a:rPr kumimoji="0" lang="ru-RU" altLang="zh-CN" sz="18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  <a:ea typeface="宋体" panose="02010600030101010101" pitchFamily="2" charset="-122"/>
              </a:rPr>
              <a:t>input</a:t>
            </a:r>
            <a:r>
              <a:rPr kumimoji="0" lang="ru-RU" altLang="zh-CN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  <a:ea typeface="宋体" panose="02010600030101010101" pitchFamily="2" charset="-122"/>
              </a:rPr>
              <a:t>[@</a:t>
            </a:r>
            <a:r>
              <a:rPr kumimoji="0" lang="ru-RU" altLang="zh-CN" sz="18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  <a:ea typeface="宋体" panose="02010600030101010101" pitchFamily="2" charset="-122"/>
              </a:rPr>
              <a:t>type</a:t>
            </a:r>
            <a:r>
              <a:rPr kumimoji="0" lang="ru-RU" altLang="zh-CN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  <a:ea typeface="宋体" panose="02010600030101010101" pitchFamily="2" charset="-122"/>
              </a:rPr>
              <a:t> = '</a:t>
            </a:r>
            <a:r>
              <a:rPr kumimoji="0" lang="ru-RU" altLang="zh-CN" sz="18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  <a:ea typeface="宋体" panose="02010600030101010101" pitchFamily="2" charset="-122"/>
              </a:rPr>
              <a:t>text</a:t>
            </a:r>
            <a:r>
              <a:rPr kumimoji="0" lang="ru-RU" altLang="zh-CN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  <a:ea typeface="宋体" panose="02010600030101010101" pitchFamily="2" charset="-122"/>
              </a:rPr>
              <a:t>']“</a:t>
            </a: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  <a:ea typeface="宋体" panose="02010600030101010101" pitchFamily="2" charset="-122"/>
              </a:rPr>
              <a:t>)…..</a:t>
            </a:r>
            <a:endParaRPr kumimoji="0" lang="ru-RU" altLang="zh-CN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ru-RU" sz="1800" dirty="0" smtClean="0"/>
          </a:p>
          <a:p>
            <a:pPr marL="0" indent="0">
              <a:buNone/>
            </a:pPr>
            <a:endParaRPr lang="ru-RU" sz="1800" dirty="0"/>
          </a:p>
        </p:txBody>
      </p:sp>
      <p:sp>
        <p:nvSpPr>
          <p:cNvPr id="6" name="Прямоугольник 5"/>
          <p:cNvSpPr/>
          <p:nvPr/>
        </p:nvSpPr>
        <p:spPr bwMode="auto">
          <a:xfrm>
            <a:off x="684474" y="4419938"/>
            <a:ext cx="3811300" cy="160074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Также возникла проблема на одной странице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с</a:t>
            </a:r>
            <a:r>
              <a:rPr kumimoji="0" lang="ru-RU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получением вычисляемого значения. </a:t>
            </a:r>
            <a:r>
              <a:rPr lang="ru-RU" sz="1400" dirty="0" smtClean="0"/>
              <a:t>Элемента, к которому можно было привязать событие, не нашлось. Пришлось использовать метод </a:t>
            </a:r>
            <a:r>
              <a:rPr lang="en-US" sz="1400" b="1" i="1" u="sng" dirty="0" smtClean="0"/>
              <a:t>sleep</a:t>
            </a:r>
            <a:r>
              <a:rPr lang="ru-RU" sz="1400" b="1" i="1" u="sng" dirty="0" smtClean="0"/>
              <a:t> </a:t>
            </a:r>
            <a:r>
              <a:rPr lang="ru-RU" sz="1400" dirty="0" smtClean="0"/>
              <a:t>для</a:t>
            </a:r>
            <a:r>
              <a:rPr lang="ru-RU" sz="1400" b="1" i="1" u="sng" dirty="0" smtClean="0"/>
              <a:t> </a:t>
            </a:r>
            <a:r>
              <a:rPr lang="ru-RU" sz="1400" dirty="0" smtClean="0"/>
              <a:t>ожидания обновления элемента</a:t>
            </a:r>
            <a:endParaRPr kumimoji="0" lang="ru-RU" sz="140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7" name="Прямоугольник 6"/>
          <p:cNvSpPr/>
          <p:nvPr/>
        </p:nvSpPr>
        <p:spPr bwMode="auto">
          <a:xfrm>
            <a:off x="4723048" y="4419937"/>
            <a:ext cx="3812704" cy="160074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ru-RU" altLang="zh-CN" sz="1400" dirty="0" err="1">
                <a:solidFill>
                  <a:srgbClr val="CC7832"/>
                </a:solidFill>
                <a:latin typeface="JetBrains Mono"/>
              </a:rPr>
              <a:t>try</a:t>
            </a:r>
            <a:r>
              <a:rPr lang="ru-RU" altLang="zh-CN" sz="1400" dirty="0">
                <a:solidFill>
                  <a:srgbClr val="CC7832"/>
                </a:solidFill>
                <a:latin typeface="JetBrains Mono"/>
              </a:rPr>
              <a:t> </a:t>
            </a:r>
            <a:r>
              <a:rPr lang="ru-RU" altLang="zh-CN" sz="1400" dirty="0">
                <a:solidFill>
                  <a:srgbClr val="A9B7C6"/>
                </a:solidFill>
                <a:latin typeface="JetBrains Mono"/>
              </a:rPr>
              <a:t>{</a:t>
            </a:r>
            <a:br>
              <a:rPr lang="ru-RU" altLang="zh-CN" sz="1400" dirty="0">
                <a:solidFill>
                  <a:srgbClr val="A9B7C6"/>
                </a:solidFill>
                <a:latin typeface="JetBrains Mono"/>
              </a:rPr>
            </a:br>
            <a:r>
              <a:rPr lang="ru-RU" altLang="zh-CN" sz="1400" dirty="0">
                <a:solidFill>
                  <a:srgbClr val="A9B7C6"/>
                </a:solidFill>
                <a:latin typeface="JetBrains Mono"/>
              </a:rPr>
              <a:t>    </a:t>
            </a:r>
            <a:r>
              <a:rPr lang="ru-RU" altLang="zh-CN" sz="1400" dirty="0" err="1">
                <a:solidFill>
                  <a:srgbClr val="00B050"/>
                </a:solidFill>
                <a:latin typeface="JetBrains Mono"/>
              </a:rPr>
              <a:t>Thread.</a:t>
            </a:r>
            <a:r>
              <a:rPr lang="ru-RU" altLang="zh-CN" sz="1400" i="1" dirty="0" err="1">
                <a:solidFill>
                  <a:srgbClr val="00B050"/>
                </a:solidFill>
                <a:latin typeface="JetBrains Mono"/>
              </a:rPr>
              <a:t>sleep</a:t>
            </a:r>
            <a:r>
              <a:rPr lang="ru-RU" altLang="zh-CN" sz="1400" dirty="0">
                <a:solidFill>
                  <a:srgbClr val="00B050"/>
                </a:solidFill>
                <a:latin typeface="JetBrains Mono"/>
              </a:rPr>
              <a:t>(</a:t>
            </a:r>
            <a:r>
              <a:rPr lang="ru-RU" altLang="zh-CN" sz="1400" dirty="0">
                <a:solidFill>
                  <a:srgbClr val="7030A0"/>
                </a:solidFill>
                <a:latin typeface="JetBrains Mono"/>
              </a:rPr>
              <a:t>3000</a:t>
            </a:r>
            <a:r>
              <a:rPr lang="ru-RU" altLang="zh-CN" sz="1400" dirty="0">
                <a:solidFill>
                  <a:srgbClr val="00B050"/>
                </a:solidFill>
                <a:latin typeface="JetBrains Mono"/>
              </a:rPr>
              <a:t>)</a:t>
            </a:r>
            <a:r>
              <a:rPr lang="ru-RU" altLang="zh-CN" sz="1400" dirty="0">
                <a:solidFill>
                  <a:srgbClr val="CC7832"/>
                </a:solidFill>
                <a:latin typeface="JetBrains Mono"/>
              </a:rPr>
              <a:t>;</a:t>
            </a:r>
            <a:br>
              <a:rPr lang="ru-RU" altLang="zh-CN" sz="1400" dirty="0">
                <a:solidFill>
                  <a:srgbClr val="CC7832"/>
                </a:solidFill>
                <a:latin typeface="JetBrains Mono"/>
              </a:rPr>
            </a:br>
            <a:r>
              <a:rPr lang="ru-RU" altLang="zh-CN" sz="1400" dirty="0">
                <a:solidFill>
                  <a:srgbClr val="A9B7C6"/>
                </a:solidFill>
                <a:latin typeface="JetBrains Mono"/>
              </a:rPr>
              <a:t>} </a:t>
            </a:r>
            <a:r>
              <a:rPr lang="ru-RU" altLang="zh-CN" sz="1400" dirty="0" err="1">
                <a:solidFill>
                  <a:srgbClr val="CC7832"/>
                </a:solidFill>
                <a:latin typeface="JetBrains Mono"/>
              </a:rPr>
              <a:t>catch</a:t>
            </a:r>
            <a:r>
              <a:rPr lang="ru-RU" altLang="zh-CN" sz="1400" dirty="0">
                <a:solidFill>
                  <a:srgbClr val="CC7832"/>
                </a:solidFill>
                <a:latin typeface="JetBrains Mono"/>
              </a:rPr>
              <a:t> </a:t>
            </a:r>
            <a:r>
              <a:rPr lang="ru-RU" altLang="zh-CN" sz="1400" dirty="0">
                <a:solidFill>
                  <a:srgbClr val="00B050"/>
                </a:solidFill>
                <a:latin typeface="JetBrains Mono"/>
              </a:rPr>
              <a:t>(</a:t>
            </a:r>
            <a:r>
              <a:rPr lang="ru-RU" altLang="zh-CN" sz="1400" dirty="0" err="1">
                <a:solidFill>
                  <a:srgbClr val="00B050"/>
                </a:solidFill>
                <a:latin typeface="JetBrains Mono"/>
              </a:rPr>
              <a:t>InterruptedException</a:t>
            </a:r>
            <a:r>
              <a:rPr lang="ru-RU" altLang="zh-CN" sz="1400" dirty="0">
                <a:solidFill>
                  <a:srgbClr val="00B050"/>
                </a:solidFill>
                <a:latin typeface="JetBrains Mono"/>
              </a:rPr>
              <a:t> e) {</a:t>
            </a:r>
            <a:br>
              <a:rPr lang="ru-RU" altLang="zh-CN" sz="1400" dirty="0">
                <a:solidFill>
                  <a:srgbClr val="00B050"/>
                </a:solidFill>
                <a:latin typeface="JetBrains Mono"/>
              </a:rPr>
            </a:br>
            <a:r>
              <a:rPr lang="ru-RU" altLang="zh-CN" sz="1400" dirty="0">
                <a:solidFill>
                  <a:srgbClr val="A9B7C6"/>
                </a:solidFill>
                <a:latin typeface="JetBrains Mono"/>
              </a:rPr>
              <a:t>   </a:t>
            </a:r>
            <a:r>
              <a:rPr lang="ru-RU" altLang="zh-CN" sz="1400" dirty="0">
                <a:solidFill>
                  <a:srgbClr val="00B050"/>
                </a:solidFill>
                <a:latin typeface="JetBrains Mono"/>
              </a:rPr>
              <a:t> </a:t>
            </a:r>
            <a:r>
              <a:rPr lang="ru-RU" altLang="zh-CN" sz="1400" dirty="0" err="1">
                <a:solidFill>
                  <a:srgbClr val="00B050"/>
                </a:solidFill>
                <a:latin typeface="JetBrains Mono"/>
              </a:rPr>
              <a:t>e.printStackTrace</a:t>
            </a:r>
            <a:r>
              <a:rPr lang="ru-RU" altLang="zh-CN" sz="1400" dirty="0">
                <a:solidFill>
                  <a:srgbClr val="00B050"/>
                </a:solidFill>
                <a:latin typeface="JetBrains Mono"/>
              </a:rPr>
              <a:t>();</a:t>
            </a:r>
            <a:br>
              <a:rPr lang="ru-RU" altLang="zh-CN" sz="1400" dirty="0">
                <a:solidFill>
                  <a:srgbClr val="00B050"/>
                </a:solidFill>
                <a:latin typeface="JetBrains Mono"/>
              </a:rPr>
            </a:br>
            <a:r>
              <a:rPr lang="ru-RU" altLang="zh-CN" sz="1400" dirty="0">
                <a:solidFill>
                  <a:srgbClr val="00B050"/>
                </a:solidFill>
                <a:latin typeface="JetBrains Mono"/>
              </a:rPr>
              <a:t>}</a:t>
            </a:r>
            <a:endParaRPr kumimoji="0" lang="ru-RU" sz="1400" b="1" i="1" u="sng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66963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Список тестов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168072"/>
              </p:ext>
            </p:extLst>
          </p:nvPr>
        </p:nvGraphicFramePr>
        <p:xfrm>
          <a:off x="688012" y="1294672"/>
          <a:ext cx="8002326" cy="4839070"/>
        </p:xfrm>
        <a:graphic>
          <a:graphicData uri="http://schemas.openxmlformats.org/drawingml/2006/table">
            <a:tbl>
              <a:tblPr/>
              <a:tblGrid>
                <a:gridCol w="381130"/>
                <a:gridCol w="3965927"/>
                <a:gridCol w="3655269"/>
              </a:tblGrid>
              <a:tr h="95098"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050" b="1" dirty="0">
                          <a:solidFill>
                            <a:srgbClr val="C53929"/>
                          </a:solidFill>
                          <a:effectLst/>
                        </a:rPr>
                        <a:t>№ п/п</a:t>
                      </a:r>
                    </a:p>
                  </a:txBody>
                  <a:tcPr marL="13208" marR="13208" marT="8805" marB="8805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050" b="1" dirty="0">
                          <a:solidFill>
                            <a:srgbClr val="C53929"/>
                          </a:solidFill>
                          <a:effectLst/>
                        </a:rPr>
                        <a:t>Описание шага</a:t>
                      </a:r>
                    </a:p>
                  </a:txBody>
                  <a:tcPr marL="13208" marR="13208" marT="8805" marB="880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050" b="1" dirty="0">
                          <a:solidFill>
                            <a:srgbClr val="C53929"/>
                          </a:solidFill>
                          <a:effectLst/>
                        </a:rPr>
                        <a:t>Проверка</a:t>
                      </a:r>
                    </a:p>
                  </a:txBody>
                  <a:tcPr marL="13208" marR="13208" marT="8805" marB="880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4408">
                <a:tc>
                  <a:txBody>
                    <a:bodyPr/>
                    <a:lstStyle/>
                    <a:p>
                      <a:pPr rtl="0" fontAlgn="t"/>
                      <a:r>
                        <a:rPr lang="ru-RU" sz="1050" b="1" dirty="0">
                          <a:solidFill>
                            <a:srgbClr val="C53929"/>
                          </a:solidFill>
                          <a:effectLst/>
                        </a:rPr>
                        <a:t>1.</a:t>
                      </a:r>
                    </a:p>
                  </a:txBody>
                  <a:tcPr marL="13208" marR="13208" marT="8805" marB="880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ru-RU" sz="1050" b="1">
                          <a:solidFill>
                            <a:srgbClr val="C53929"/>
                          </a:solidFill>
                          <a:effectLst/>
                        </a:rPr>
                        <a:t>Авторизация/Аутентификация </a:t>
                      </a:r>
                    </a:p>
                  </a:txBody>
                  <a:tcPr marL="13208" marR="13208" marT="8805" marB="88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/>
                      <a:endParaRPr lang="ru-RU" sz="1050" b="1">
                        <a:effectLst/>
                      </a:endParaRPr>
                    </a:p>
                  </a:txBody>
                  <a:tcPr marL="13208" marR="13208" marT="8805" marB="88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8003">
                <a:tc>
                  <a:txBody>
                    <a:bodyPr/>
                    <a:lstStyle/>
                    <a:p>
                      <a:pPr algn="r" rtl="0" fontAlgn="t"/>
                      <a:r>
                        <a:rPr lang="ru-RU" sz="1050" b="1" dirty="0">
                          <a:solidFill>
                            <a:srgbClr val="C53929"/>
                          </a:solidFill>
                          <a:effectLst/>
                        </a:rPr>
                        <a:t>1.1</a:t>
                      </a:r>
                    </a:p>
                  </a:txBody>
                  <a:tcPr marL="13208" marR="13208" marT="8805" marB="880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ru-RU" sz="1050" b="1" dirty="0">
                          <a:solidFill>
                            <a:srgbClr val="C53929"/>
                          </a:solidFill>
                          <a:effectLst/>
                        </a:rPr>
                        <a:t>Аутентификация с валидными регистрационными данными</a:t>
                      </a:r>
                    </a:p>
                  </a:txBody>
                  <a:tcPr marL="13208" marR="13208" marT="8805" marB="88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ru-RU" sz="1050" b="1">
                          <a:solidFill>
                            <a:srgbClr val="C53929"/>
                          </a:solidFill>
                          <a:effectLst/>
                        </a:rPr>
                        <a:t>Наличие в шапке сайта имени прошедшего аутентификацию пользователя</a:t>
                      </a:r>
                    </a:p>
                  </a:txBody>
                  <a:tcPr marL="13208" marR="13208" marT="8805" marB="88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1206">
                <a:tc>
                  <a:txBody>
                    <a:bodyPr/>
                    <a:lstStyle/>
                    <a:p>
                      <a:pPr algn="r" rtl="0" fontAlgn="t"/>
                      <a:r>
                        <a:rPr lang="ru-RU" sz="1050" b="1">
                          <a:solidFill>
                            <a:srgbClr val="C53929"/>
                          </a:solidFill>
                          <a:effectLst/>
                        </a:rPr>
                        <a:t>1.2</a:t>
                      </a:r>
                    </a:p>
                  </a:txBody>
                  <a:tcPr marL="13208" marR="13208" marT="8805" marB="880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ru-RU" sz="1050" b="1" dirty="0">
                          <a:solidFill>
                            <a:srgbClr val="C53929"/>
                          </a:solidFill>
                          <a:effectLst/>
                        </a:rPr>
                        <a:t>Выход из учетной записи</a:t>
                      </a:r>
                    </a:p>
                  </a:txBody>
                  <a:tcPr marL="13208" marR="13208" marT="8805" marB="88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ru-RU" sz="1050" b="1">
                          <a:solidFill>
                            <a:srgbClr val="C53929"/>
                          </a:solidFill>
                          <a:effectLst/>
                        </a:rPr>
                        <a:t>Проверить наличие кнопки "Sign In"</a:t>
                      </a:r>
                    </a:p>
                  </a:txBody>
                  <a:tcPr marL="13208" marR="13208" marT="8805" marB="88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4408">
                <a:tc>
                  <a:txBody>
                    <a:bodyPr/>
                    <a:lstStyle/>
                    <a:p>
                      <a:pPr rtl="0" fontAlgn="t"/>
                      <a:r>
                        <a:rPr lang="ru-RU" sz="1050" b="1">
                          <a:solidFill>
                            <a:srgbClr val="C53929"/>
                          </a:solidFill>
                          <a:effectLst/>
                        </a:rPr>
                        <a:t>2.</a:t>
                      </a:r>
                    </a:p>
                  </a:txBody>
                  <a:tcPr marL="13208" marR="13208" marT="8805" marB="880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ru-RU" sz="1050" b="1" dirty="0">
                          <a:solidFill>
                            <a:srgbClr val="C53929"/>
                          </a:solidFill>
                          <a:effectLst/>
                        </a:rPr>
                        <a:t>Работа с каталогом продукции</a:t>
                      </a:r>
                    </a:p>
                  </a:txBody>
                  <a:tcPr marL="13208" marR="13208" marT="8805" marB="88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/>
                      <a:endParaRPr lang="ru-RU" sz="1050" b="1">
                        <a:effectLst/>
                      </a:endParaRPr>
                    </a:p>
                  </a:txBody>
                  <a:tcPr marL="13208" marR="13208" marT="8805" marB="88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8003">
                <a:tc>
                  <a:txBody>
                    <a:bodyPr/>
                    <a:lstStyle/>
                    <a:p>
                      <a:pPr algn="r" rtl="0" fontAlgn="t"/>
                      <a:r>
                        <a:rPr lang="ru-RU" sz="1050" b="1">
                          <a:solidFill>
                            <a:srgbClr val="C53929"/>
                          </a:solidFill>
                          <a:effectLst/>
                        </a:rPr>
                        <a:t>2.1</a:t>
                      </a:r>
                    </a:p>
                  </a:txBody>
                  <a:tcPr marL="13208" marR="13208" marT="8805" marB="880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ru-RU" sz="1050" b="1" dirty="0">
                          <a:solidFill>
                            <a:srgbClr val="C53929"/>
                          </a:solidFill>
                          <a:effectLst/>
                        </a:rPr>
                        <a:t>При помощи поля "</a:t>
                      </a:r>
                      <a:r>
                        <a:rPr lang="ru-RU" sz="1050" b="1" dirty="0" err="1">
                          <a:solidFill>
                            <a:srgbClr val="C53929"/>
                          </a:solidFill>
                          <a:effectLst/>
                        </a:rPr>
                        <a:t>Search</a:t>
                      </a:r>
                      <a:r>
                        <a:rPr lang="ru-RU" sz="1050" b="1" dirty="0">
                          <a:solidFill>
                            <a:srgbClr val="C53929"/>
                          </a:solidFill>
                          <a:effectLst/>
                        </a:rPr>
                        <a:t>" в шапке сайта найти товар по наименованию</a:t>
                      </a:r>
                    </a:p>
                  </a:txBody>
                  <a:tcPr marL="13208" marR="13208" marT="8805" marB="88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ru-RU" sz="1050" b="1">
                          <a:solidFill>
                            <a:srgbClr val="C53929"/>
                          </a:solidFill>
                          <a:effectLst/>
                        </a:rPr>
                        <a:t>Отображение в итоговом списке товара, в названии которого присутствует искомая фраза</a:t>
                      </a:r>
                    </a:p>
                  </a:txBody>
                  <a:tcPr marL="13208" marR="13208" marT="8805" marB="88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1206">
                <a:tc>
                  <a:txBody>
                    <a:bodyPr/>
                    <a:lstStyle/>
                    <a:p>
                      <a:pPr algn="r" rtl="0" fontAlgn="t"/>
                      <a:r>
                        <a:rPr lang="ru-RU" sz="1050" b="1">
                          <a:solidFill>
                            <a:srgbClr val="C53929"/>
                          </a:solidFill>
                          <a:effectLst/>
                        </a:rPr>
                        <a:t>2.2</a:t>
                      </a:r>
                    </a:p>
                  </a:txBody>
                  <a:tcPr marL="13208" marR="13208" marT="8805" marB="880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ru-RU" sz="1050" b="1" dirty="0">
                          <a:solidFill>
                            <a:srgbClr val="C53929"/>
                          </a:solidFill>
                          <a:effectLst/>
                        </a:rPr>
                        <a:t>Выбрать товар (открыть карточку товара)</a:t>
                      </a:r>
                    </a:p>
                  </a:txBody>
                  <a:tcPr marL="13208" marR="13208" marT="8805" marB="88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ru-RU" sz="1050" b="1">
                          <a:solidFill>
                            <a:srgbClr val="C53929"/>
                          </a:solidFill>
                          <a:effectLst/>
                        </a:rPr>
                        <a:t>Сверить название и цену товара в карточке с искомым товаром</a:t>
                      </a:r>
                    </a:p>
                  </a:txBody>
                  <a:tcPr marL="13208" marR="13208" marT="8805" marB="88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7062">
                <a:tc>
                  <a:txBody>
                    <a:bodyPr/>
                    <a:lstStyle/>
                    <a:p>
                      <a:pPr algn="r" rtl="0" fontAlgn="t"/>
                      <a:r>
                        <a:rPr lang="ru-RU" sz="1050" b="1">
                          <a:solidFill>
                            <a:srgbClr val="C53929"/>
                          </a:solidFill>
                          <a:effectLst/>
                        </a:rPr>
                        <a:t>2.3</a:t>
                      </a:r>
                    </a:p>
                  </a:txBody>
                  <a:tcPr marL="13208" marR="13208" marT="8805" marB="880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ru-RU" sz="1050" b="1" dirty="0">
                          <a:solidFill>
                            <a:srgbClr val="C53929"/>
                          </a:solidFill>
                          <a:effectLst/>
                        </a:rPr>
                        <a:t>Изменить размер, количество, добавить в корзину</a:t>
                      </a:r>
                    </a:p>
                  </a:txBody>
                  <a:tcPr marL="13208" marR="13208" marT="8805" marB="88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ru-RU" sz="1050" b="1">
                          <a:solidFill>
                            <a:srgbClr val="C53929"/>
                          </a:solidFill>
                          <a:effectLst/>
                        </a:rPr>
                        <a:t>В модальном окне подтверждения выбора товара сверить сведения о количестве и размере</a:t>
                      </a:r>
                    </a:p>
                  </a:txBody>
                  <a:tcPr marL="13208" marR="13208" marT="8805" marB="88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4408">
                <a:tc>
                  <a:txBody>
                    <a:bodyPr/>
                    <a:lstStyle/>
                    <a:p>
                      <a:pPr rtl="0" fontAlgn="t"/>
                      <a:r>
                        <a:rPr lang="ru-RU" sz="1050" b="1">
                          <a:solidFill>
                            <a:srgbClr val="C53929"/>
                          </a:solidFill>
                          <a:effectLst/>
                        </a:rPr>
                        <a:t>3.</a:t>
                      </a:r>
                    </a:p>
                  </a:txBody>
                  <a:tcPr marL="13208" marR="13208" marT="8805" marB="880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ru-RU" sz="1050" b="1" dirty="0">
                          <a:solidFill>
                            <a:srgbClr val="C53929"/>
                          </a:solidFill>
                          <a:effectLst/>
                        </a:rPr>
                        <a:t>Корзина</a:t>
                      </a:r>
                    </a:p>
                  </a:txBody>
                  <a:tcPr marL="13208" marR="13208" marT="8805" marB="88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/>
                      <a:endParaRPr lang="ru-RU" sz="1050" b="1">
                        <a:effectLst/>
                      </a:endParaRPr>
                    </a:p>
                  </a:txBody>
                  <a:tcPr marL="13208" marR="13208" marT="8805" marB="88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1206">
                <a:tc>
                  <a:txBody>
                    <a:bodyPr/>
                    <a:lstStyle/>
                    <a:p>
                      <a:pPr algn="r" rtl="0" fontAlgn="t"/>
                      <a:r>
                        <a:rPr lang="ru-RU" sz="1050" b="1">
                          <a:solidFill>
                            <a:srgbClr val="C53929"/>
                          </a:solidFill>
                          <a:effectLst/>
                        </a:rPr>
                        <a:t>3.1</a:t>
                      </a:r>
                    </a:p>
                  </a:txBody>
                  <a:tcPr marL="13208" marR="13208" marT="8805" marB="880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ru-RU" sz="1050" b="1" dirty="0">
                          <a:solidFill>
                            <a:srgbClr val="C53929"/>
                          </a:solidFill>
                          <a:effectLst/>
                        </a:rPr>
                        <a:t>Открыть корзину</a:t>
                      </a:r>
                    </a:p>
                  </a:txBody>
                  <a:tcPr marL="13208" marR="13208" marT="8805" marB="88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ru-RU" sz="1050" b="1" dirty="0">
                          <a:solidFill>
                            <a:srgbClr val="C53929"/>
                          </a:solidFill>
                          <a:effectLst/>
                        </a:rPr>
                        <a:t>Отображение на странице элементов корзины</a:t>
                      </a:r>
                    </a:p>
                  </a:txBody>
                  <a:tcPr marL="13208" marR="13208" marT="8805" marB="88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4800">
                <a:tc>
                  <a:txBody>
                    <a:bodyPr/>
                    <a:lstStyle/>
                    <a:p>
                      <a:pPr algn="r" rtl="0" fontAlgn="t"/>
                      <a:r>
                        <a:rPr lang="ru-RU" sz="1050" b="1">
                          <a:solidFill>
                            <a:srgbClr val="C53929"/>
                          </a:solidFill>
                          <a:effectLst/>
                        </a:rPr>
                        <a:t>3.2</a:t>
                      </a:r>
                    </a:p>
                  </a:txBody>
                  <a:tcPr marL="13208" marR="13208" marT="8805" marB="880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ru-RU" sz="1050" b="1" dirty="0">
                          <a:solidFill>
                            <a:srgbClr val="C53929"/>
                          </a:solidFill>
                          <a:effectLst/>
                        </a:rPr>
                        <a:t>Удалить товар из корзины</a:t>
                      </a:r>
                    </a:p>
                  </a:txBody>
                  <a:tcPr marL="13208" marR="13208" marT="8805" marB="88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ru-RU" sz="1050" b="1">
                          <a:solidFill>
                            <a:srgbClr val="C53929"/>
                          </a:solidFill>
                          <a:effectLst/>
                        </a:rPr>
                        <a:t>Убедиться, что удаленный товар пропал из списка, а сумма чека уменьшилась на соответствующее значение</a:t>
                      </a:r>
                    </a:p>
                  </a:txBody>
                  <a:tcPr marL="13208" marR="13208" marT="8805" marB="88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8003">
                <a:tc>
                  <a:txBody>
                    <a:bodyPr/>
                    <a:lstStyle/>
                    <a:p>
                      <a:pPr algn="r" rtl="0" fontAlgn="t"/>
                      <a:r>
                        <a:rPr lang="ru-RU" sz="1050" b="1">
                          <a:solidFill>
                            <a:srgbClr val="C53929"/>
                          </a:solidFill>
                          <a:effectLst/>
                        </a:rPr>
                        <a:t>3.3</a:t>
                      </a:r>
                    </a:p>
                  </a:txBody>
                  <a:tcPr marL="13208" marR="13208" marT="8805" marB="880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ru-RU" sz="1050" b="1" dirty="0">
                          <a:solidFill>
                            <a:srgbClr val="C53929"/>
                          </a:solidFill>
                          <a:effectLst/>
                        </a:rPr>
                        <a:t>Изменение количества товара</a:t>
                      </a:r>
                    </a:p>
                  </a:txBody>
                  <a:tcPr marL="13208" marR="13208" marT="8805" marB="88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ru-RU" sz="1050" b="1" dirty="0">
                          <a:solidFill>
                            <a:srgbClr val="C53929"/>
                          </a:solidFill>
                          <a:effectLst/>
                        </a:rPr>
                        <a:t>Убедиться, что сумма чека увеличилась(уменьшилась) на соответствующее значение</a:t>
                      </a:r>
                    </a:p>
                  </a:txBody>
                  <a:tcPr marL="13208" marR="13208" marT="8805" marB="88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4408">
                <a:tc>
                  <a:txBody>
                    <a:bodyPr/>
                    <a:lstStyle/>
                    <a:p>
                      <a:pPr rtl="0" fontAlgn="t"/>
                      <a:r>
                        <a:rPr lang="ru-RU" sz="1050" b="1">
                          <a:solidFill>
                            <a:srgbClr val="C53929"/>
                          </a:solidFill>
                          <a:effectLst/>
                        </a:rPr>
                        <a:t>4.</a:t>
                      </a:r>
                    </a:p>
                  </a:txBody>
                  <a:tcPr marL="13208" marR="13208" marT="8805" marB="880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ru-RU" sz="1050" b="1" dirty="0">
                          <a:solidFill>
                            <a:srgbClr val="C53929"/>
                          </a:solidFill>
                          <a:effectLst/>
                        </a:rPr>
                        <a:t>Оплата</a:t>
                      </a:r>
                    </a:p>
                  </a:txBody>
                  <a:tcPr marL="13208" marR="13208" marT="8805" marB="88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/>
                      <a:endParaRPr lang="ru-RU" sz="1050" b="1" dirty="0">
                        <a:effectLst/>
                      </a:endParaRPr>
                    </a:p>
                  </a:txBody>
                  <a:tcPr marL="13208" marR="13208" marT="8805" marB="88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940">
                <a:tc>
                  <a:txBody>
                    <a:bodyPr/>
                    <a:lstStyle/>
                    <a:p>
                      <a:pPr algn="r" rtl="0" fontAlgn="t"/>
                      <a:r>
                        <a:rPr lang="ru-RU" sz="1050" b="1">
                          <a:solidFill>
                            <a:srgbClr val="C53929"/>
                          </a:solidFill>
                          <a:effectLst/>
                        </a:rPr>
                        <a:t>4.1</a:t>
                      </a:r>
                    </a:p>
                  </a:txBody>
                  <a:tcPr marL="13208" marR="13208" marT="8805" marB="880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050" b="1" dirty="0">
                          <a:solidFill>
                            <a:srgbClr val="C53929"/>
                          </a:solidFill>
                          <a:effectLst/>
                        </a:rPr>
                        <a:t>Pay by bank wire</a:t>
                      </a:r>
                    </a:p>
                  </a:txBody>
                  <a:tcPr marL="13208" marR="13208" marT="8805" marB="88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ru-RU" sz="1050" b="1" kern="1200" dirty="0">
                          <a:solidFill>
                            <a:srgbClr val="C53929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Сформировать счет, сверить итоговую сумму с итоговой суммой из корзины</a:t>
                      </a:r>
                    </a:p>
                  </a:txBody>
                  <a:tcPr marL="13208" marR="13208" marT="8805" marB="880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00194">
                <a:tc>
                  <a:txBody>
                    <a:bodyPr/>
                    <a:lstStyle/>
                    <a:p>
                      <a:pPr algn="r" rtl="0" fontAlgn="t"/>
                      <a:r>
                        <a:rPr lang="ru-RU" sz="1050" b="1">
                          <a:solidFill>
                            <a:srgbClr val="C53929"/>
                          </a:solidFill>
                          <a:effectLst/>
                        </a:rPr>
                        <a:t>4.2</a:t>
                      </a:r>
                    </a:p>
                  </a:txBody>
                  <a:tcPr marL="13208" marR="13208" marT="8805" marB="880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050" b="1" dirty="0">
                          <a:solidFill>
                            <a:srgbClr val="C53929"/>
                          </a:solidFill>
                          <a:effectLst/>
                        </a:rPr>
                        <a:t>Pay by check</a:t>
                      </a:r>
                    </a:p>
                  </a:txBody>
                  <a:tcPr marL="13208" marR="13208" marT="8805" marB="88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ru-RU" sz="1050" b="1" dirty="0">
                          <a:solidFill>
                            <a:srgbClr val="C53929"/>
                          </a:solidFill>
                          <a:effectLst/>
                        </a:rPr>
                        <a:t>Сформировать счет, сверить итоговую сумму с итоговой суммой из корзины</a:t>
                      </a:r>
                    </a:p>
                  </a:txBody>
                  <a:tcPr marL="13208" marR="13208" marT="8805" marB="880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2502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Allure report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918725"/>
            <a:ext cx="8229600" cy="3888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092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Allure report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720311"/>
            <a:ext cx="8229600" cy="4285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407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主题">
      <a:majorFont>
        <a:latin typeface="Arial"/>
        <a:ea typeface="Microsoft YaHei"/>
        <a:cs typeface=""/>
      </a:majorFont>
      <a:minorFont>
        <a:latin typeface="Arial"/>
        <a:ea typeface=""/>
        <a:cs typeface="Arial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157255572</TotalTime>
  <Pages>0</Pages>
  <Words>348</Words>
  <Characters>0</Characters>
  <Application>Microsoft Office PowerPoint</Application>
  <DocSecurity>0</DocSecurity>
  <PresentationFormat>Экран (4:3)</PresentationFormat>
  <Lines>0</Lines>
  <Paragraphs>79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Arial</vt:lpstr>
      <vt:lpstr>宋体</vt:lpstr>
      <vt:lpstr>Microsoft YaHei</vt:lpstr>
      <vt:lpstr>Calibri</vt:lpstr>
      <vt:lpstr>Office 主题</vt:lpstr>
      <vt:lpstr>Дипломная работа  по курсу «Автоматизированное тестирование на Java»</vt:lpstr>
      <vt:lpstr>О себе</vt:lpstr>
      <vt:lpstr>Проект автоматизации </vt:lpstr>
      <vt:lpstr>Стек технологий</vt:lpstr>
      <vt:lpstr>Архитектура проекта</vt:lpstr>
      <vt:lpstr>Паттерны, задачи и решения</vt:lpstr>
      <vt:lpstr>Список тестов</vt:lpstr>
      <vt:lpstr>Allure report</vt:lpstr>
      <vt:lpstr>Allure report</vt:lpstr>
      <vt:lpstr>CircleCI</vt:lpstr>
      <vt:lpstr>CircleCI</vt:lpstr>
      <vt:lpstr>CircleCI</vt:lpstr>
    </vt:vector>
  </TitlesOfParts>
  <Manager/>
  <Company>kingsoft</Company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/>
  <dc:creator>Дмитрий Ткачук</dc:creator>
  <cp:keywords/>
  <dc:description/>
  <cp:lastModifiedBy>Дмитрий Ткачук</cp:lastModifiedBy>
  <cp:revision>22</cp:revision>
  <cp:lastPrinted>1899-12-30T00:00:00Z</cp:lastPrinted>
  <dcterms:created xsi:type="dcterms:W3CDTF">2113-01-01T00:00:00Z</dcterms:created>
  <dcterms:modified xsi:type="dcterms:W3CDTF">2021-07-26T15:36:49Z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1</vt:r8>
  </property>
  <property fmtid="{D5CDD505-2E9C-101B-9397-08002B2CF9AE}" pid="3" name="KSOProductBuildVer">
    <vt:lpwstr>1033-8.1.0.3018</vt:lpwstr>
  </property>
</Properties>
</file>