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Book Antiqua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UeEJROzO3A15ErG+FfKY76uJ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.fntdata"/><Relationship Id="rId22" Type="http://schemas.openxmlformats.org/officeDocument/2006/relationships/font" Target="fonts/BookAntiqua-boldItalic.fntdata"/><Relationship Id="rId21" Type="http://schemas.openxmlformats.org/officeDocument/2006/relationships/font" Target="fonts/BookAntiqua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BookAntiqua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f58bf42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f58bf4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cf58bf42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cf58bf4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f58bf42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f58bf4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cern.ch/geant4/geant4/-/tree/4ec577e5c49e900713a6c89b59a8b3e8a4b71a52" TargetMode="External"/><Relationship Id="rId4" Type="http://schemas.openxmlformats.org/officeDocument/2006/relationships/hyperlink" Target="https://gitlab.cern.ch/geant4/geant4/-/tree/4ec577e5c49e900713a6c89b59a8b3e8a4b71a52/examples" TargetMode="External"/><Relationship Id="rId5" Type="http://schemas.openxmlformats.org/officeDocument/2006/relationships/hyperlink" Target="https://gitlab.cern.ch/geant4/geant4/-/tree/4ec577e5c49e900713a6c89b59a8b3e8a4b71a52/examples/basic" TargetMode="External"/><Relationship Id="rId6" Type="http://schemas.openxmlformats.org/officeDocument/2006/relationships/hyperlink" Target="https://gitlab.cern.ch/geant4/geant4/-/tree/4ec577e5c49e900713a6c89b59a8b3e8a4b71a52/examples/basic/B3" TargetMode="External"/><Relationship Id="rId7" Type="http://schemas.openxmlformats.org/officeDocument/2006/relationships/hyperlink" Target="https://gitlab.cern.ch/geant4/geant4/-/tree/4ec577e5c49e900713a6c89b59a8b3e8a4b71a52/examples/basic/B3/B3b" TargetMode="External"/><Relationship Id="rId8" Type="http://schemas.openxmlformats.org/officeDocument/2006/relationships/hyperlink" Target="https://arxiv.org/pdf/2411.03685v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man Old Style"/>
              <a:buNone/>
            </a:pPr>
            <a:r>
              <a:rPr lang="en-IN">
                <a:latin typeface="Bookman Old Style"/>
                <a:ea typeface="Bookman Old Style"/>
                <a:cs typeface="Bookman Old Style"/>
                <a:sym typeface="Bookman Old Style"/>
              </a:rPr>
              <a:t>Chromatic  Calorimetry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0754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                                -   Ratul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2672861" y="2637692"/>
            <a:ext cx="66997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524000" y="1122363"/>
            <a:ext cx="9017977" cy="600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n-IN">
                <a:latin typeface="Bookman Old Style"/>
                <a:ea typeface="Bookman Old Style"/>
                <a:cs typeface="Bookman Old Style"/>
                <a:sym typeface="Bookman Old Style"/>
              </a:rPr>
              <a:t>Basic Principle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468923" y="1837592"/>
            <a:ext cx="9097108" cy="46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concept:  The concept involves strategically layering scintillators with various emission wavelengths.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Those emitting the longest wavelengths are positioned at the beginning and the shortest wavelengths are placed towards the end of the module.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We try to simulate a stack of different inorganic bulk scintillators with different emission spectra strategically positioned in decreasing wavelength maxima, to enable one-directional transparency as per chromatic calorimetry requirement.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307" y="3328586"/>
            <a:ext cx="4512485" cy="13029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9398977" y="4666536"/>
            <a:ext cx="2039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Devanshi Arora, CERN &amp; Shizuoka University, Japan, CALOR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22725" y="870439"/>
            <a:ext cx="5048313" cy="25585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Leftmost scint. material : absorb wavelengths &lt; 650 nm emit at &gt; 680 nm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next band : absorb wavelengths &lt; 590 nm emit at &gt; 590 nm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Rightmost scint. material : absorb wavelengths &lt; 410 nm emit at &gt; 420 nm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1038" y="422031"/>
            <a:ext cx="5855770" cy="44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6198577" y="4914881"/>
            <a:ext cx="584688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Haddad, N U, Boston, USA (based on data from: Zheng, W. et al, Nat Commun 9, 3462 (2018))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477474" y="262878"/>
            <a:ext cx="92370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CHROMATIC CALORIMETRY: SIMULATION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9012" y="1055075"/>
            <a:ext cx="5025514" cy="2469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04446" y="1055077"/>
            <a:ext cx="40092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crystal stack was constructed using the following inorganic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Scintillators: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gadolinium aluminum gallium garnet (GAGG), 2x2x2 cm, peak emission – 540 nm, Yellow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2x2x5 cm and 2x2x12 cm lead tungstate (PWO), peak emission – 420 nm, Gray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bismuth germanate (BGO), 2x2x3 cm,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emission – 480 nm, Cyan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lutetium yttrium oxy orthosilicate (LYSO), 2x2x2 cm,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emission – 420 nm, Blue.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length of stack = 24 cm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https://github.com/dyn-warrior/Chroma.Calo---Geant4/blob/main/MyDetectorConstruction.cc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9012" y="3611863"/>
            <a:ext cx="5025514" cy="2906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5627076" y="5335060"/>
            <a:ext cx="773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Incoming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8254225" y="6606000"/>
            <a:ext cx="2460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collaboration with Lakshya Chauhan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867508" y="1512277"/>
            <a:ext cx="3719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10 GeV electron.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Count 1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867508" y="4115333"/>
            <a:ext cx="30069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10 GeV electrons. Count 10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2727081" y="325315"/>
            <a:ext cx="6372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Test Beam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559" y="759302"/>
            <a:ext cx="4707836" cy="321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3559" y="3429000"/>
            <a:ext cx="4707837" cy="310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006775" y="302600"/>
            <a:ext cx="4935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Energy Deposition 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006775" y="1052050"/>
            <a:ext cx="69711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Geant4 tracks particles in discrete steps as they traverse the detector. Each step is defined by: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PreStepPoint:</a:t>
            </a:r>
            <a:r>
              <a:rPr lang="en-IN" sz="1300">
                <a:solidFill>
                  <a:schemeClr val="dk1"/>
                </a:solidFill>
              </a:rPr>
              <a:t> The particle's state at the beginning of the step.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PostStepPoint:</a:t>
            </a:r>
            <a:r>
              <a:rPr lang="en-IN" sz="1300">
                <a:solidFill>
                  <a:schemeClr val="dk1"/>
                </a:solidFill>
              </a:rPr>
              <a:t> The particle's state at the end of the step.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006775" y="2593450"/>
            <a:ext cx="57975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</a:rPr>
              <a:t>For each step within a sensitive volume: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IN" sz="1300">
                <a:solidFill>
                  <a:schemeClr val="dk1"/>
                </a:solidFill>
              </a:rPr>
              <a:t>The </a:t>
            </a:r>
            <a:r>
              <a:rPr b="1" lang="en-IN" sz="1300">
                <a:solidFill>
                  <a:schemeClr val="dk1"/>
                </a:solidFill>
              </a:rPr>
              <a:t>energy deposited</a:t>
            </a:r>
            <a:r>
              <a:rPr lang="en-IN" sz="1300">
                <a:solidFill>
                  <a:schemeClr val="dk1"/>
                </a:solidFill>
              </a:rPr>
              <a:t> during the step was calculated using </a:t>
            </a:r>
            <a:r>
              <a:rPr lang="en-I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G4double edep = step-&gt;GetTotalEnergyDeposit();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IN" sz="1300">
                <a:solidFill>
                  <a:schemeClr val="dk1"/>
                </a:solidFill>
              </a:rPr>
              <a:t>The volume in which the energy deposition occurred was identified using </a:t>
            </a:r>
            <a:r>
              <a:rPr lang="en-I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GetTouchableHandle()</a:t>
            </a:r>
            <a:r>
              <a:rPr lang="en-I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006775" y="4346700"/>
            <a:ext cx="61935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Energy Summation: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</a:rPr>
              <a:t>Energy from individual steps was accumulated for each layer using the following procedure: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IN" sz="1300">
                <a:solidFill>
                  <a:schemeClr val="dk1"/>
                </a:solidFill>
              </a:rPr>
              <a:t>Each step within a layer contributed to the layer’s total energy deposition.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IN" sz="1300">
                <a:solidFill>
                  <a:schemeClr val="dk1"/>
                </a:solidFill>
              </a:rPr>
              <a:t>The accumulated energy for each layer was recorded at the end of each event.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IN" sz="1300">
                <a:solidFill>
                  <a:schemeClr val="dk1"/>
                </a:solidFill>
              </a:rPr>
              <a:t>Energy accumulation of all the layers was summed up to give total energy deposit of the whole detector.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31cf58bf42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571125"/>
            <a:ext cx="5520649" cy="28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1cf58bf42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00" y="3594125"/>
            <a:ext cx="5659327" cy="288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1cf58bf427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825" y="611963"/>
            <a:ext cx="5659323" cy="28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1cf58bf427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1825" y="3594125"/>
            <a:ext cx="5659327" cy="288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1cf58bf427_0_10"/>
          <p:cNvSpPr txBox="1"/>
          <p:nvPr/>
        </p:nvSpPr>
        <p:spPr>
          <a:xfrm>
            <a:off x="695700" y="0"/>
            <a:ext cx="1315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en-I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1cf58bf42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602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f58bf427_0_22"/>
          <p:cNvSpPr txBox="1"/>
          <p:nvPr/>
        </p:nvSpPr>
        <p:spPr>
          <a:xfrm>
            <a:off x="398750" y="302600"/>
            <a:ext cx="92760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F"/>
              </a:buClr>
              <a:buSzPts val="1050"/>
              <a:buFont typeface="Roboto"/>
              <a:buNone/>
            </a:pP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geant4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examples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basic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B3</a:t>
            </a:r>
            <a:r>
              <a:rPr lang="en-IN" sz="2000"/>
              <a:t>/</a:t>
            </a: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B3b</a:t>
            </a:r>
            <a:endParaRPr sz="165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83F"/>
              </a:buClr>
              <a:buSzPts val="1050"/>
              <a:buFont typeface="Roboto"/>
              <a:buNone/>
            </a:pP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5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Roboto"/>
              <a:buNone/>
            </a:pPr>
            <a:r>
              <a:rPr lang="en-IN" sz="16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https://arxiv.org/pdf/2411.03685v1</a:t>
            </a:r>
            <a:endParaRPr sz="165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Roboto"/>
              <a:buNone/>
            </a:pPr>
            <a:r>
              <a:t/>
            </a:r>
            <a:endParaRPr sz="165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50"/>
              <a:buFont typeface="Roboto"/>
              <a:buNone/>
            </a:pPr>
            <a:r>
              <a:rPr lang="en-IN" sz="165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Calo_Conf_2024JP----23_5_2024.pdf</a:t>
            </a:r>
            <a:endParaRPr sz="165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2024-07-19T20:55:45Z</dcterms:created>
  <dc:creator>RATUL TARAFDER</dc:creator>
</cp:coreProperties>
</file>