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258" r:id="rId4"/>
    <p:sldId id="288" r:id="rId5"/>
    <p:sldId id="290" r:id="rId6"/>
    <p:sldId id="291" r:id="rId7"/>
    <p:sldId id="292" r:id="rId8"/>
    <p:sldId id="289" r:id="rId9"/>
    <p:sldId id="295" r:id="rId10"/>
    <p:sldId id="296" r:id="rId11"/>
    <p:sldId id="297" r:id="rId12"/>
    <p:sldId id="298" r:id="rId13"/>
    <p:sldId id="302" r:id="rId14"/>
    <p:sldId id="299" r:id="rId15"/>
    <p:sldId id="303" r:id="rId16"/>
    <p:sldId id="300" r:id="rId17"/>
    <p:sldId id="301" r:id="rId18"/>
    <p:sldId id="304" r:id="rId19"/>
    <p:sldId id="305" r:id="rId20"/>
    <p:sldId id="306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1" autoAdjust="0"/>
    <p:restoredTop sz="94660"/>
  </p:normalViewPr>
  <p:slideViewPr>
    <p:cSldViewPr snapToGrid="0">
      <p:cViewPr varScale="1">
        <p:scale>
          <a:sx n="67" d="100"/>
          <a:sy n="67" d="100"/>
        </p:scale>
        <p:origin x="70" y="4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7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1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1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6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6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0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5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8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CA24D-FC40-4AFF-AC4E-8D4CC5BDD40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4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CA24D-FC40-4AFF-AC4E-8D4CC5BDD40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58364-FBDE-479A-A937-10E991E78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5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54.png"/><Relationship Id="rId5" Type="http://schemas.openxmlformats.org/officeDocument/2006/relationships/image" Target="../media/image49.pn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AD9ADF-A32B-4C55-A1BA-03D46C381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DB6E4C-06FA-4F22-98E1-C4F75730FBB0}"/>
              </a:ext>
            </a:extLst>
          </p:cNvPr>
          <p:cNvSpPr/>
          <p:nvPr/>
        </p:nvSpPr>
        <p:spPr>
          <a:xfrm>
            <a:off x="251717" y="0"/>
            <a:ext cx="8892283" cy="6857999"/>
          </a:xfrm>
          <a:prstGeom prst="rect">
            <a:avLst/>
          </a:prstGeom>
          <a:gradFill flip="none" rotWithShape="1">
            <a:gsLst>
              <a:gs pos="58000">
                <a:schemeClr val="tx1">
                  <a:lumMod val="95000"/>
                  <a:lumOff val="5000"/>
                  <a:alpha val="90000"/>
                </a:schemeClr>
              </a:gs>
              <a:gs pos="77000">
                <a:srgbClr val="0D0D0D">
                  <a:alpha val="96000"/>
                </a:srgbClr>
              </a:gs>
              <a:gs pos="97000">
                <a:schemeClr val="tx1">
                  <a:lumMod val="95000"/>
                  <a:lumOff val="5000"/>
                  <a:alpha val="98000"/>
                </a:schemeClr>
              </a:gs>
              <a:gs pos="87000">
                <a:schemeClr val="tx1">
                  <a:lumMod val="95000"/>
                  <a:lumOff val="5000"/>
                  <a:alpha val="97000"/>
                </a:schemeClr>
              </a:gs>
              <a:gs pos="67000">
                <a:schemeClr val="tx1">
                  <a:lumMod val="95000"/>
                  <a:lumOff val="5000"/>
                  <a:alpha val="9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2CC21C-1FC6-4F89-8EE0-A3CBBA26601D}"/>
              </a:ext>
            </a:extLst>
          </p:cNvPr>
          <p:cNvSpPr txBox="1"/>
          <p:nvPr/>
        </p:nvSpPr>
        <p:spPr>
          <a:xfrm>
            <a:off x="1475731" y="1103485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92A236-0264-44A9-8C11-534B8136D5C9}"/>
              </a:ext>
            </a:extLst>
          </p:cNvPr>
          <p:cNvSpPr txBox="1"/>
          <p:nvPr/>
        </p:nvSpPr>
        <p:spPr>
          <a:xfrm>
            <a:off x="3796567" y="1285818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1EB447-AFC4-4DA6-89C7-AB730543F6F2}"/>
              </a:ext>
            </a:extLst>
          </p:cNvPr>
          <p:cNvSpPr txBox="1"/>
          <p:nvPr/>
        </p:nvSpPr>
        <p:spPr>
          <a:xfrm>
            <a:off x="3420421" y="1133638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C957E-02F6-4058-B3A4-F3AE0602FD63}"/>
              </a:ext>
            </a:extLst>
          </p:cNvPr>
          <p:cNvSpPr txBox="1"/>
          <p:nvPr/>
        </p:nvSpPr>
        <p:spPr>
          <a:xfrm>
            <a:off x="1475729" y="2573532"/>
            <a:ext cx="7168959" cy="915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Title: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31883E-6D39-4180-A2E7-94947F240030}"/>
              </a:ext>
            </a:extLst>
          </p:cNvPr>
          <p:cNvSpPr txBox="1"/>
          <p:nvPr/>
        </p:nvSpPr>
        <p:spPr>
          <a:xfrm>
            <a:off x="1475729" y="5206966"/>
            <a:ext cx="202796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Jihyuk Park</a:t>
            </a:r>
            <a:endParaRPr lang="en-US" sz="135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C7F499-B17D-44AA-961D-5E06C0E464C1}"/>
              </a:ext>
            </a:extLst>
          </p:cNvPr>
          <p:cNvSpPr txBox="1"/>
          <p:nvPr/>
        </p:nvSpPr>
        <p:spPr>
          <a:xfrm>
            <a:off x="1475729" y="4104474"/>
            <a:ext cx="1487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 9</a:t>
            </a:r>
            <a:r>
              <a:rPr lang="en-US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2023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113D27-21D0-4AC7-9E22-57BDE95C52CD}"/>
              </a:ext>
            </a:extLst>
          </p:cNvPr>
          <p:cNvSpPr txBox="1"/>
          <p:nvPr/>
        </p:nvSpPr>
        <p:spPr>
          <a:xfrm>
            <a:off x="1475729" y="3428999"/>
            <a:ext cx="2320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4586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Topic 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F55BBB-BFE1-02F7-77B8-94CA19E54497}"/>
              </a:ext>
            </a:extLst>
          </p:cNvPr>
          <p:cNvSpPr txBox="1"/>
          <p:nvPr/>
        </p:nvSpPr>
        <p:spPr>
          <a:xfrm>
            <a:off x="383381" y="976917"/>
            <a:ext cx="8229600" cy="514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Bayes’ Rule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541324-C085-4252-0F06-A507A461F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326" y="1836195"/>
            <a:ext cx="2945094" cy="2937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DBFD8B0-72A0-1795-6C7F-3200F49C2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326" y="2289412"/>
            <a:ext cx="6255347" cy="19925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75039BB-C447-EC38-2FC9-67EAF9483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141" y="4441417"/>
            <a:ext cx="2921279" cy="555678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38262B0-9A68-01EE-4286-7C091070FC7A}"/>
              </a:ext>
            </a:extLst>
          </p:cNvPr>
          <p:cNvCxnSpPr/>
          <p:nvPr/>
        </p:nvCxnSpPr>
        <p:spPr>
          <a:xfrm flipH="1">
            <a:off x="2203704" y="4215384"/>
            <a:ext cx="1883664" cy="3383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28883C-7BBD-99F7-B6C3-B4B34D8987E6}"/>
              </a:ext>
            </a:extLst>
          </p:cNvPr>
          <p:cNvSpPr txBox="1"/>
          <p:nvPr/>
        </p:nvSpPr>
        <p:spPr>
          <a:xfrm>
            <a:off x="2800750" y="4137180"/>
            <a:ext cx="30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?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D883EA-3093-AA27-96F7-68039BDC5E90}"/>
              </a:ext>
            </a:extLst>
          </p:cNvPr>
          <p:cNvSpPr txBox="1"/>
          <p:nvPr/>
        </p:nvSpPr>
        <p:spPr>
          <a:xfrm>
            <a:off x="1939367" y="4296883"/>
            <a:ext cx="30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?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35FD90-06B7-0AAA-C53B-EFB6C561418A}"/>
              </a:ext>
            </a:extLst>
          </p:cNvPr>
          <p:cNvSpPr txBox="1"/>
          <p:nvPr/>
        </p:nvSpPr>
        <p:spPr>
          <a:xfrm>
            <a:off x="2092832" y="4772297"/>
            <a:ext cx="30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?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442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4586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Topic 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F55BBB-BFE1-02F7-77B8-94CA19E54497}"/>
                  </a:ext>
                </a:extLst>
              </p:cNvPr>
              <p:cNvSpPr txBox="1"/>
              <p:nvPr/>
            </p:nvSpPr>
            <p:spPr>
              <a:xfrm>
                <a:off x="383381" y="976917"/>
                <a:ext cx="8229600" cy="5141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𝔹</m:t>
                        </m:r>
                      </m:e>
                    </m:acc>
                    <m:r>
                      <a:rPr lang="en-US" sz="20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50" charset="0"/>
                    <a:cs typeface="Times New Roman" panose="02020603050405020304" pitchFamily="18" charset="0"/>
                  </a:rPr>
                  <a:t> is martingale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F55BBB-BFE1-02F7-77B8-94CA19E54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81" y="976917"/>
                <a:ext cx="8229600" cy="514115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7A1D2972-7589-F273-E3B8-247D3763D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212" y="2604551"/>
            <a:ext cx="4219575" cy="10572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F3A41CF-B05D-5DA5-CEDA-9EA554AAD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946" y="1680587"/>
            <a:ext cx="2400300" cy="8096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D37D176-E9E3-4A03-37A4-6C760F0D8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2212" y="3802587"/>
            <a:ext cx="3714750" cy="14573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97A6BB-94BD-C4A7-B2B3-DCC78FEC85DE}"/>
              </a:ext>
            </a:extLst>
          </p:cNvPr>
          <p:cNvSpPr txBox="1"/>
          <p:nvPr/>
        </p:nvSpPr>
        <p:spPr>
          <a:xfrm>
            <a:off x="1235460" y="3885454"/>
            <a:ext cx="137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Bayes’ Rule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E6742A3-67C6-E06F-4436-0EB97E05C7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2308" y="5488396"/>
            <a:ext cx="3270562" cy="39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46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4586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Topic 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F55BBB-BFE1-02F7-77B8-94CA19E54497}"/>
              </a:ext>
            </a:extLst>
          </p:cNvPr>
          <p:cNvSpPr txBox="1"/>
          <p:nvPr/>
        </p:nvSpPr>
        <p:spPr>
          <a:xfrm>
            <a:off x="383381" y="976917"/>
            <a:ext cx="8229600" cy="514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Risk-neutral measure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A33946-F58D-B17B-7DEB-9EF31B5B7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552335"/>
            <a:ext cx="3429000" cy="361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747AD2-FD1C-0F32-B672-17D8DD778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2606635"/>
            <a:ext cx="6353175" cy="30289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5B06C10-5013-2651-A976-41A8E7536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2406" y="1536620"/>
            <a:ext cx="5029200" cy="3619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C544879-985D-E428-1A60-BC96FDDC9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14" y="2341877"/>
            <a:ext cx="2698120" cy="27419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DB7169A-5E6F-EBE7-AB2E-0F5BBF21E0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5947" y="5840828"/>
            <a:ext cx="2119515" cy="658875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B5ED3F9-68D7-E255-98F4-629D7F11AA1A}"/>
              </a:ext>
            </a:extLst>
          </p:cNvPr>
          <p:cNvCxnSpPr>
            <a:cxnSpLocks/>
          </p:cNvCxnSpPr>
          <p:nvPr/>
        </p:nvCxnSpPr>
        <p:spPr>
          <a:xfrm flipH="1">
            <a:off x="4818888" y="5385816"/>
            <a:ext cx="466344" cy="6335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E714E0-8801-14D4-D312-3CF44D19143A}"/>
              </a:ext>
            </a:extLst>
          </p:cNvPr>
          <p:cNvSpPr txBox="1"/>
          <p:nvPr/>
        </p:nvSpPr>
        <p:spPr>
          <a:xfrm>
            <a:off x="5285232" y="5560497"/>
            <a:ext cx="288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We will change the measure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5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4586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Topic 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F55BBB-BFE1-02F7-77B8-94CA19E54497}"/>
              </a:ext>
            </a:extLst>
          </p:cNvPr>
          <p:cNvSpPr txBox="1"/>
          <p:nvPr/>
        </p:nvSpPr>
        <p:spPr>
          <a:xfrm>
            <a:off x="383381" y="976917"/>
            <a:ext cx="8229600" cy="514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Risk-neutral measure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D10E20-3D18-939D-C4F7-54664117F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69108"/>
            <a:ext cx="5219700" cy="16668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AB9D537-F20D-0301-6839-24EABD805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32298"/>
            <a:ext cx="2009775" cy="3619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86E778-C4C6-474E-9E83-4A866087E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" y="4231696"/>
            <a:ext cx="4381500" cy="11811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7675A08-A8B6-CACA-6E5C-D5FA08457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866" y="3898321"/>
            <a:ext cx="10001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84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4586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Topic 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F55BBB-BFE1-02F7-77B8-94CA19E54497}"/>
              </a:ext>
            </a:extLst>
          </p:cNvPr>
          <p:cNvSpPr txBox="1"/>
          <p:nvPr/>
        </p:nvSpPr>
        <p:spPr>
          <a:xfrm>
            <a:off x="383381" y="976917"/>
            <a:ext cx="8229600" cy="514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Risk-neutral measure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AFA184-001C-7A40-F6AF-4995AF925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03" y="1523772"/>
            <a:ext cx="4262844" cy="23814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473A84-AD12-5BDA-AC50-1FFF9FB30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59" y="4558933"/>
            <a:ext cx="2643440" cy="10319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A3BD5F7-E233-F6FA-79FD-8E71B8D16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125" y="4032439"/>
            <a:ext cx="2119515" cy="65887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51EBB62-5784-3CA0-3A7B-8FAFEC39381C}"/>
              </a:ext>
            </a:extLst>
          </p:cNvPr>
          <p:cNvCxnSpPr>
            <a:cxnSpLocks/>
          </p:cNvCxnSpPr>
          <p:nvPr/>
        </p:nvCxnSpPr>
        <p:spPr>
          <a:xfrm flipH="1">
            <a:off x="2743200" y="3803904"/>
            <a:ext cx="528115" cy="89443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399C9660-7484-250A-BAFF-66B95497A8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0391" y="4462255"/>
            <a:ext cx="2325910" cy="36516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543E360-B8FB-7495-6133-76CAECB4B3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9104" y="4828907"/>
            <a:ext cx="25622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44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4586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Topic 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F55BBB-BFE1-02F7-77B8-94CA19E54497}"/>
              </a:ext>
            </a:extLst>
          </p:cNvPr>
          <p:cNvSpPr txBox="1"/>
          <p:nvPr/>
        </p:nvSpPr>
        <p:spPr>
          <a:xfrm>
            <a:off x="383381" y="976917"/>
            <a:ext cx="8229600" cy="514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Martingale Representation Theorem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3B2C3A-9C92-4B5C-4CB4-106F416F6D33}"/>
                  </a:ext>
                </a:extLst>
              </p:cNvPr>
              <p:cNvSpPr txBox="1"/>
              <p:nvPr/>
            </p:nvSpPr>
            <p:spPr>
              <a:xfrm>
                <a:off x="830188" y="1887704"/>
                <a:ext cx="7856611" cy="23737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</m:d>
                  </m:oMath>
                </a14:m>
                <a:endParaRPr lang="en-US" altLang="ko-KR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is martingale under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ℙ</m:t>
                    </m:r>
                  </m:oMath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r>
                  <a:rPr lang="en-US" altLang="ko-KR" b="0" dirty="0">
                    <a:solidFill>
                      <a:schemeClr val="tx1"/>
                    </a:solidFill>
                  </a:rPr>
                  <a:t>Then there is an adapted process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, such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𝑑𝐵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nary>
                    </m:oMath>
                  </m:oMathPara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r>
                  <a:rPr lang="en-US" altLang="ko-KR" b="0" dirty="0">
                    <a:solidFill>
                      <a:schemeClr val="tx1"/>
                    </a:solidFill>
                  </a:rPr>
                  <a:t>The paths of X are continuous.</a:t>
                </a:r>
              </a:p>
              <a:p>
                <a:endParaRPr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3B2C3A-9C92-4B5C-4CB4-106F416F6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88" y="1887704"/>
                <a:ext cx="7856611" cy="2373727"/>
              </a:xfrm>
              <a:prstGeom prst="rect">
                <a:avLst/>
              </a:prstGeom>
              <a:blipFill>
                <a:blip r:embed="rId2"/>
                <a:stretch>
                  <a:fillRect l="-621" t="-7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021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4586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Topic 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F55BBB-BFE1-02F7-77B8-94CA19E54497}"/>
              </a:ext>
            </a:extLst>
          </p:cNvPr>
          <p:cNvSpPr txBox="1"/>
          <p:nvPr/>
        </p:nvSpPr>
        <p:spPr>
          <a:xfrm>
            <a:off x="383381" y="976917"/>
            <a:ext cx="8229600" cy="514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A hedging application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F860D6-DA9F-D267-7F43-3758AA6E5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15316"/>
            <a:ext cx="2905125" cy="247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6B2E78-D122-EA8B-A4B5-8D5B991AB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66621"/>
            <a:ext cx="3152775" cy="2762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2A7F4DE-2AC3-124D-ACC2-AF427D7D5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332237"/>
            <a:ext cx="4191000" cy="5619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1F84BDE-DA72-50B6-7B7C-A918BD48A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097377"/>
            <a:ext cx="3818302" cy="255611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F216CA7-09AE-38FE-06FB-9FC0497BFC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8548" y="2000249"/>
            <a:ext cx="2643440" cy="103197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D6632C3-B678-8808-2494-39C6A60AE8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2702" y="3160670"/>
            <a:ext cx="4270783" cy="6588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AFB15B5-5489-C886-4D89-2A8BF9D9A8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9558" y="4456502"/>
            <a:ext cx="1865491" cy="89702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4937DCC-B4F9-B1C7-F42C-2ECD0903F6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6030" y="1661364"/>
            <a:ext cx="1722602" cy="555678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98577D3-1B97-B68E-82AF-9EE1E99B09CA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3362325" y="1939141"/>
            <a:ext cx="293705" cy="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075947D6-C2A4-0E43-7E0F-CB343B8881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99558" y="3976687"/>
            <a:ext cx="2562225" cy="43815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733376D-BDC4-6C65-DB44-921EE799EF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99558" y="5381015"/>
            <a:ext cx="809702" cy="29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65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4586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Topic 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F55BBB-BFE1-02F7-77B8-94CA19E54497}"/>
              </a:ext>
            </a:extLst>
          </p:cNvPr>
          <p:cNvSpPr txBox="1"/>
          <p:nvPr/>
        </p:nvSpPr>
        <p:spPr>
          <a:xfrm>
            <a:off x="383381" y="976917"/>
            <a:ext cx="8229600" cy="514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d-dimensional </a:t>
            </a:r>
            <a:r>
              <a:rPr lang="en-US" sz="2000" b="0" dirty="0" err="1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Girsanov</a:t>
            </a:r>
            <a:r>
              <a:rPr lang="en-US" sz="2000" b="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 Theorem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D1FC95-E7BD-38A2-5B64-9EED66D71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44" y="2009299"/>
            <a:ext cx="3876675" cy="2571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BCCDF6-77A6-CD5C-A2E7-F018D5167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87" y="3319451"/>
            <a:ext cx="4876800" cy="1600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CB5FE17-A0CC-C8C5-D8BD-126D8BB3E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20" y="5284547"/>
            <a:ext cx="3819525" cy="4000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58F0880-698C-462C-CE65-64C59E521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189" y="2712156"/>
            <a:ext cx="2786328" cy="2143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B6AC78-7F0B-1B2F-F7FA-1275945C9418}"/>
                  </a:ext>
                </a:extLst>
              </p:cNvPr>
              <p:cNvSpPr txBox="1"/>
              <p:nvPr/>
            </p:nvSpPr>
            <p:spPr>
              <a:xfrm>
                <a:off x="570015" y="1650670"/>
                <a:ext cx="51369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d-dim </a:t>
                </a:r>
                <a:r>
                  <a:rPr lang="en-US" altLang="ko-KR" i="1" dirty="0"/>
                  <a:t>Brownian motion </a:t>
                </a:r>
                <a:r>
                  <a:rPr lang="en-US" altLang="ko-KR" dirty="0"/>
                  <a:t>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B6AC78-7F0B-1B2F-F7FA-1275945C9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5" y="1650670"/>
                <a:ext cx="5136973" cy="369332"/>
              </a:xfrm>
              <a:prstGeom prst="rect">
                <a:avLst/>
              </a:prstGeom>
              <a:blipFill>
                <a:blip r:embed="rId6"/>
                <a:stretch>
                  <a:fillRect l="-1069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78C9CF0E-B7CC-BA0F-C24B-D62B86AD6D35}"/>
              </a:ext>
            </a:extLst>
          </p:cNvPr>
          <p:cNvSpPr txBox="1"/>
          <p:nvPr/>
        </p:nvSpPr>
        <p:spPr>
          <a:xfrm>
            <a:off x="570014" y="2317978"/>
            <a:ext cx="51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d-dim </a:t>
            </a:r>
            <a:r>
              <a:rPr lang="en-US" altLang="ko-KR" i="1" dirty="0"/>
              <a:t>adapted process</a:t>
            </a:r>
            <a:endParaRPr lang="ko-KR" altLang="en-US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C13E5F-ECC2-587F-B337-813DBCD31A60}"/>
              </a:ext>
            </a:extLst>
          </p:cNvPr>
          <p:cNvSpPr txBox="1"/>
          <p:nvPr/>
        </p:nvSpPr>
        <p:spPr>
          <a:xfrm>
            <a:off x="570014" y="2977993"/>
            <a:ext cx="513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Define,</a:t>
            </a:r>
            <a:endParaRPr lang="ko-KR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F60FF7-3041-8772-E906-71EDCE48DAE4}"/>
                  </a:ext>
                </a:extLst>
              </p:cNvPr>
              <p:cNvSpPr txBox="1"/>
              <p:nvPr/>
            </p:nvSpPr>
            <p:spPr>
              <a:xfrm>
                <a:off x="570013" y="4922689"/>
                <a:ext cx="5136973" cy="376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d-dim </a:t>
                </a:r>
                <a:r>
                  <a:rPr lang="en-US" altLang="ko-KR" i="1" dirty="0"/>
                  <a:t>Brownian motion </a:t>
                </a:r>
                <a:r>
                  <a:rPr lang="en-US" altLang="ko-KR" dirty="0"/>
                  <a:t>under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</m:acc>
                  </m:oMath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EF60FF7-3041-8772-E906-71EDCE48D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3" y="4922689"/>
                <a:ext cx="5136973" cy="376193"/>
              </a:xfrm>
              <a:prstGeom prst="rect">
                <a:avLst/>
              </a:prstGeom>
              <a:blipFill>
                <a:blip r:embed="rId7"/>
                <a:stretch>
                  <a:fillRect l="-1069" t="-8197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950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4586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Topic 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F55BBB-BFE1-02F7-77B8-94CA19E54497}"/>
              </a:ext>
            </a:extLst>
          </p:cNvPr>
          <p:cNvSpPr txBox="1"/>
          <p:nvPr/>
        </p:nvSpPr>
        <p:spPr>
          <a:xfrm>
            <a:off x="383381" y="976917"/>
            <a:ext cx="8229600" cy="514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d-dimensional Martingale </a:t>
            </a:r>
            <a:r>
              <a:rPr lang="en-US" sz="2000" b="0" dirty="0" err="1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Representatino</a:t>
            </a:r>
            <a:r>
              <a:rPr lang="en-US" sz="2000" b="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 Theorem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7553DB-99F8-A65B-7BD4-7052DCBAC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87" y="1853343"/>
            <a:ext cx="4714875" cy="228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5F33D11-4F9D-DEB7-F062-E02BE7454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25" y="2072182"/>
            <a:ext cx="4133850" cy="4667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6781D78-8885-980B-2F87-546DBF54E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25" y="2692755"/>
            <a:ext cx="4724400" cy="2667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FE01854-213F-3F62-741E-777E1200A4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25" y="2959320"/>
            <a:ext cx="41338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84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4586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Topic 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F55BBB-BFE1-02F7-77B8-94CA19E54497}"/>
              </a:ext>
            </a:extLst>
          </p:cNvPr>
          <p:cNvSpPr txBox="1"/>
          <p:nvPr/>
        </p:nvSpPr>
        <p:spPr>
          <a:xfrm>
            <a:off x="383381" y="976917"/>
            <a:ext cx="8229600" cy="514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Multi-dimensional market model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04A5A8A-5ED2-BFAE-AFAF-45359F739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44" y="4042460"/>
            <a:ext cx="3676650" cy="2857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9C3F060-88D7-96F8-E27A-06249813F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208491"/>
            <a:ext cx="2352675" cy="609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8CE67D3-11EC-77A7-1096-2F9AFC0F7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44" y="2974893"/>
            <a:ext cx="1819275" cy="3143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4CDC0AC-79EF-0792-6C91-9F8E01D73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279" y="2128569"/>
            <a:ext cx="5715000" cy="6286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8A415FC-9E31-1B74-2FCD-CF4F014BEE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279" y="1833294"/>
            <a:ext cx="628650" cy="29527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C4115E4-4925-AC1E-26FA-CB7146C01D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444" y="4515977"/>
            <a:ext cx="1809923" cy="23020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22450E8-6650-036D-BA09-78CA65BB2E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444" y="4744955"/>
            <a:ext cx="5362575" cy="174307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5284109-38E0-5048-FC2C-B56C70EA6A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4888" y="5860908"/>
            <a:ext cx="3588093" cy="62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4586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Outline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C856E7E-FCDE-4620-ADA9-802534616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526239"/>
              </p:ext>
            </p:extLst>
          </p:nvPr>
        </p:nvGraphicFramePr>
        <p:xfrm>
          <a:off x="383381" y="1607861"/>
          <a:ext cx="8303419" cy="3622768"/>
        </p:xfrm>
        <a:graphic>
          <a:graphicData uri="http://schemas.openxmlformats.org/drawingml/2006/table">
            <a:tbl>
              <a:tblPr firstRow="1" firstCol="1" bandRow="1"/>
              <a:tblGrid>
                <a:gridCol w="2075855">
                  <a:extLst>
                    <a:ext uri="{9D8B030D-6E8A-4147-A177-3AD203B41FA5}">
                      <a16:colId xmlns:a16="http://schemas.microsoft.com/office/drawing/2014/main" val="857473362"/>
                    </a:ext>
                  </a:extLst>
                </a:gridCol>
                <a:gridCol w="6227564">
                  <a:extLst>
                    <a:ext uri="{9D8B030D-6E8A-4147-A177-3AD203B41FA5}">
                      <a16:colId xmlns:a16="http://schemas.microsoft.com/office/drawing/2014/main" val="1566265154"/>
                    </a:ext>
                  </a:extLst>
                </a:gridCol>
              </a:tblGrid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Ⅰ.</a:t>
                      </a: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Ch 17. </a:t>
                      </a:r>
                      <a:r>
                        <a:rPr lang="en-US" sz="15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Girsanov’s</a:t>
                      </a: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 theorem and the risk-neutral measure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32591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Ⅱ.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skan Light" panose="02000503060000020004" pitchFamily="50" charset="0"/>
                          <a:ea typeface="HYGothic-Medium" panose="02030600000101010101" pitchFamily="18" charset="-127"/>
                          <a:cs typeface="Calibri" panose="020F0502020204030204" pitchFamily="34" charset="0"/>
                        </a:rPr>
                        <a:t>Ch 18. Martingale Representation Theorem</a:t>
                      </a: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975947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57103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skan Light" panose="02000503060000020004" pitchFamily="50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702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065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4586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Topic 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F55BBB-BFE1-02F7-77B8-94CA19E54497}"/>
              </a:ext>
            </a:extLst>
          </p:cNvPr>
          <p:cNvSpPr txBox="1"/>
          <p:nvPr/>
        </p:nvSpPr>
        <p:spPr>
          <a:xfrm>
            <a:off x="383381" y="976917"/>
            <a:ext cx="8229600" cy="514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Market price of risk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B9C614-51E1-AAAB-6E01-475862922AFC}"/>
                  </a:ext>
                </a:extLst>
              </p:cNvPr>
              <p:cNvSpPr txBox="1"/>
              <p:nvPr/>
            </p:nvSpPr>
            <p:spPr>
              <a:xfrm>
                <a:off x="570014" y="1555668"/>
                <a:ext cx="8229599" cy="4522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MPR</a:t>
                </a:r>
                <a:r>
                  <a:rPr lang="en-US" altLang="ko-KR" dirty="0"/>
                  <a:t>: </a:t>
                </a:r>
                <a:r>
                  <a:rPr lang="en-US" altLang="ko-KR" i="1" dirty="0"/>
                  <a:t>adapted process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satisfying 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   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=1,…,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Case 1: Unique Solution</a:t>
                </a:r>
                <a:br>
                  <a:rPr lang="en-US" altLang="ko-KR" dirty="0"/>
                </a:br>
                <a:r>
                  <a:rPr lang="en-US" altLang="ko-KR" dirty="0"/>
                  <a:t>-</a:t>
                </a:r>
                <a:r>
                  <a:rPr lang="ko-KR" altLang="en-US" dirty="0"/>
                  <a:t> </a:t>
                </a:r>
                <a:r>
                  <a:rPr lang="en-US" altLang="ko-KR" i="1" dirty="0"/>
                  <a:t>Lebesgue-almost</a:t>
                </a:r>
                <a:r>
                  <a:rPr lang="en-US" altLang="ko-KR" dirty="0"/>
                  <a:t> every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altLang="ko-KR" i="1" dirty="0"/>
                  <a:t>-almost</a:t>
                </a:r>
                <a:r>
                  <a:rPr lang="en-US" altLang="ko-KR" dirty="0"/>
                  <a:t> every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- Can define </a:t>
                </a:r>
                <a:r>
                  <a:rPr lang="en-US" altLang="ko-KR" i="1" dirty="0"/>
                  <a:t>unique</a:t>
                </a:r>
                <a:r>
                  <a:rPr lang="en-US" altLang="ko-KR" dirty="0"/>
                  <a:t> risk-neutral measure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</m:acc>
                  </m:oMath>
                </a14:m>
                <a:br>
                  <a:rPr lang="en-US" altLang="ko-KR" dirty="0"/>
                </a:br>
                <a:r>
                  <a:rPr lang="en-US" altLang="ko-KR" dirty="0"/>
                  <a:t>- Under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</m:acc>
                  </m:oMath>
                </a14:m>
                <a:r>
                  <a:rPr lang="en-US" altLang="ko-KR" dirty="0"/>
                  <a:t>, every discounted stock price is </a:t>
                </a:r>
                <a:r>
                  <a:rPr lang="en-US" altLang="ko-KR" i="1" dirty="0"/>
                  <a:t>martingale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r>
                  <a:rPr lang="en-US" altLang="ko-KR" dirty="0"/>
                  <a:t>- The market is said to be complete. (Every contingent claim can be hedged.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Case 2: No Solution</a:t>
                </a:r>
                <a:br>
                  <a:rPr lang="en-US" altLang="ko-KR" dirty="0"/>
                </a:br>
                <a:r>
                  <a:rPr lang="en-US" altLang="ko-KR" dirty="0"/>
                  <a:t>- NO risk-neutral measure, market admits arbitrage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Case 3: Multiple Solution</a:t>
                </a:r>
                <a:br>
                  <a:rPr lang="en-US" altLang="ko-KR" dirty="0"/>
                </a:br>
                <a:r>
                  <a:rPr lang="en-US" altLang="ko-KR" dirty="0"/>
                  <a:t>- Multiple risk-neutral measure.</a:t>
                </a:r>
                <a:br>
                  <a:rPr lang="en-US" altLang="ko-KR" dirty="0"/>
                </a:br>
                <a:r>
                  <a:rPr lang="en-US" altLang="ko-KR" dirty="0"/>
                  <a:t>- No arbitrage, but Some contingent claim cannot be hedged. (Incomplete market)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B9C614-51E1-AAAB-6E01-475862922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4" y="1555668"/>
                <a:ext cx="8229599" cy="4522905"/>
              </a:xfrm>
              <a:prstGeom prst="rect">
                <a:avLst/>
              </a:prstGeom>
              <a:blipFill>
                <a:blip r:embed="rId2"/>
                <a:stretch>
                  <a:fillRect l="-667" t="-674" b="-12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993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84235C-0050-4604-BEC6-1F1B0C88AA51}"/>
              </a:ext>
            </a:extLst>
          </p:cNvPr>
          <p:cNvSpPr txBox="1"/>
          <p:nvPr/>
        </p:nvSpPr>
        <p:spPr>
          <a:xfrm>
            <a:off x="1805776" y="2664927"/>
            <a:ext cx="28920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pc="4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</a:t>
            </a:r>
            <a:endParaRPr lang="en-US" sz="6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8F0DD8-E72D-4A5F-A8A6-4D10698C7D5A}"/>
              </a:ext>
            </a:extLst>
          </p:cNvPr>
          <p:cNvSpPr txBox="1"/>
          <p:nvPr/>
        </p:nvSpPr>
        <p:spPr>
          <a:xfrm>
            <a:off x="4126612" y="2847261"/>
            <a:ext cx="4490012" cy="74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FINANCE</a:t>
            </a:r>
          </a:p>
          <a:p>
            <a:pPr>
              <a:lnSpc>
                <a:spcPct val="150000"/>
              </a:lnSpc>
            </a:pPr>
            <a:r>
              <a:rPr lang="en-US" sz="1500" spc="226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GROUP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F4936C-579F-4884-B15E-524F41A65EF1}"/>
              </a:ext>
            </a:extLst>
          </p:cNvPr>
          <p:cNvSpPr txBox="1"/>
          <p:nvPr/>
        </p:nvSpPr>
        <p:spPr>
          <a:xfrm>
            <a:off x="3750466" y="2695081"/>
            <a:ext cx="278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DF2A00-36CA-4BC9-9855-05B06073ECA4}"/>
              </a:ext>
            </a:extLst>
          </p:cNvPr>
          <p:cNvSpPr txBox="1"/>
          <p:nvPr/>
        </p:nvSpPr>
        <p:spPr>
          <a:xfrm>
            <a:off x="2160835" y="6208696"/>
            <a:ext cx="48223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fbaquant@gmail.com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Website	</a:t>
            </a:r>
            <a:r>
              <a:rPr lang="en-US" sz="13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fbaquant.com</a:t>
            </a:r>
          </a:p>
        </p:txBody>
      </p:sp>
    </p:spTree>
    <p:extLst>
      <p:ext uri="{BB962C8B-B14F-4D97-AF65-F5344CB8AC3E}">
        <p14:creationId xmlns:p14="http://schemas.microsoft.com/office/powerpoint/2010/main" val="64748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4586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Topic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3FB30-A546-4FC6-A4E1-D46A09344FA0}"/>
              </a:ext>
            </a:extLst>
          </p:cNvPr>
          <p:cNvSpPr txBox="1"/>
          <p:nvPr/>
        </p:nvSpPr>
        <p:spPr>
          <a:xfrm>
            <a:off x="383381" y="989369"/>
            <a:ext cx="8229600" cy="507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Girsanov’s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effectLst/>
                <a:latin typeface="Askan Light" panose="02000503060000020004" pitchFamily="50" charset="0"/>
                <a:ea typeface="HYGothic-Medium" panose="02030600000101010101" pitchFamily="18" charset="-127"/>
                <a:cs typeface="Calibri" panose="020F0502020204030204" pitchFamily="34" charset="0"/>
              </a:rPr>
              <a:t> theorem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57E140-A6F3-8934-760F-48B77123CA4C}"/>
                  </a:ext>
                </a:extLst>
              </p:cNvPr>
              <p:cNvSpPr txBox="1"/>
              <p:nvPr/>
            </p:nvSpPr>
            <p:spPr>
              <a:xfrm>
                <a:off x="1606137" y="1887704"/>
                <a:ext cx="5931725" cy="2624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</m:d>
                  </m:oMath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Stochastic Process: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𝑑𝑍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𝑑𝐵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Define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:=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𝑑𝑃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Then,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becom</a:t>
                </a:r>
                <a:r>
                  <a:rPr lang="en-US" altLang="ko-KR" dirty="0"/>
                  <a:t>es Brownian motion in probability measure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57E140-A6F3-8934-760F-48B77123C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137" y="1887704"/>
                <a:ext cx="5931725" cy="2624436"/>
              </a:xfrm>
              <a:prstGeom prst="rect">
                <a:avLst/>
              </a:prstGeom>
              <a:blipFill>
                <a:blip r:embed="rId2"/>
                <a:stretch>
                  <a:fillRect l="-821" t="-698" b="-18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CD831C-FD89-9B95-1624-87DCC59167B8}"/>
                  </a:ext>
                </a:extLst>
              </p:cNvPr>
              <p:cNvSpPr txBox="1"/>
              <p:nvPr/>
            </p:nvSpPr>
            <p:spPr>
              <a:xfrm>
                <a:off x="1606136" y="5078615"/>
                <a:ext cx="5931725" cy="504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i="1" dirty="0">
                    <a:solidFill>
                      <a:schemeClr val="tx1"/>
                    </a:solidFill>
                  </a:rPr>
                  <a:t>Note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𝔼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𝑑𝑢</m:t>
                            </m:r>
                          </m:e>
                        </m:nary>
                      </m:e>
                    </m:d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CD831C-FD89-9B95-1624-87DCC5916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136" y="5078615"/>
                <a:ext cx="5931725" cy="504369"/>
              </a:xfrm>
              <a:prstGeom prst="rect">
                <a:avLst/>
              </a:prstGeom>
              <a:blipFill>
                <a:blip r:embed="rId3"/>
                <a:stretch>
                  <a:fillRect t="-95181" b="-1518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27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4586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Topic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B3FB30-A546-4FC6-A4E1-D46A09344FA0}"/>
                  </a:ext>
                </a:extLst>
              </p:cNvPr>
              <p:cNvSpPr txBox="1"/>
              <p:nvPr/>
            </p:nvSpPr>
            <p:spPr>
              <a:xfrm>
                <a:off x="383381" y="1010605"/>
                <a:ext cx="8229600" cy="507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chemeClr val="bg2">
                        <a:lumMod val="25000"/>
                      </a:schemeClr>
                    </a:solidFill>
                    <a:effectLst/>
                    <a:latin typeface="Askan Light" panose="02000503060000020004" pitchFamily="50" charset="0"/>
                    <a:ea typeface="HYGothic-Medium" panose="02030600000101010101" pitchFamily="18" charset="-127"/>
                    <a:cs typeface="Calibri" panose="020F0502020204030204" pitchFamily="34" charset="0"/>
                  </a:rPr>
                  <a:t>Stochastic Process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HYGothic-Medium" panose="02030600000101010101" pitchFamily="18" charset="-127"/>
                        <a:cs typeface="Calibri" panose="020F0502020204030204" pitchFamily="34" charset="0"/>
                      </a:rPr>
                      <m:t>𝑍</m:t>
                    </m:r>
                    <m:r>
                      <a:rPr lang="en-US" altLang="ko-KR" sz="2000" b="0" i="1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HYGothic-Medium" panose="02030600000101010101" pitchFamily="18" charset="-127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ko-KR" sz="2000" b="0" i="1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HYGothic-Medium" panose="02030600000101010101" pitchFamily="18" charset="-127"/>
                        <a:cs typeface="Calibri" panose="020F0502020204030204" pitchFamily="34" charset="0"/>
                      </a:rPr>
                      <m:t>𝑡</m:t>
                    </m:r>
                    <m:r>
                      <a:rPr lang="en-US" altLang="ko-KR" sz="2000" b="0" i="1" smtClean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HYGothic-Medium" panose="02030600000101010101" pitchFamily="18" charset="-127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2">
                      <a:lumMod val="25000"/>
                    </a:schemeClr>
                  </a:solidFill>
                  <a:latin typeface="Askan Light" panose="02000503060000020004" pitchFamily="50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B3FB30-A546-4FC6-A4E1-D46A09344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81" y="1010605"/>
                <a:ext cx="8229600" cy="507960"/>
              </a:xfrm>
              <a:prstGeom prst="rect">
                <a:avLst/>
              </a:prstGeom>
              <a:blipFill>
                <a:blip r:embed="rId2"/>
                <a:stretch>
                  <a:fillRect l="-815" b="-204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A071B856-55BC-1B83-ED10-F126F5A66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178" y="2069562"/>
            <a:ext cx="6391275" cy="8096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A15CB9B-FB39-85E1-0751-C03B8CD91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7" y="3429000"/>
            <a:ext cx="8429625" cy="13620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3932D5-911C-066C-4CA9-306F93B3C667}"/>
              </a:ext>
            </a:extLst>
          </p:cNvPr>
          <p:cNvSpPr txBox="1"/>
          <p:nvPr/>
        </p:nvSpPr>
        <p:spPr>
          <a:xfrm>
            <a:off x="3465481" y="3578876"/>
            <a:ext cx="3008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Taylor Expansion to 2</a:t>
            </a:r>
            <a:r>
              <a:rPr lang="en-US" altLang="ko-KR" baseline="30000" dirty="0">
                <a:solidFill>
                  <a:schemeClr val="accent1"/>
                </a:solidFill>
              </a:rPr>
              <a:t>nd</a:t>
            </a:r>
            <a:r>
              <a:rPr lang="en-US" altLang="ko-KR" dirty="0">
                <a:solidFill>
                  <a:schemeClr val="accent1"/>
                </a:solidFill>
              </a:rPr>
              <a:t> order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949A1DF-AFE5-304C-D05A-96C6900A731B}"/>
                  </a:ext>
                </a:extLst>
              </p:cNvPr>
              <p:cNvSpPr txBox="1"/>
              <p:nvPr/>
            </p:nvSpPr>
            <p:spPr>
              <a:xfrm>
                <a:off x="4678585" y="4258807"/>
                <a:ext cx="3008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</a:rPr>
                  <a:t> No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ko-KR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term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949A1DF-AFE5-304C-D05A-96C6900A7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585" y="4258807"/>
                <a:ext cx="3008376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20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4586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Topic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B3FB30-A546-4FC6-A4E1-D46A09344FA0}"/>
                  </a:ext>
                </a:extLst>
              </p:cNvPr>
              <p:cNvSpPr txBox="1"/>
              <p:nvPr/>
            </p:nvSpPr>
            <p:spPr>
              <a:xfrm>
                <a:off x="383381" y="931047"/>
                <a:ext cx="8229600" cy="5116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50" charset="0"/>
                    <a:cs typeface="Times New Roman" panose="02020603050405020304" pitchFamily="18" charset="0"/>
                  </a:rPr>
                  <a:t>Transformation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0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50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n-US" sz="20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0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2">
                      <a:lumMod val="25000"/>
                    </a:schemeClr>
                  </a:solidFill>
                  <a:latin typeface="Askan Light" panose="02000503060000020004" pitchFamily="50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B3FB30-A546-4FC6-A4E1-D46A09344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81" y="931047"/>
                <a:ext cx="8229600" cy="511679"/>
              </a:xfrm>
              <a:prstGeom prst="rect">
                <a:avLst/>
              </a:prstGeom>
              <a:blipFill>
                <a:blip r:embed="rId2"/>
                <a:stretch>
                  <a:fillRect l="-815" b="-202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8F7F822-6453-8BA1-7FA1-47D5F0790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05" y="1549263"/>
            <a:ext cx="3354280" cy="9447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9FBDB1-2466-9052-8E81-9C59D02C5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506" y="2449637"/>
            <a:ext cx="3859619" cy="5492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DD27B4-3418-A035-8ADF-DE31895B2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3505" y="3140134"/>
            <a:ext cx="6414112" cy="28657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D374D4-70B0-22D1-7B41-5DDAFDEEDC18}"/>
                  </a:ext>
                </a:extLst>
              </p:cNvPr>
              <p:cNvSpPr txBox="1"/>
              <p:nvPr/>
            </p:nvSpPr>
            <p:spPr>
              <a:xfrm>
                <a:off x="999929" y="4932544"/>
                <a:ext cx="2011680" cy="376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</a:rPr>
                  <a:t>New measure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</m:acc>
                  </m:oMath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D374D4-70B0-22D1-7B41-5DDAFDEED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29" y="4932544"/>
                <a:ext cx="2011680" cy="376193"/>
              </a:xfrm>
              <a:prstGeom prst="rect">
                <a:avLst/>
              </a:prstGeom>
              <a:blipFill>
                <a:blip r:embed="rId6"/>
                <a:stretch>
                  <a:fillRect l="-2424" t="-8065" r="-13333" b="-25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D4CCCC-70E4-783B-B0D3-29CFDF7466FF}"/>
                  </a:ext>
                </a:extLst>
              </p:cNvPr>
              <p:cNvSpPr txBox="1"/>
              <p:nvPr/>
            </p:nvSpPr>
            <p:spPr>
              <a:xfrm>
                <a:off x="5815769" y="5546603"/>
                <a:ext cx="2011680" cy="38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̃"/>
                          <m:ctrlP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D4CCCC-70E4-783B-B0D3-29CFDF746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769" y="5546603"/>
                <a:ext cx="2011680" cy="381643"/>
              </a:xfrm>
              <a:prstGeom prst="rect">
                <a:avLst/>
              </a:prstGeom>
              <a:blipFill>
                <a:blip r:embed="rId7"/>
                <a:stretch>
                  <a:fillRect t="-4839"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47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4586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Topic 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249B78-D2D6-FA48-AA54-458F29330BE2}"/>
                  </a:ext>
                </a:extLst>
              </p:cNvPr>
              <p:cNvSpPr txBox="1"/>
              <p:nvPr/>
            </p:nvSpPr>
            <p:spPr>
              <a:xfrm>
                <a:off x="383381" y="976917"/>
                <a:ext cx="8229600" cy="5141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b="0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50" charset="0"/>
                    <a:cs typeface="Times New Roman" panose="02020603050405020304" pitchFamily="18" charset="0"/>
                  </a:rPr>
                  <a:t>Getting</a:t>
                </a:r>
                <a:r>
                  <a:rPr lang="en-US" sz="2000" b="0" dirty="0">
                    <a:solidFill>
                      <a:schemeClr val="bg2">
                        <a:lumMod val="2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𝔼</m:t>
                        </m:r>
                      </m:e>
                    </m:acc>
                    <m:acc>
                      <m:accPr>
                        <m:chr m:val="̃"/>
                        <m:ctrlPr>
                          <a:rPr lang="en-US" sz="20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50" charset="0"/>
                    <a:cs typeface="Times New Roman" panose="02020603050405020304" pitchFamily="18" charset="0"/>
                  </a:rPr>
                  <a:t> directly from density formula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249B78-D2D6-FA48-AA54-458F29330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81" y="976917"/>
                <a:ext cx="8229600" cy="514115"/>
              </a:xfrm>
              <a:prstGeom prst="rect">
                <a:avLst/>
              </a:prstGeom>
              <a:blipFill>
                <a:blip r:embed="rId2"/>
                <a:stretch>
                  <a:fillRect l="-81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F1B19132-6E2B-B9AB-46E4-3CC634589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576" y="1510597"/>
            <a:ext cx="5219700" cy="9239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CABB974-1738-CD8D-AB24-EB651C924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576" y="2501076"/>
            <a:ext cx="3924300" cy="11715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FA73326-E310-F8E3-D450-1517FF57BA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2576" y="3739205"/>
            <a:ext cx="6534150" cy="1943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C6E453-6762-5413-1DED-72E0F7E39AB8}"/>
                  </a:ext>
                </a:extLst>
              </p:cNvPr>
              <p:cNvSpPr txBox="1"/>
              <p:nvPr/>
            </p:nvSpPr>
            <p:spPr>
              <a:xfrm>
                <a:off x="4723193" y="2529681"/>
                <a:ext cx="201168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C00000"/>
                    </a:solidFill>
                  </a:rPr>
                  <a:t>Substitute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to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altLang="ko-KR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ko-KR" dirty="0">
                    <a:solidFill>
                      <a:srgbClr val="C00000"/>
                    </a:solidFill>
                  </a:rPr>
                  <a:t> 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C6E453-6762-5413-1DED-72E0F7E39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193" y="2529681"/>
                <a:ext cx="2011680" cy="374270"/>
              </a:xfrm>
              <a:prstGeom prst="rect">
                <a:avLst/>
              </a:prstGeom>
              <a:blipFill>
                <a:blip r:embed="rId6"/>
                <a:stretch>
                  <a:fillRect l="-2727" t="-8197" r="-606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206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4586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Topic 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F55BBB-BFE1-02F7-77B8-94CA19E54497}"/>
              </a:ext>
            </a:extLst>
          </p:cNvPr>
          <p:cNvSpPr txBox="1"/>
          <p:nvPr/>
        </p:nvSpPr>
        <p:spPr>
          <a:xfrm>
            <a:off x="383381" y="976917"/>
            <a:ext cx="8229600" cy="514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chemeClr val="bg2">
                    <a:lumMod val="2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Means change, variances don’t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Askan Light" panose="02000503060000020004" pitchFamily="50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C37603-17A2-1038-8468-D90618CCA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673" y="3371364"/>
            <a:ext cx="3707166" cy="3016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114DFF-CF64-251E-7FE8-E53645A5B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673" y="2191821"/>
            <a:ext cx="3354280" cy="94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4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4586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Topic 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3C9EC8D-4EB9-175F-D136-12CDBA16E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46" y="1011783"/>
            <a:ext cx="7803307" cy="49614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EDCE2B-45A8-2E0C-1C9C-8F6AC6688C7F}"/>
              </a:ext>
            </a:extLst>
          </p:cNvPr>
          <p:cNvSpPr txBox="1"/>
          <p:nvPr/>
        </p:nvSpPr>
        <p:spPr>
          <a:xfrm>
            <a:off x="4105656" y="2590878"/>
            <a:ext cx="29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X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740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F7F1FA-3170-4513-96D6-BAB3A3C57BD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9E5B2F-2E0C-4159-8EFC-B224ACB9E3E2}"/>
              </a:ext>
            </a:extLst>
          </p:cNvPr>
          <p:cNvCxnSpPr>
            <a:cxnSpLocks/>
          </p:cNvCxnSpPr>
          <p:nvPr/>
        </p:nvCxnSpPr>
        <p:spPr>
          <a:xfrm>
            <a:off x="457200" y="935204"/>
            <a:ext cx="8229600" cy="172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41042-24DE-45F9-8DE0-B90904EBD99A}"/>
              </a:ext>
            </a:extLst>
          </p:cNvPr>
          <p:cNvSpPr txBox="1"/>
          <p:nvPr/>
        </p:nvSpPr>
        <p:spPr>
          <a:xfrm>
            <a:off x="383381" y="429697"/>
            <a:ext cx="4586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skan Light" panose="02000503060000020004" pitchFamily="50" charset="0"/>
                <a:cs typeface="Times New Roman" panose="02020603050405020304" pitchFamily="18" charset="0"/>
              </a:rPr>
              <a:t>Topic 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9689D-3741-47A7-8417-CB1DAF634491}"/>
              </a:ext>
            </a:extLst>
          </p:cNvPr>
          <p:cNvGrpSpPr/>
          <p:nvPr/>
        </p:nvGrpSpPr>
        <p:grpSpPr>
          <a:xfrm>
            <a:off x="457200" y="6008684"/>
            <a:ext cx="2149725" cy="323165"/>
            <a:chOff x="310288" y="6243338"/>
            <a:chExt cx="2866300" cy="4308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60677C-C472-4F32-82ED-4AA2FDE0152A}"/>
                </a:ext>
              </a:extLst>
            </p:cNvPr>
            <p:cNvSpPr txBox="1"/>
            <p:nvPr/>
          </p:nvSpPr>
          <p:spPr>
            <a:xfrm>
              <a:off x="310288" y="6243338"/>
              <a:ext cx="9946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pc="4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FBA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7F531E-2A80-48BA-9423-3BE1D6A0AB43}"/>
                </a:ext>
              </a:extLst>
            </p:cNvPr>
            <p:cNvSpPr txBox="1"/>
            <p:nvPr/>
          </p:nvSpPr>
          <p:spPr>
            <a:xfrm>
              <a:off x="1180999" y="6257573"/>
              <a:ext cx="1995589" cy="383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QUANTITATIVE FINANCE</a:t>
              </a:r>
            </a:p>
            <a:p>
              <a:pPr>
                <a:lnSpc>
                  <a:spcPct val="150000"/>
                </a:lnSpc>
              </a:pPr>
              <a:r>
                <a:rPr lang="en-US" sz="450" spc="226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GROUP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F99C4-EA97-4616-B1DE-58B46C69BA48}"/>
                </a:ext>
              </a:extLst>
            </p:cNvPr>
            <p:cNvSpPr txBox="1"/>
            <p:nvPr/>
          </p:nvSpPr>
          <p:spPr>
            <a:xfrm>
              <a:off x="1033927" y="6257573"/>
              <a:ext cx="37087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endParaRPr lang="en-US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F55BBB-BFE1-02F7-77B8-94CA19E54497}"/>
                  </a:ext>
                </a:extLst>
              </p:cNvPr>
              <p:cNvSpPr txBox="1"/>
              <p:nvPr/>
            </p:nvSpPr>
            <p:spPr>
              <a:xfrm>
                <a:off x="383381" y="976917"/>
                <a:ext cx="8229600" cy="5141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b="0" dirty="0">
                    <a:solidFill>
                      <a:schemeClr val="bg2">
                        <a:lumMod val="25000"/>
                      </a:schemeClr>
                    </a:solidFill>
                    <a:latin typeface="Askan Light" panose="02000503060000020004" pitchFamily="50" charset="0"/>
                    <a:cs typeface="Times New Roman" panose="02020603050405020304" pitchFamily="18" charset="0"/>
                  </a:rPr>
                  <a:t>Conditional expectations under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ℙ</m:t>
                        </m:r>
                      </m:e>
                    </m:acc>
                  </m:oMath>
                </a14:m>
                <a:endParaRPr lang="en-US" sz="2000" dirty="0">
                  <a:solidFill>
                    <a:schemeClr val="bg2">
                      <a:lumMod val="25000"/>
                    </a:schemeClr>
                  </a:solidFill>
                  <a:latin typeface="Askan Light" panose="02000503060000020004" pitchFamily="50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F55BBB-BFE1-02F7-77B8-94CA19E54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81" y="976917"/>
                <a:ext cx="8229600" cy="514115"/>
              </a:xfrm>
              <a:prstGeom prst="rect">
                <a:avLst/>
              </a:prstGeom>
              <a:blipFill>
                <a:blip r:embed="rId2"/>
                <a:stretch>
                  <a:fillRect l="-81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0ECA0099-1412-DE5B-1512-9990F1515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237" y="1855068"/>
            <a:ext cx="3500772" cy="3810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CE9C14D-8697-7C56-CB1E-B91421D81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237" y="2564286"/>
            <a:ext cx="45815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6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4554</TotalTime>
  <Words>545</Words>
  <Application>Microsoft Office PowerPoint</Application>
  <PresentationFormat>화면 슬라이드 쇼(4:3)</PresentationFormat>
  <Paragraphs>165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Arial</vt:lpstr>
      <vt:lpstr>Askan Light</vt:lpstr>
      <vt:lpstr>Calibri</vt:lpstr>
      <vt:lpstr>Calibri Light</vt:lpstr>
      <vt:lpstr>Cambria Math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지혁 박</cp:lastModifiedBy>
  <cp:revision>81</cp:revision>
  <dcterms:created xsi:type="dcterms:W3CDTF">2021-05-31T23:36:21Z</dcterms:created>
  <dcterms:modified xsi:type="dcterms:W3CDTF">2023-09-09T22:22:33Z</dcterms:modified>
</cp:coreProperties>
</file>