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58" r:id="rId4"/>
    <p:sldId id="288" r:id="rId5"/>
    <p:sldId id="289" r:id="rId6"/>
    <p:sldId id="290" r:id="rId7"/>
    <p:sldId id="291" r:id="rId8"/>
    <p:sldId id="295" r:id="rId9"/>
    <p:sldId id="292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26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1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1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1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0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8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4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CA24D-FC40-4AFF-AC4E-8D4CC5BDD404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tags" Target="../tags/tag25.xml"/><Relationship Id="rId7" Type="http://schemas.openxmlformats.org/officeDocument/2006/relationships/image" Target="../media/image26.emf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5.emf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tags" Target="../tags/tag28.xml"/><Relationship Id="rId7" Type="http://schemas.openxmlformats.org/officeDocument/2006/relationships/image" Target="../media/image33.png"/><Relationship Id="rId12" Type="http://schemas.openxmlformats.org/officeDocument/2006/relationships/image" Target="../media/image32.emf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emf"/><Relationship Id="rId5" Type="http://schemas.openxmlformats.org/officeDocument/2006/relationships/tags" Target="../tags/tag30.xml"/><Relationship Id="rId10" Type="http://schemas.openxmlformats.org/officeDocument/2006/relationships/image" Target="../media/image30.emf"/><Relationship Id="rId4" Type="http://schemas.openxmlformats.org/officeDocument/2006/relationships/tags" Target="../tags/tag29.xml"/><Relationship Id="rId9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35.emf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3.xml"/><Relationship Id="rId7" Type="http://schemas.openxmlformats.org/officeDocument/2006/relationships/image" Target="../media/image2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emf"/><Relationship Id="rId5" Type="http://schemas.openxmlformats.org/officeDocument/2006/relationships/tags" Target="../tags/tag5.xml"/><Relationship Id="rId10" Type="http://schemas.openxmlformats.org/officeDocument/2006/relationships/image" Target="../media/image5.emf"/><Relationship Id="rId4" Type="http://schemas.openxmlformats.org/officeDocument/2006/relationships/tags" Target="../tags/tag4.xml"/><Relationship Id="rId9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tags" Target="../tags/tag8.xml"/><Relationship Id="rId7" Type="http://schemas.openxmlformats.org/officeDocument/2006/relationships/image" Target="../media/image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11.xml"/><Relationship Id="rId7" Type="http://schemas.openxmlformats.org/officeDocument/2006/relationships/image" Target="../media/image1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tags" Target="../tags/tag16.xml"/><Relationship Id="rId7" Type="http://schemas.openxmlformats.org/officeDocument/2006/relationships/image" Target="../media/image16.emf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.emf"/><Relationship Id="rId5" Type="http://schemas.openxmlformats.org/officeDocument/2006/relationships/tags" Target="../tags/tag18.xml"/><Relationship Id="rId10" Type="http://schemas.openxmlformats.org/officeDocument/2006/relationships/image" Target="../media/image19.emf"/><Relationship Id="rId4" Type="http://schemas.openxmlformats.org/officeDocument/2006/relationships/tags" Target="../tags/tag17.xml"/><Relationship Id="rId9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tags" Target="../tags/tag21.xml"/><Relationship Id="rId7" Type="http://schemas.openxmlformats.org/officeDocument/2006/relationships/image" Target="../media/image22.emf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1.emf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9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AD9ADF-A32B-4C55-A1BA-03D46C381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DB6E4C-06FA-4F22-98E1-C4F75730FBB0}"/>
              </a:ext>
            </a:extLst>
          </p:cNvPr>
          <p:cNvSpPr/>
          <p:nvPr/>
        </p:nvSpPr>
        <p:spPr>
          <a:xfrm>
            <a:off x="251717" y="0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CC21C-1FC6-4F89-8EE0-A3CBBA26601D}"/>
              </a:ext>
            </a:extLst>
          </p:cNvPr>
          <p:cNvSpPr txBox="1"/>
          <p:nvPr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2A236-0264-44A9-8C11-534B8136D5C9}"/>
              </a:ext>
            </a:extLst>
          </p:cNvPr>
          <p:cNvSpPr txBox="1"/>
          <p:nvPr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EB447-AFC4-4DA6-89C7-AB730543F6F2}"/>
              </a:ext>
            </a:extLst>
          </p:cNvPr>
          <p:cNvSpPr txBox="1"/>
          <p:nvPr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C957E-02F6-4058-B3A4-F3AE0602FD63}"/>
              </a:ext>
            </a:extLst>
          </p:cNvPr>
          <p:cNvSpPr txBox="1"/>
          <p:nvPr/>
        </p:nvSpPr>
        <p:spPr>
          <a:xfrm>
            <a:off x="1475729" y="2573532"/>
            <a:ext cx="7168959" cy="185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Execution with Continuous Trading 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31883E-6D39-4180-A2E7-94947F240030}"/>
              </a:ext>
            </a:extLst>
          </p:cNvPr>
          <p:cNvSpPr txBox="1"/>
          <p:nvPr/>
        </p:nvSpPr>
        <p:spPr>
          <a:xfrm>
            <a:off x="1475729" y="5206966"/>
            <a:ext cx="20279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발표자</a:t>
            </a:r>
            <a:r>
              <a:rPr lang="en-US" altLang="ko-KR" sz="13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o-KR" altLang="en-US" sz="13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박지혁</a:t>
            </a:r>
            <a:endParaRPr lang="en-US" sz="135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C7F499-B17D-44AA-961D-5E06C0E464C1}"/>
              </a:ext>
            </a:extLst>
          </p:cNvPr>
          <p:cNvSpPr txBox="1"/>
          <p:nvPr/>
        </p:nvSpPr>
        <p:spPr>
          <a:xfrm>
            <a:off x="1475729" y="4423590"/>
            <a:ext cx="1487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 3</a:t>
            </a:r>
            <a:r>
              <a:rPr lang="en-US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7976848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Optimal Acquisition with Terminal Penalty and Temporary Impact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B3FB30-A546-4FC6-A4E1-D46A09344FA0}"/>
                  </a:ext>
                </a:extLst>
              </p:cNvPr>
              <p:cNvSpPr txBox="1"/>
              <p:nvPr/>
            </p:nvSpPr>
            <p:spPr>
              <a:xfrm>
                <a:off x="383381" y="872871"/>
                <a:ext cx="8229600" cy="4709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Optimal acquisition problem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: How to acquire </a:t>
                </a:r>
                <a:r>
                  <a:rPr lang="en-US" altLang="ko-KR" sz="2000" u="sng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at most </a:t>
                </a:r>
                <a14:m>
                  <m:oMath xmlns:m="http://schemas.openxmlformats.org/officeDocument/2006/math">
                    <m:r>
                      <a:rPr lang="en-US" altLang="ko-KR" sz="2000" i="1" u="sng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ℜ</m:t>
                    </m:r>
                  </m:oMath>
                </a14:m>
                <a:r>
                  <a:rPr lang="en-US" altLang="ko-KR" sz="2000" u="sng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0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shares over [0, T]?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2" charset="0"/>
                    <a:cs typeface="Times New Roman" panose="02020603050405020304" pitchFamily="18" charset="0"/>
                  </a:rPr>
                  <a:t>It is allowed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ko-KR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𝜐</m:t>
                        </m:r>
                      </m:sup>
                    </m:sSubSup>
                    <m:r>
                      <a:rPr lang="en-US" altLang="ko-KR" sz="1600" b="0" i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 </m:t>
                    </m:r>
                    <m:r>
                      <a:rPr lang="en-US" altLang="ko-KR" sz="16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ℜ</m:t>
                    </m:r>
                  </m:oMath>
                </a14:m>
                <a:r>
                  <a:rPr lang="en-US" altLang="ko-KR" sz="16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, and in this case she must execute a buy MO for the remaining amount and pick up an additional penalty. This penalty is parameterized by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ko-KR" sz="16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Askan Light" panose="02000503060000020004" pitchFamily="50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Askan Light" panose="02000503060000020004" pitchFamily="50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Objective to be minimized: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bg2">
                      <a:lumMod val="25000"/>
                    </a:schemeClr>
                  </a:solidFill>
                  <a:latin typeface="Askan Light" panose="02000503060000020004" pitchFamily="50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bg2">
                      <a:lumMod val="25000"/>
                    </a:schemeClr>
                  </a:solidFill>
                  <a:latin typeface="Askan Light" panose="02000503060000020004" pitchFamily="50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Askan Light" panose="02000503060000020004" pitchFamily="50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Value function: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Askan Light" panose="02000503060000020004" pitchFamily="50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B3FB30-A546-4FC6-A4E1-D46A09344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81" y="872871"/>
                <a:ext cx="8229600" cy="4709110"/>
              </a:xfrm>
              <a:prstGeom prst="rect">
                <a:avLst/>
              </a:prstGeom>
              <a:blipFill>
                <a:blip r:embed="rId5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123987-137B-BE81-A96F-A781F45E7D24}"/>
              </a:ext>
            </a:extLst>
          </p:cNvPr>
          <p:cNvSpPr txBox="1"/>
          <p:nvPr/>
        </p:nvSpPr>
        <p:spPr>
          <a:xfrm>
            <a:off x="4120738" y="29747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27" name="그림 26" descr="\documentclass{article}&#10;\usepackage{amsmath}&#10;\usepackage{amsfonts}&#10;\pagestyle{empty}&#10;\begin{document}&#10;&#10;$E C_\nu = E\left[\int_t^T \hat{S}_u^{\nu}\nu_u du + (\mathfrak{R}-Q_T^{\nu})S_T + \alpha(\mathfrak{R}-Q_T^{\nu})^2 \right]$&#10;&#10;&#10;\end{document}" title="IguanaTex Bitmap Display">
            <a:extLst>
              <a:ext uri="{FF2B5EF4-FFF2-40B4-BE49-F238E27FC236}">
                <a16:creationId xmlns:a16="http://schemas.microsoft.com/office/drawing/2014/main" id="{A0BC3ABC-9DAE-EF80-C7EB-F40BEA27A31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9000"/>
            <a:ext cx="5234940" cy="411480"/>
          </a:xfrm>
          <a:prstGeom prst="rect">
            <a:avLst/>
          </a:prstGeom>
        </p:spPr>
      </p:pic>
      <p:pic>
        <p:nvPicPr>
          <p:cNvPr id="25" name="그림 24" descr="\documentclass{article}&#10;\usepackage{amsmath}&#10;\pagestyle{empty}&#10;\begin{document}&#10;&#10;$H(t,S,y) = \underset{\nu\in \mathcal{A}}{\inf} E_{t,S,y}\left[\int_t^T \hat{S}_u^{\nu} \nu_u du + Y_T^\nu S_T + \alpha(Y_Y^\nu)^2\right]$&#10;&#10;&#10;\end{document}" title="IguanaTex Bitmap Display">
            <a:extLst>
              <a:ext uri="{FF2B5EF4-FFF2-40B4-BE49-F238E27FC236}">
                <a16:creationId xmlns:a16="http://schemas.microsoft.com/office/drawing/2014/main" id="{D1A89143-09B9-7C3B-64DB-21D9AE6A69D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52963"/>
            <a:ext cx="5303520" cy="434340"/>
          </a:xfrm>
          <a:prstGeom prst="rect">
            <a:avLst/>
          </a:prstGeom>
        </p:spPr>
      </p:pic>
      <p:pic>
        <p:nvPicPr>
          <p:cNvPr id="31" name="그림 30" descr="\documentclass{article}&#10;\usepackage{amsmath}&#10;\usepackage{amsfonts}&#10;\pagestyle{empty}&#10;\begin{document}&#10;&#10;$\text{let}\,\, Y_t^{\nu} = \mathfrak{R}-Q_t^{\nu},\quad \text{so that}\quad dY_t^{\nu} = -\nu_t dt$&#10;&#10;&#10;\end{document}" title="IguanaTex Bitmap Display">
            <a:extLst>
              <a:ext uri="{FF2B5EF4-FFF2-40B4-BE49-F238E27FC236}">
                <a16:creationId xmlns:a16="http://schemas.microsoft.com/office/drawing/2014/main" id="{F24D74C2-0F55-DA65-6B53-7144D6DA8EB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52056"/>
            <a:ext cx="42291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9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7905596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Optimal Acquisition with Terminal Penalty and Temporary Impact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B3FB30-A546-4FC6-A4E1-D46A09344FA0}"/>
                  </a:ext>
                </a:extLst>
              </p:cNvPr>
              <p:cNvSpPr txBox="1"/>
              <p:nvPr/>
            </p:nvSpPr>
            <p:spPr>
              <a:xfrm>
                <a:off x="383381" y="872871"/>
                <a:ext cx="8229600" cy="4538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Solving the model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DPE with terminal condition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1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sz="1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𝑦𝑆</m:t>
                    </m:r>
                    <m:r>
                      <a:rPr lang="en-US" sz="1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US" sz="1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ko-KR" sz="1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bg2">
                      <a:lumMod val="25000"/>
                    </a:schemeClr>
                  </a:solidFill>
                  <a:latin typeface="Askan Light" panose="02000503060000020004" pitchFamily="50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(6.14)</a:t>
                </a:r>
              </a:p>
              <a:p>
                <a:pPr>
                  <a:lnSpc>
                    <a:spcPct val="150000"/>
                  </a:lnSpc>
                </a:pPr>
                <a:endParaRPr lang="en-US" sz="1400" dirty="0">
                  <a:solidFill>
                    <a:schemeClr val="bg2">
                      <a:lumMod val="25000"/>
                    </a:schemeClr>
                  </a:solidFill>
                  <a:latin typeface="Askan Light" panose="02000503060000020004" pitchFamily="50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First-order condition: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(6.15)</a:t>
                </a:r>
              </a:p>
              <a:p>
                <a:pPr>
                  <a:lnSpc>
                    <a:spcPct val="150000"/>
                  </a:lnSpc>
                </a:pPr>
                <a:endParaRPr lang="en-US" sz="1400" dirty="0">
                  <a:solidFill>
                    <a:schemeClr val="bg2">
                      <a:lumMod val="25000"/>
                    </a:schemeClr>
                  </a:solidFill>
                  <a:latin typeface="Askan Light" panose="02000503060000020004" pitchFamily="50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Value function </a:t>
                </a:r>
                <a:r>
                  <a:rPr lang="en-US" sz="1400" dirty="0" err="1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anstaz</a:t>
                </a:r>
                <a:r>
                  <a:rPr lang="en-US" sz="14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(6.16)</a:t>
                </a:r>
              </a:p>
              <a:p>
                <a:pPr>
                  <a:lnSpc>
                    <a:spcPct val="150000"/>
                  </a:lnSpc>
                </a:pPr>
                <a:endParaRPr lang="en-US" sz="1400" dirty="0">
                  <a:solidFill>
                    <a:schemeClr val="bg2">
                      <a:lumMod val="25000"/>
                    </a:schemeClr>
                  </a:solidFill>
                  <a:latin typeface="Askan Light" panose="02000503060000020004" pitchFamily="50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400" dirty="0">
                  <a:solidFill>
                    <a:schemeClr val="bg2">
                      <a:lumMod val="25000"/>
                    </a:schemeClr>
                  </a:solidFill>
                  <a:latin typeface="Askan Light" panose="02000503060000020004" pitchFamily="50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Reduce (6.15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)</a:t>
                </a:r>
                <a:r>
                  <a:rPr lang="ko-KR" altLang="en-US" sz="14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to</a:t>
                </a:r>
                <a:r>
                  <a:rPr lang="en-US" sz="14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(6.17)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B3FB30-A546-4FC6-A4E1-D46A09344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81" y="872871"/>
                <a:ext cx="8229600" cy="4538230"/>
              </a:xfrm>
              <a:prstGeom prst="rect">
                <a:avLst/>
              </a:prstGeom>
              <a:blipFill>
                <a:blip r:embed="rId7"/>
                <a:stretch>
                  <a:fillRect l="-924" r="-308" b="-16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123987-137B-BE81-A96F-A781F45E7D24}"/>
              </a:ext>
            </a:extLst>
          </p:cNvPr>
          <p:cNvSpPr txBox="1"/>
          <p:nvPr/>
        </p:nvSpPr>
        <p:spPr>
          <a:xfrm>
            <a:off x="4120738" y="29747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3" name="그림 2" descr="\documentclass{article}&#10;\usepackage{amsmath}&#10;\pagestyle{empty}&#10;\begin{document}&#10;&#10;$0 = \partial_t H + \frac{1}{2}\sigma^2 \partial_{SS}H + \underset{\nu}{\inf}\{(S + k\nu)\nu - \nu\partial_y H\}$&#10;&#10;&#10;\end{document}" title="IguanaTex Bitmap Display">
            <a:extLst>
              <a:ext uri="{FF2B5EF4-FFF2-40B4-BE49-F238E27FC236}">
                <a16:creationId xmlns:a16="http://schemas.microsoft.com/office/drawing/2014/main" id="{32D2052A-48F5-F707-B22B-DC3139016CC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9" y="1770978"/>
            <a:ext cx="4145280" cy="304800"/>
          </a:xfrm>
          <a:prstGeom prst="rect">
            <a:avLst/>
          </a:prstGeom>
        </p:spPr>
      </p:pic>
      <p:pic>
        <p:nvPicPr>
          <p:cNvPr id="7" name="그림 6" descr="\documentclass{article}&#10;\usepackage{amsmath}&#10;\pagestyle{empty}&#10;\begin{document}&#10;&#10;$\nu^* = \frac{1}{2k}(\partial_y H -S) \implies \partial_tH \frac{1}{2}\sigma^2 \partial_{SS} H - \frac{1}{4k}(\partial_y H - S)^2 = 0$&#10;&#10;&#10;\end{document}" title="IguanaTex Bitmap Display">
            <a:extLst>
              <a:ext uri="{FF2B5EF4-FFF2-40B4-BE49-F238E27FC236}">
                <a16:creationId xmlns:a16="http://schemas.microsoft.com/office/drawing/2014/main" id="{BEE13F55-37F2-388B-5407-3199A03FEC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30929"/>
            <a:ext cx="5242560" cy="243840"/>
          </a:xfrm>
          <a:prstGeom prst="rect">
            <a:avLst/>
          </a:prstGeom>
        </p:spPr>
      </p:pic>
      <p:pic>
        <p:nvPicPr>
          <p:cNvPr id="21" name="그림 20" descr="\documentclass{article}&#10;\usepackage{amsmath}&#10;\pagestyle{empty}&#10;\begin{document}&#10;&#10;$H(t,S,y) = yS + h_0(t) + h_1(t)y + h_2(t)y^2\,\,\text{with terminal condition}\\&#10;\implies 0 = \{\partial_th_2 - \frac{1}{k}h_2^2\}y^2 + \{\partial_th_1 - \frac{1}{2k}h_2h_1 \}y + \{\partial_t h_0 - \frac{1}{4k}h_1^2 \}$&#10;&#10;&#10;\end{document}" title="IguanaTex Bitmap Display">
            <a:extLst>
              <a:ext uri="{FF2B5EF4-FFF2-40B4-BE49-F238E27FC236}">
                <a16:creationId xmlns:a16="http://schemas.microsoft.com/office/drawing/2014/main" id="{2921229B-2D75-FA13-275B-C4409977A18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5" y="3784580"/>
            <a:ext cx="6156960" cy="487680"/>
          </a:xfrm>
          <a:prstGeom prst="rect">
            <a:avLst/>
          </a:prstGeom>
        </p:spPr>
      </p:pic>
      <p:pic>
        <p:nvPicPr>
          <p:cNvPr id="23" name="그림 22" descr="\documentclass{article}&#10;\usepackage{amsmath}&#10;\pagestyle{empty}&#10;\begin{document}&#10;&#10;$\nu_t^* = \left((T-t) + \frac{k}{\alpha} \right)^{-1}Y_t^{\nu^*}$&#10;&#10;&#10;\end{document}" title="IguanaTex Bitmap Display">
            <a:extLst>
              <a:ext uri="{FF2B5EF4-FFF2-40B4-BE49-F238E27FC236}">
                <a16:creationId xmlns:a16="http://schemas.microsoft.com/office/drawing/2014/main" id="{0C7E7C73-8711-86EA-C3B9-955C5FFE363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38027"/>
            <a:ext cx="2255520" cy="304800"/>
          </a:xfrm>
          <a:prstGeom prst="rect">
            <a:avLst/>
          </a:prstGeom>
        </p:spPr>
      </p:pic>
      <p:pic>
        <p:nvPicPr>
          <p:cNvPr id="25" name="그림 24" descr="\documentclass{article}&#10;\usepackage{amsmath}&#10;\pagestyle{empty}&#10;\begin{document}&#10;&#10;$\implies h_2(t) = \left(\frac{1}{k}(T-t) + \frac{1}{\alpha}\right)^{-1}$&#10;&#10;&#10;\end{document}" title="IguanaTex Bitmap Display">
            <a:extLst>
              <a:ext uri="{FF2B5EF4-FFF2-40B4-BE49-F238E27FC236}">
                <a16:creationId xmlns:a16="http://schemas.microsoft.com/office/drawing/2014/main" id="{9ED96330-0E34-3BEC-1ACF-F062CE190D7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5" y="4308364"/>
            <a:ext cx="2682240" cy="2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9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7834344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Optimal Acquisition with Terminal Penalty and Temporary Impact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872871"/>
            <a:ext cx="8229600" cy="3194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Solving the model, cont’d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Integrate over [0,t]: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So the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optimal inventory path is: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(6.18)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The optimal trading speed is: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(6.19)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123987-137B-BE81-A96F-A781F45E7D24}"/>
              </a:ext>
            </a:extLst>
          </p:cNvPr>
          <p:cNvSpPr txBox="1"/>
          <p:nvPr/>
        </p:nvSpPr>
        <p:spPr>
          <a:xfrm>
            <a:off x="4120738" y="29747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3" name="그림 2" descr="\documentclass{article}&#10;\usepackage{amsmath}&#10;\pagestyle{empty}&#10;\begin{document}&#10;&#10;$dY_t^{\nu^*} = -\left((T-t) + \frac{k}{\alpha}\right)^{-1}Y_t^{\nu^*}dt$&#10;&#10;&#10;\end{document}" title="IguanaTex Bitmap Display">
            <a:extLst>
              <a:ext uri="{FF2B5EF4-FFF2-40B4-BE49-F238E27FC236}">
                <a16:creationId xmlns:a16="http://schemas.microsoft.com/office/drawing/2014/main" id="{8E9F7D04-0F87-BE76-8847-8CC30375CC2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5" y="1708215"/>
            <a:ext cx="2905760" cy="304800"/>
          </a:xfrm>
          <a:prstGeom prst="rect">
            <a:avLst/>
          </a:prstGeom>
        </p:spPr>
      </p:pic>
      <p:pic>
        <p:nvPicPr>
          <p:cNvPr id="7" name="그림 6" descr="\documentclass{article}&#10;\usepackage{amsmath}&#10;\usepackage{amsfonts}&#10;\pagestyle{empty}&#10;\begin{document}&#10;&#10;$Q_t^{\nu^*} = \frac{t}{T + \frac{k}{\alpha}}\mathfrak{R}$&#10;&#10;&#10;\end{document}" title="IguanaTex Bitmap Display">
            <a:extLst>
              <a:ext uri="{FF2B5EF4-FFF2-40B4-BE49-F238E27FC236}">
                <a16:creationId xmlns:a16="http://schemas.microsoft.com/office/drawing/2014/main" id="{5DEC550A-D71C-757D-8769-8D57B9C37B1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33" y="2768730"/>
            <a:ext cx="1219200" cy="325120"/>
          </a:xfrm>
          <a:prstGeom prst="rect">
            <a:avLst/>
          </a:prstGeom>
        </p:spPr>
      </p:pic>
      <p:pic>
        <p:nvPicPr>
          <p:cNvPr id="9" name="그림 8" descr="\documentclass{article}&#10;\usepackage{amsmath}&#10;\usepackage{amsfonts}&#10;\pagestyle{empty}&#10;\begin{document}&#10;&#10;$\nu_t^* = \frac{\mathfrak{R}}{T + \frac{k}{\alpha}}$&#10;&#10;&#10;\end{document}" title="IguanaTex Bitmap Display">
            <a:extLst>
              <a:ext uri="{FF2B5EF4-FFF2-40B4-BE49-F238E27FC236}">
                <a16:creationId xmlns:a16="http://schemas.microsoft.com/office/drawing/2014/main" id="{7FD21FFF-1030-0042-237D-F298D00D016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5" y="3667243"/>
            <a:ext cx="873760" cy="32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6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0" y="429697"/>
            <a:ext cx="50765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6.5 Liquidation with Permanent Prick Impact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B3FB30-A546-4FC6-A4E1-D46A09344FA0}"/>
                  </a:ext>
                </a:extLst>
              </p:cNvPr>
              <p:cNvSpPr txBox="1"/>
              <p:nvPr/>
            </p:nvSpPr>
            <p:spPr>
              <a:xfrm>
                <a:off x="383381" y="1257051"/>
                <a:ext cx="8229600" cy="4661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When we switch from acquisition back to liquidation, discussing the </a:t>
                </a:r>
                <a:r>
                  <a:rPr lang="en-US" sz="2000" dirty="0" err="1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liquiation</a:t>
                </a:r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 of a total of </a:t>
                </a:r>
                <a:r>
                  <a:rPr lang="en-US" altLang="ko-KR" sz="2000" u="sng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u="sng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ℜ</m:t>
                    </m:r>
                  </m:oMath>
                </a14:m>
                <a:r>
                  <a:rPr lang="en-US" altLang="ko-KR" sz="2000" u="sng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ko-KR" sz="20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shares through market orders(Mos)</a:t>
                </a:r>
                <a:endParaRPr lang="en-US" sz="2000" dirty="0">
                  <a:solidFill>
                    <a:schemeClr val="bg2">
                      <a:lumMod val="25000"/>
                    </a:schemeClr>
                  </a:solidFill>
                  <a:latin typeface="Askan Light" panose="02000503060000020004" pitchFamily="50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                    </a:t>
                </a:r>
                <a:r>
                  <a:rPr lang="en-US" altLang="ko-KR" sz="2000" b="0" i="0" dirty="0">
                    <a:solidFill>
                      <a:srgbClr val="374151"/>
                    </a:solidFill>
                    <a:effectLst/>
                    <a:latin typeface="Söhne"/>
                  </a:rPr>
                  <a:t>Trades impact prices both temporarily and permanently.</a:t>
                </a:r>
              </a:p>
              <a:p>
                <a:pPr>
                  <a:lnSpc>
                    <a:spcPct val="150000"/>
                  </a:lnSpc>
                </a:pPr>
                <a:endParaRPr lang="en-US" sz="1500" dirty="0">
                  <a:solidFill>
                    <a:srgbClr val="374151"/>
                  </a:solidFill>
                  <a:latin typeface="Söhne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0" i="0" dirty="0">
                    <a:solidFill>
                      <a:srgbClr val="374151"/>
                    </a:solidFill>
                    <a:effectLst/>
                    <a:latin typeface="Söhne"/>
                  </a:rPr>
                  <a:t>The </a:t>
                </a:r>
                <a:r>
                  <a:rPr lang="en-US" altLang="ko-KR" sz="2000" b="0" i="0" dirty="0" err="1">
                    <a:solidFill>
                      <a:srgbClr val="374151"/>
                    </a:solidFill>
                    <a:effectLst/>
                    <a:latin typeface="Söhne"/>
                  </a:rPr>
                  <a:t>midprice</a:t>
                </a:r>
                <a:r>
                  <a:rPr lang="en-US" altLang="ko-KR" sz="2000" b="0" i="0" dirty="0">
                    <a:solidFill>
                      <a:srgbClr val="374151"/>
                    </a:solidFill>
                    <a:effectLst/>
                    <a:latin typeface="Söhne"/>
                  </a:rPr>
                  <a:t> dynamics, affected by a negative sign due to the agent's sell trades exerting a permanent downward pressure, are denoted by</a:t>
                </a:r>
                <a:endParaRPr lang="en-US" sz="2000" dirty="0">
                  <a:solidFill>
                    <a:schemeClr val="bg2">
                      <a:lumMod val="25000"/>
                    </a:schemeClr>
                  </a:solidFill>
                  <a:latin typeface="Askan Light" panose="02000503060000020004" pitchFamily="50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0" i="0" dirty="0">
                    <a:solidFill>
                      <a:srgbClr val="374151"/>
                    </a:solidFill>
                    <a:effectLst/>
                    <a:latin typeface="Söhne"/>
                  </a:rPr>
                  <a:t>The model assumes that sell trades negatively impact prices temporarily.</a:t>
                </a:r>
                <a:endParaRPr lang="en-US" altLang="ko-KR" sz="2000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Askan Light" panose="02000503060000020004" pitchFamily="50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0" i="0" dirty="0">
                    <a:solidFill>
                      <a:srgbClr val="374151"/>
                    </a:solidFill>
                    <a:effectLst/>
                    <a:latin typeface="Söhne"/>
                  </a:rPr>
                  <a:t>Additionally, the agent is required to execute an MO to achieve a total revenue of                              considering             as the terminal liquidation penalty parameter.</a:t>
                </a:r>
                <a:endParaRPr lang="en-US" sz="2000" dirty="0">
                  <a:solidFill>
                    <a:schemeClr val="bg2">
                      <a:lumMod val="25000"/>
                    </a:schemeClr>
                  </a:solidFill>
                  <a:latin typeface="Askan Light" panose="02000503060000020004" pitchFamily="50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B3FB30-A546-4FC6-A4E1-D46A09344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81" y="1257051"/>
                <a:ext cx="8229600" cy="4661276"/>
              </a:xfrm>
              <a:prstGeom prst="rect">
                <a:avLst/>
              </a:prstGeom>
              <a:blipFill>
                <a:blip r:embed="rId2"/>
                <a:stretch>
                  <a:fillRect l="-815" r="-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0FEA073-B08E-93B7-A2F9-4A021166B0AD}"/>
              </a:ext>
            </a:extLst>
          </p:cNvPr>
          <p:cNvSpPr/>
          <p:nvPr/>
        </p:nvSpPr>
        <p:spPr>
          <a:xfrm>
            <a:off x="882000" y="2403496"/>
            <a:ext cx="642356" cy="1751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B12444-30B0-DAFA-F1A2-93F1993AD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786" y="3733800"/>
            <a:ext cx="933450" cy="342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A5B682-A087-0B98-D05A-A3FF85906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459" y="4962241"/>
            <a:ext cx="1485900" cy="2857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B0C5621-BC2C-D1D7-750E-394C0C09F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9910" y="4993005"/>
            <a:ext cx="581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4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7905596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6.5 Liquidation with Permanent Prick Impact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872871"/>
            <a:ext cx="8229600" cy="4993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The agent's goal is to minimize the execution cost, expressed as: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the investor's wealth process             is as outlined in section 6.2. 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The section evolves from detailing the cash process in terms of integrated execution costs to incorporating the cash process as a direct state variable.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The model now includes a new element, a running inventory penalty 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A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 parameter indicating </a:t>
            </a:r>
            <a:r>
              <a:rPr lang="en-US" altLang="ko-KR" sz="1600" b="1" i="0" dirty="0">
                <a:solidFill>
                  <a:srgbClr val="374151"/>
                </a:solidFill>
                <a:effectLst/>
                <a:latin typeface="Söhne"/>
              </a:rPr>
              <a:t>the urgency and cost of delayed share liquidation</a:t>
            </a:r>
            <a:r>
              <a:rPr lang="en-US" altLang="ko-KR" sz="160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The higher      is, the more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penalized the agent is for postponing trades, encouraging strategies that prioritize the early liquidation of inventory.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123987-137B-BE81-A96F-A781F45E7D24}"/>
              </a:ext>
            </a:extLst>
          </p:cNvPr>
          <p:cNvSpPr txBox="1"/>
          <p:nvPr/>
        </p:nvSpPr>
        <p:spPr>
          <a:xfrm>
            <a:off x="4120738" y="29747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48BFB1-7CD4-41FF-E2D0-79D8C304A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29" y="1711270"/>
            <a:ext cx="5660693" cy="7042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4AE373-D640-8FB9-7395-A76E356B8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925" y="2366020"/>
            <a:ext cx="400050" cy="333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F2F434-F64C-2DF8-A714-507818BE7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543" y="3663173"/>
            <a:ext cx="2012119" cy="3212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3027880-BFA5-2855-0B86-CC52B1573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353" y="4780205"/>
            <a:ext cx="2381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89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7905596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6.5 Liquidation with Permanent Prick Impact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872871"/>
            <a:ext cx="8229600" cy="554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The agent’s performance criterion is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Definition of the value function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HJB equation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the optimal speed of trading            and present the first-order condition: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Upon substituting the optimal feed back control into the DPE, it reduces to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123987-137B-BE81-A96F-A781F45E7D24}"/>
              </a:ext>
            </a:extLst>
          </p:cNvPr>
          <p:cNvSpPr txBox="1"/>
          <p:nvPr/>
        </p:nvSpPr>
        <p:spPr>
          <a:xfrm>
            <a:off x="4120738" y="29747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EDEB56-80A1-8A03-092C-E1EE16DD5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81" y="1667250"/>
            <a:ext cx="6934200" cy="981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FCCAC80-EEB0-D0A4-16FD-1C1325198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893" y="2710968"/>
            <a:ext cx="3076575" cy="5810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CE17710-DE61-A74B-8D64-11EAB2554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542" y="3483514"/>
            <a:ext cx="6067425" cy="8382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F8BFCDD-4370-18FC-2703-C07422857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768" y="4310825"/>
            <a:ext cx="381000" cy="3143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41D31A8-CD19-6EBB-ECFD-98630665E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1268" y="4625150"/>
            <a:ext cx="5076825" cy="6858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B4CA85C-D7B0-8E97-3E7C-75319A9D3C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8990" y="5699861"/>
            <a:ext cx="53244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39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7905596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6.5 Liquidation with Permanent Prick Impact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872871"/>
            <a:ext cx="8229600" cy="5686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By inspecting the terminal condition                                                                       it suggests the </a:t>
            </a:r>
            <a:r>
              <a:rPr lang="en-US" altLang="ko-KR" sz="1400" b="1" i="0" dirty="0">
                <a:solidFill>
                  <a:srgbClr val="374151"/>
                </a:solidFill>
                <a:effectLst/>
                <a:latin typeface="Söhne"/>
              </a:rPr>
              <a:t>ansatz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The variable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KaTeX_Main"/>
              </a:rPr>
              <a:t>ℎ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, with an undetermined terminal condition </a:t>
            </a:r>
            <a:r>
              <a:rPr lang="en-US" altLang="ko-KR" sz="1400" b="0" i="1" dirty="0">
                <a:solidFill>
                  <a:srgbClr val="374151"/>
                </a:solidFill>
                <a:effectLst/>
                <a:latin typeface="KaTeX_Math"/>
              </a:rPr>
              <a:t>h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KaTeX_Main"/>
              </a:rPr>
              <a:t>(</a:t>
            </a:r>
            <a:r>
              <a:rPr lang="en-US" altLang="ko-KR" sz="1400" b="0" i="1" dirty="0" err="1">
                <a:solidFill>
                  <a:srgbClr val="374151"/>
                </a:solidFill>
                <a:effectLst/>
                <a:latin typeface="KaTeX_Math"/>
              </a:rPr>
              <a:t>T</a:t>
            </a:r>
            <a:r>
              <a:rPr lang="en-US" altLang="ko-KR" sz="1400" b="0" i="0" dirty="0" err="1">
                <a:solidFill>
                  <a:srgbClr val="374151"/>
                </a:solidFill>
                <a:effectLst/>
                <a:latin typeface="KaTeX_Main"/>
              </a:rPr>
              <a:t>,</a:t>
            </a:r>
            <a:r>
              <a:rPr lang="en-US" altLang="ko-KR" sz="1400" b="0" i="1" dirty="0" err="1">
                <a:solidFill>
                  <a:srgbClr val="374151"/>
                </a:solidFill>
                <a:effectLst/>
                <a:latin typeface="KaTeX_Math"/>
              </a:rPr>
              <a:t>S</a:t>
            </a:r>
            <a:r>
              <a:rPr lang="en-US" altLang="ko-KR" sz="1400" b="0" i="0" dirty="0" err="1">
                <a:solidFill>
                  <a:srgbClr val="374151"/>
                </a:solidFill>
                <a:effectLst/>
                <a:latin typeface="KaTeX_Main"/>
              </a:rPr>
              <a:t>,</a:t>
            </a:r>
            <a:r>
              <a:rPr lang="en-US" altLang="ko-KR" sz="1400" b="0" i="1" dirty="0" err="1">
                <a:solidFill>
                  <a:srgbClr val="374151"/>
                </a:solidFill>
                <a:effectLst/>
                <a:latin typeface="KaTeX_Math"/>
              </a:rPr>
              <a:t>q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KaTeX_Main"/>
              </a:rPr>
              <a:t>)=−</a:t>
            </a:r>
            <a:r>
              <a:rPr lang="en-US" altLang="ko-KR" sz="1400" b="0" i="1" dirty="0">
                <a:solidFill>
                  <a:srgbClr val="374151"/>
                </a:solidFill>
                <a:effectLst/>
                <a:latin typeface="KaTeX_Math"/>
              </a:rPr>
              <a:t>αq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KaTeX_Main"/>
              </a:rPr>
              <a:t>2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, represents additional value. </a:t>
            </a: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The first term of the ansatz signifies the accumulated cash of the strategy, while the second term denotes the mark-to-market book value of the remaining inventory at </a:t>
            </a:r>
            <a:r>
              <a:rPr lang="en-US" altLang="ko-KR" sz="1400" b="0" i="0" dirty="0" err="1">
                <a:solidFill>
                  <a:srgbClr val="374151"/>
                </a:solidFill>
                <a:effectLst/>
                <a:latin typeface="Söhne"/>
              </a:rPr>
              <a:t>midprice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The function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KaTeX_Main"/>
              </a:rPr>
              <a:t>ℎ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 signifies the extra value obtained from optimally liquidating the remaining shares.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Present the simplified nonlinear PDE for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KaTeX_Main"/>
              </a:rPr>
              <a:t>ℎ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123987-137B-BE81-A96F-A781F45E7D24}"/>
              </a:ext>
            </a:extLst>
          </p:cNvPr>
          <p:cNvSpPr txBox="1"/>
          <p:nvPr/>
        </p:nvSpPr>
        <p:spPr>
          <a:xfrm>
            <a:off x="4120738" y="29747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E3A1BD-4FA9-4255-63EF-805EA6B0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662" y="1411653"/>
            <a:ext cx="2638425" cy="361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30092B-CAB7-DC77-3A44-2D9560D74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1775409"/>
            <a:ext cx="5114925" cy="457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C91487-4A90-3C2B-8C1F-A172E82C3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456" y="4282804"/>
            <a:ext cx="4962525" cy="447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0034E10-4E31-29C1-AAA4-BD7CC9710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4730479"/>
            <a:ext cx="3752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09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7905596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6.5 Liquidation with Permanent Prick Impact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872871"/>
            <a:ext cx="8229600" cy="5270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The optimal control in feedback form from (6.22) takes on the much more compact form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The solution appears to employ a separation of variables where </a:t>
            </a:r>
            <a:r>
              <a:rPr lang="en-US" altLang="ko-KR" sz="1600" b="0" i="1" dirty="0">
                <a:solidFill>
                  <a:srgbClr val="374151"/>
                </a:solidFill>
                <a:effectLst/>
                <a:latin typeface="KaTeX_Math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ko-KR" sz="1600" b="0" i="1" dirty="0">
                <a:solidFill>
                  <a:srgbClr val="374151"/>
                </a:solidFill>
                <a:effectLst/>
                <a:latin typeface="KaTeX_Math"/>
              </a:rPr>
              <a:t> 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satisfies the non-linear ODE.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subject to the terminal condition                               can be exactly integrated.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First, let                                           then re-arranging the ODE we obtain 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Subject to                                   Next integrating both sides [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t,T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]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So that                                                                  where  ( below)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123987-137B-BE81-A96F-A781F45E7D24}"/>
              </a:ext>
            </a:extLst>
          </p:cNvPr>
          <p:cNvSpPr txBox="1"/>
          <p:nvPr/>
        </p:nvSpPr>
        <p:spPr>
          <a:xfrm>
            <a:off x="4120738" y="29747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850ADC-0C7A-2533-6355-31F33F148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215" y="1278104"/>
            <a:ext cx="4914900" cy="609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4B8646-F7CA-22EA-F5FB-32463208E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590" y="2096183"/>
            <a:ext cx="2676525" cy="3524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D1EC397-288D-EABA-28AA-50D1DB7EC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627" y="2399912"/>
            <a:ext cx="5038725" cy="5143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1DD7D37-0BFC-8D26-409D-5DA1C2CE9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8981" y="2872857"/>
            <a:ext cx="1219200" cy="2952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FFA08C2-2CB1-3A67-49EA-63092CA1DC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9864" y="3352799"/>
            <a:ext cx="1323975" cy="6572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D4D5730-F676-7219-E847-9B570C15B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9049" y="3569786"/>
            <a:ext cx="1924050" cy="37147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2A637FA-9986-9B22-4BD2-79EBB1F3C4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2886" y="4269740"/>
            <a:ext cx="1476375" cy="35242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B7EA7C6-7334-C046-980D-6BDE290B1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2381" y="4630798"/>
            <a:ext cx="4800600" cy="75247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4244433-F93B-5C34-496A-86AA457975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0991" y="5120486"/>
            <a:ext cx="2828925" cy="7239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33714C9-E240-BF55-2FBB-3C145C3F22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91066" y="5773912"/>
            <a:ext cx="54292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60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7905596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6.5 Liquidation with Permanent Prick Impact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872871"/>
            <a:ext cx="8229600" cy="5132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The optimal speed of trading is given by the formula:</a:t>
            </a: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1" dirty="0">
                <a:solidFill>
                  <a:srgbClr val="374151"/>
                </a:solidFill>
                <a:effectLst/>
                <a:latin typeface="KaTeX_Math"/>
              </a:rPr>
              <a:t>γ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 is a parameter that encapsulates the risk aversion and market impact coefficients, and                 is the optimal inventory level at time </a:t>
            </a:r>
            <a:r>
              <a:rPr lang="en-US" altLang="ko-KR" sz="1600" b="0" i="1" dirty="0">
                <a:solidFill>
                  <a:srgbClr val="374151"/>
                </a:solidFill>
                <a:effectLst/>
                <a:latin typeface="KaTeX_Math"/>
              </a:rPr>
              <a:t>t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16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the agent's inventory dynamics can be described by the differential equation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F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unction of the optimal trading speed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123987-137B-BE81-A96F-A781F45E7D24}"/>
              </a:ext>
            </a:extLst>
          </p:cNvPr>
          <p:cNvSpPr txBox="1"/>
          <p:nvPr/>
        </p:nvSpPr>
        <p:spPr>
          <a:xfrm>
            <a:off x="4120738" y="29747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16C4AB-F2FF-5606-0E91-C0A68E436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427" y="1679369"/>
            <a:ext cx="5543550" cy="819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9E0B20-E065-9DBF-9AFE-85BCCF0AE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533" y="2698092"/>
            <a:ext cx="419100" cy="3429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0904AE-F9C3-90B8-9A94-26863A24D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044" y="4444210"/>
            <a:ext cx="5514975" cy="7905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48C7939-89A1-897D-C65B-A8C910AE0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752" y="3817009"/>
            <a:ext cx="14192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46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7905596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6.5 Liquidation with Permanent Prick Impact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872871"/>
            <a:ext cx="8229600" cy="554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To obtain the inventory along the optimal strategy we first solve the integral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Hence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Substituting this expression into (6.27) allows us to write the optimal speed to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trade as a simple deterministic function of time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123987-137B-BE81-A96F-A781F45E7D24}"/>
              </a:ext>
            </a:extLst>
          </p:cNvPr>
          <p:cNvSpPr txBox="1"/>
          <p:nvPr/>
        </p:nvSpPr>
        <p:spPr>
          <a:xfrm>
            <a:off x="4120738" y="29747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857350-A37B-1283-F23E-2BC37DD62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69" y="1329060"/>
            <a:ext cx="6477000" cy="2333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F30EE4-0256-E7CB-1F60-677389F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4046857"/>
            <a:ext cx="5343525" cy="809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729CA1-7476-658F-2D04-104C3FA5D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106" y="5698568"/>
            <a:ext cx="3124200" cy="571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752BED7-3322-77FD-10A9-6A4B8D4F3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306" y="5622368"/>
            <a:ext cx="30575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0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Outline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856E7E-FCDE-4620-ADA9-80253461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391143"/>
              </p:ext>
            </p:extLst>
          </p:nvPr>
        </p:nvGraphicFramePr>
        <p:xfrm>
          <a:off x="383381" y="1607861"/>
          <a:ext cx="8303419" cy="3622768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altLang="ko-KR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ntroduction, model description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liquidation without Penalties only Temporary Impact 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Ⅲ.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Optimal Acquisition with Terminal Penalty and Temporary Impact 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Ⅳ.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065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7905596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6.5 Liquidation with Permanent Prick Impact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872871"/>
            <a:ext cx="8229600" cy="4855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Figure 6.2 illustrates the inventory levels under the optimal strategy for two different levels of liquidation penalty </a:t>
            </a:r>
            <a:r>
              <a:rPr lang="en-US" altLang="ko-KR" sz="1400" b="0" i="1" dirty="0">
                <a:solidFill>
                  <a:srgbClr val="374151"/>
                </a:solidFill>
                <a:effectLst/>
                <a:latin typeface="KaTeX_Math"/>
              </a:rPr>
              <a:t>α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 and various levels of the running penalty </a:t>
            </a:r>
            <a:r>
              <a:rPr lang="en-US" altLang="ko-KR" sz="1400" b="0" i="1" dirty="0">
                <a:solidFill>
                  <a:srgbClr val="374151"/>
                </a:solidFill>
                <a:effectLst/>
                <a:latin typeface="KaTeX_Math"/>
              </a:rPr>
              <a:t>ϕ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 Without a running penalty (</a:t>
            </a:r>
            <a:r>
              <a:rPr lang="en-US" altLang="ko-KR" sz="1400" b="0" i="1" dirty="0">
                <a:solidFill>
                  <a:srgbClr val="374151"/>
                </a:solidFill>
                <a:effectLst/>
                <a:latin typeface="KaTeX_Math"/>
              </a:rPr>
              <a:t>ϕ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KaTeX_Main"/>
              </a:rPr>
              <a:t>=0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), the strategies are linear and, as </a:t>
            </a:r>
            <a:r>
              <a:rPr lang="en-US" altLang="ko-KR" sz="1400" b="0" i="1" dirty="0">
                <a:solidFill>
                  <a:srgbClr val="374151"/>
                </a:solidFill>
                <a:effectLst/>
                <a:latin typeface="KaTeX_Math"/>
              </a:rPr>
              <a:t>α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 approaches infinity, they align with a TWAP strategy. </a:t>
            </a:r>
          </a:p>
          <a:p>
            <a:pPr>
              <a:lnSpc>
                <a:spcPct val="150000"/>
              </a:lnSpc>
            </a:pPr>
            <a:endParaRPr lang="en-US" altLang="ko-KR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When the running penalty </a:t>
            </a:r>
            <a:r>
              <a:rPr lang="en-US" altLang="ko-KR" sz="1400" b="0" i="1" dirty="0">
                <a:solidFill>
                  <a:srgbClr val="374151"/>
                </a:solidFill>
                <a:effectLst/>
                <a:latin typeface="KaTeX_Math"/>
              </a:rPr>
              <a:t>ϕ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 increases, the trading curves become more convex, indicating a strategy that prioritizes selling assets earlier. This makes sense as </a:t>
            </a:r>
            <a:r>
              <a:rPr lang="en-US" altLang="ko-KR" sz="1400" b="0" i="1" dirty="0">
                <a:solidFill>
                  <a:srgbClr val="374151"/>
                </a:solidFill>
                <a:effectLst/>
                <a:latin typeface="KaTeX_Math"/>
              </a:rPr>
              <a:t>ϕ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 reflects the urgency for liquidation. With an increase in the liquidation penalty, the strategies aim to reduce the terminal inventory to zero.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123987-137B-BE81-A96F-A781F45E7D24}"/>
              </a:ext>
            </a:extLst>
          </p:cNvPr>
          <p:cNvSpPr txBox="1"/>
          <p:nvPr/>
        </p:nvSpPr>
        <p:spPr>
          <a:xfrm>
            <a:off x="4120738" y="29747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4FF70F-F31C-DD35-4BFA-E5130084A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001" y="3303719"/>
            <a:ext cx="3881472" cy="30728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AE24FE-BB00-95CE-52DA-D185A172C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394" y="4294998"/>
            <a:ext cx="2930225" cy="117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24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7905596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6.5 Liquidation with Permanent Prick Impact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872871"/>
            <a:ext cx="8229600" cy="5778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Equivalence Between Permanent Price Impact and Terminal Liquidation Penalty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Figure 6.2 illustrates the inventory levels under the optimal strategy for two different levels of liquidation</a:t>
            </a: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From the optimal speed of trading formula, the permanent impact and the liquidation penalty always appear in the form </a:t>
            </a:r>
            <a:r>
              <a:rPr lang="en-US" altLang="ko-KR" sz="1400" b="0" i="1" dirty="0">
                <a:solidFill>
                  <a:srgbClr val="374151"/>
                </a:solidFill>
                <a:effectLst/>
                <a:latin typeface="KaTeX_Math"/>
              </a:rPr>
              <a:t>α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KaTeX_Main"/>
              </a:rPr>
              <a:t>−1/2​</a:t>
            </a:r>
            <a:r>
              <a:rPr lang="en-US" altLang="ko-KR" sz="1400" b="0" i="1" dirty="0">
                <a:solidFill>
                  <a:srgbClr val="374151"/>
                </a:solidFill>
                <a:effectLst/>
                <a:latin typeface="KaTeX_Math"/>
              </a:rPr>
              <a:t>b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 as seen in equation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KaTeX_Main"/>
              </a:rPr>
              <a:t>(6.26)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the liquidation of terminal inventory being quadratic                    allows us to define a single parameter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How the 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optimal speed of trading is influenced by permanent price impact and liquidation penalties.</a:t>
            </a:r>
            <a:endParaRPr lang="en-US" altLang="ko-KR" sz="1400" b="0" i="0" dirty="0">
              <a:solidFill>
                <a:srgbClr val="374151"/>
              </a:solidFill>
              <a:effectLst/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o examine the effect on proceeds from selling shares, the agent's terminal cash is calculated under an arbitrary strategy </a:t>
            </a: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The agent's cash position is governed by the following Stochastic Differential Equation (SDE):</a:t>
            </a: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                                                                                      where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123987-137B-BE81-A96F-A781F45E7D24}"/>
              </a:ext>
            </a:extLst>
          </p:cNvPr>
          <p:cNvSpPr txBox="1"/>
          <p:nvPr/>
        </p:nvSpPr>
        <p:spPr>
          <a:xfrm>
            <a:off x="4120738" y="29747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FFF2DD-EBB3-FE67-E9DA-932D0435E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322" y="2937443"/>
            <a:ext cx="590550" cy="314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65048C-2DB1-798B-38A9-66FA5961E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952" y="3262511"/>
            <a:ext cx="2809875" cy="352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A1A6AA-1206-1EEC-6EF1-1D95C1B38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80" y="4298001"/>
            <a:ext cx="352425" cy="2095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949E419-8562-C778-681B-D488F6D50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355" y="5170260"/>
            <a:ext cx="2457450" cy="381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1DF6D63-4B10-93FE-66CB-4AF779C623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0853" y="5160735"/>
            <a:ext cx="23431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87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7905596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6.5 Liquidation with Permanent Prick Impact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872871"/>
            <a:ext cx="8229600" cy="536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Equivalence Between Permanent Price Impact and Terminal Liquidation Penalty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Simplicity, assume that</a:t>
            </a: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the revenue from liquidating her shares, including the liquidation of the terminal inventory is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123987-137B-BE81-A96F-A781F45E7D24}"/>
              </a:ext>
            </a:extLst>
          </p:cNvPr>
          <p:cNvSpPr txBox="1"/>
          <p:nvPr/>
        </p:nvSpPr>
        <p:spPr>
          <a:xfrm>
            <a:off x="4120738" y="29747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46845A-43FB-152A-7051-B222ACC28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470" y="1672971"/>
            <a:ext cx="2571750" cy="304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C8E553-584B-2680-5F58-4ECBCC71C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425611"/>
            <a:ext cx="5943600" cy="23241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FF1049C-5A08-238E-C405-855E4B9D8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673" y="5158800"/>
            <a:ext cx="6257925" cy="6191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FAA9587-6CB2-C548-EE58-57EB6CA18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073" y="5311200"/>
            <a:ext cx="62579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23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7905596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6.5 Execution with Exponential Utility Maximiser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872871"/>
            <a:ext cx="8229600" cy="5455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Let us consider the agent who sets preferences based on expected utility of ter­minal wealth with exponential utility: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Value function is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The agent's terminal wealth consists of cash from accumulated trades, represented by </a:t>
            </a:r>
            <a:r>
              <a:rPr lang="en-US" altLang="ko-KR" sz="1400" b="0" i="0" dirty="0" err="1">
                <a:solidFill>
                  <a:srgbClr val="374151"/>
                </a:solidFill>
                <a:effectLst/>
                <a:latin typeface="Söhne"/>
              </a:rPr>
              <a:t>Xy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, and the value gained from liquidating any remaining assets at the end of the trading period, represented by</a:t>
            </a: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This liquidation reflects the impact of executing a large, one-time trade, as outlined in equations (6.1) and (6.2), where </a:t>
            </a:r>
            <a:r>
              <a:rPr lang="en-US" altLang="ko-KR" sz="1400" b="0" i="0" dirty="0" err="1">
                <a:solidFill>
                  <a:srgbClr val="374151"/>
                </a:solidFill>
                <a:effectLst/>
                <a:latin typeface="Söhne"/>
              </a:rPr>
              <a:t>Sv</a:t>
            </a: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, Q v, and X" meet the usual conditions.</a:t>
            </a: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Applying the DDP we expect that H satisfies the DPE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With terminal condition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123987-137B-BE81-A96F-A781F45E7D24}"/>
              </a:ext>
            </a:extLst>
          </p:cNvPr>
          <p:cNvSpPr txBox="1"/>
          <p:nvPr/>
        </p:nvSpPr>
        <p:spPr>
          <a:xfrm>
            <a:off x="4120738" y="29747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7EFB68-FE5D-C489-158B-F3617B56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29" y="1526106"/>
            <a:ext cx="5667375" cy="628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8E88F1-97A2-1878-42CB-B12B3C80F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079" y="2165432"/>
            <a:ext cx="3038475" cy="523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6C6A64-2A1F-E033-AF52-E839EA206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102" y="4817104"/>
            <a:ext cx="6619875" cy="4667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29A6C21-DFC1-00B5-847D-BF1E1CF2E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989" y="3222691"/>
            <a:ext cx="1390650" cy="26323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F5E678B-CB66-3F1D-A73A-2ED8D7D94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0315" y="5475316"/>
            <a:ext cx="5295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51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7905596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6.5 Execution with Exponential Utility Maximiser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0" y="872871"/>
            <a:ext cx="8303419" cy="4993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The exponential terminal condition suggests that we use the </a:t>
            </a:r>
            <a:r>
              <a:rPr lang="en-US" sz="1400" b="1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ansatz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And upon substitution into (6.31), we find that h satisfies the non-linear PDE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subject to the terminal condition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Since we expect that h is negative, due to the terminal condition. When we factor out the common             terms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And obtain the simpler non-linear PDE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 It is straightforward to obtain the optimal control v* in feedback form as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123987-137B-BE81-A96F-A781F45E7D24}"/>
              </a:ext>
            </a:extLst>
          </p:cNvPr>
          <p:cNvSpPr txBox="1"/>
          <p:nvPr/>
        </p:nvSpPr>
        <p:spPr>
          <a:xfrm>
            <a:off x="4120738" y="29747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FB07A2-F9F1-CAF9-6144-DC4739A11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081" y="1525953"/>
            <a:ext cx="5295900" cy="495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544FCA-49B9-A040-4A57-2D0A6744D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91" y="2548750"/>
            <a:ext cx="6657975" cy="495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C38033-AA20-0D23-298E-D18D551E5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181" y="3201631"/>
            <a:ext cx="1524000" cy="2952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A8D5E94-5E7D-3BC6-ADA2-223631ECF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109" y="3851615"/>
            <a:ext cx="504825" cy="2381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4345E10-1FBF-B878-2DBF-67A929010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2209" y="4141614"/>
            <a:ext cx="4946768" cy="45632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4F4E433-F560-2692-5AF8-F00BA64686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0738" y="5116911"/>
            <a:ext cx="4419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35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7905596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6.6 Execution with Exponential Utility Maximiser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0" y="872871"/>
            <a:ext cx="8303419" cy="559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And upon substitution ins (6.33), we further find that h solves</a:t>
            </a:r>
            <a:endParaRPr lang="en-US" sz="1400" b="1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374151"/>
                </a:solidFill>
                <a:effectLst/>
                <a:latin typeface="Söhne"/>
              </a:rPr>
              <a:t>Assuming 'h' to be quadratic in 'q' implies that 'h(t, q)' is expressed as                                 , leading to a nonlinear ODE for 'h2(t)' with the condition                              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Inserting this second ansatz, and factoring out            we find that               satisfies the non-linear ODE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Comparing (6.35) to (6.25), we see that the two ODEs coincide whenever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and since the terminal conditions are identical, the solutions to the two PDEs are identical.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Using the same steps 6.25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    where the constants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123987-137B-BE81-A96F-A781F45E7D24}"/>
              </a:ext>
            </a:extLst>
          </p:cNvPr>
          <p:cNvSpPr txBox="1"/>
          <p:nvPr/>
        </p:nvSpPr>
        <p:spPr>
          <a:xfrm>
            <a:off x="4120738" y="29747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7904A1-0FFB-3E0F-F464-4C4D856AC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471" y="1153514"/>
            <a:ext cx="3305175" cy="514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672AA4-72B6-1F6D-6C45-9EA973DF8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001" y="3177024"/>
            <a:ext cx="4848225" cy="5619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558785-0EE8-CEBA-46CB-D795727D8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4754500"/>
            <a:ext cx="3429000" cy="6477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950B6CE-ADFA-DBF6-063C-BEA955171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227" y="1955879"/>
            <a:ext cx="1265831" cy="26303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288F582-BC1C-D3AC-DF1C-36879DB4B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0564" y="2271003"/>
            <a:ext cx="1095375" cy="27622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DF8D4E4-600B-3692-3637-02D5EAC45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6173" y="2877985"/>
            <a:ext cx="285750" cy="33337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2B3EFD1-6142-4B23-5113-6DCEAAEC33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7002" y="2894492"/>
            <a:ext cx="457200" cy="2667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0DD9DE7D-F33F-8C3A-DE01-594F4F9686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8458" y="3922844"/>
            <a:ext cx="457200" cy="2571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0DAE3CE-FC3F-5880-1470-BC55F56A85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7202" y="3874750"/>
            <a:ext cx="514350" cy="32385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6226C23-E629-ADBE-9C43-7747036CBE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06925" y="5608108"/>
            <a:ext cx="41433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38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7905596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6.6 Execution with Exponential Utility Maximiser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0" y="872871"/>
            <a:ext cx="8303419" cy="5086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And upon substitution ins (6.33), we further find that h solves</a:t>
            </a:r>
            <a:endParaRPr lang="en-US" sz="1400" b="1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This strategy is identical in form to the one for the risk-neutral agent who is inventory averse appearing in (6.27). Furthermore, the value functions for the two problems (the exponential utility maximiser and the risk-neutral with inventory aversion) can be mapped to one another. From (6.32), we have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where the superscript exp-util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emphasises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that this is for the exponential utility maximiser. Similarly, from (6.23), we have that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where the superscript inv- aver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emphasises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that this is for the inventory averse agent. Since the h2  functions coincide when                        we can write the value functions in terms of one another as follows: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123987-137B-BE81-A96F-A781F45E7D24}"/>
              </a:ext>
            </a:extLst>
          </p:cNvPr>
          <p:cNvSpPr txBox="1"/>
          <p:nvPr/>
        </p:nvSpPr>
        <p:spPr>
          <a:xfrm>
            <a:off x="4120738" y="29747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7292B0-9FBC-2BB3-6093-9C21D1E9F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88" y="3010031"/>
            <a:ext cx="4762500" cy="504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D98EA0-4F3E-1337-750C-DFC95C482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234" y="4203777"/>
            <a:ext cx="3648075" cy="4095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21224A4-5C27-AA87-DF37-FFB2E6781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425" y="5217723"/>
            <a:ext cx="923925" cy="3619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CDD655D-17B4-282D-0A97-94B2C1D63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9425" y="5586970"/>
            <a:ext cx="5315439" cy="114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39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7905596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6.7 Non-Linear Temporary Price Impact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0" y="872871"/>
            <a:ext cx="8303419" cy="3932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To focus on the effects of non-linear impact, we revert back to a risk-neutral agent with inventory aversion through a running penalty as in all sections, other than Section 6.6, and so the agent's performance criteria is as in (6.20) repeated here for convenience: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and the dynamics of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,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Xv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and Qv   are also repeated here with the explicit non-linear impact model written in place: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As usual, the DPP suggests that the value function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123987-137B-BE81-A96F-A781F45E7D24}"/>
              </a:ext>
            </a:extLst>
          </p:cNvPr>
          <p:cNvSpPr txBox="1"/>
          <p:nvPr/>
        </p:nvSpPr>
        <p:spPr>
          <a:xfrm>
            <a:off x="4120738" y="29747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25B8ED-C5FB-DFA8-1FEE-55EDF50BA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544" y="2201694"/>
            <a:ext cx="5610225" cy="495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73C422-A49B-F53E-1D09-522EEC4FC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550" y="3365987"/>
            <a:ext cx="2352675" cy="1019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FD37AB-EAAE-51CF-F5C0-32460C65E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6" y="4419985"/>
            <a:ext cx="29146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73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7905596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6.7 Non-Linear Temporary Price Impact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0" y="872871"/>
            <a:ext cx="8303419" cy="536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Should satisfy the DPE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with terminal condition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Applying the usual ansatz,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When we shares non-linear PDE for h: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                                                with terminal condition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123987-137B-BE81-A96F-A781F45E7D24}"/>
              </a:ext>
            </a:extLst>
          </p:cNvPr>
          <p:cNvSpPr txBox="1"/>
          <p:nvPr/>
        </p:nvSpPr>
        <p:spPr>
          <a:xfrm>
            <a:off x="4120738" y="29747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F85B33-9B5B-24B5-FEA7-0B4A767FA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79" y="1165318"/>
            <a:ext cx="6254526" cy="2086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1BFFD1-EDCF-89C2-CA3C-6675A0F0F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931" y="3636723"/>
            <a:ext cx="6026666" cy="4879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D25815-7458-27AB-214E-252F0A2D8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198" y="4211664"/>
            <a:ext cx="2400300" cy="2762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83CE3D7-8573-45C0-7582-6574B6D0F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198" y="4844304"/>
            <a:ext cx="2762250" cy="3238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E4D91FA-3662-8C5B-2A2F-77F136634C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348" y="5453115"/>
            <a:ext cx="4095750" cy="4572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947787B-B81B-CA93-539A-0A20C8BCAD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6498" y="5888625"/>
            <a:ext cx="14192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0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7905596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6.7 Non-Linear Temporary Price Impact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0" y="872871"/>
            <a:ext cx="8303419" cy="4906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Denote                                   and assume that                 . The implication is that the net cost (and not the price impact alone) of trading at a rate of v is convex. This certainly holds true for the linear price impact model, for which                             and so                            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Popular power law price impact models                                                          Under this convexity assumption, the supremum term becomes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where F* is the Legendre transform of the function F defined as  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The Legendre transform is a mapping from the graph of a function to the set of its tangents, and can be best understood from Figure 6.3. the Legendre transform F*(y) of the function F equals the value at which the tangent at a point intersects the vertical axis, and the argument y is the slope of the function at that tangent point.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For example,  in a power law impact model we  write                                  and so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123987-137B-BE81-A96F-A781F45E7D24}"/>
              </a:ext>
            </a:extLst>
          </p:cNvPr>
          <p:cNvSpPr txBox="1"/>
          <p:nvPr/>
        </p:nvSpPr>
        <p:spPr>
          <a:xfrm>
            <a:off x="4120738" y="29747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2F43EC-6A3C-A602-8071-7D318C8D5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21" y="1312515"/>
            <a:ext cx="1352550" cy="295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33FC7F-725D-F8EA-0238-B5DE98094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711" y="1272390"/>
            <a:ext cx="571500" cy="3143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1F99235-B8F5-83AE-58FB-540FE8018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815" y="1955930"/>
            <a:ext cx="1057275" cy="2571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D81A8FE-43AB-3DC2-F8B3-AAFDF4894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0776" y="1932180"/>
            <a:ext cx="1019175" cy="27622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710D171-A160-FFD6-4FD5-6D6E98229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3975" y="2256339"/>
            <a:ext cx="2209800" cy="2667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D356D74-697B-0C40-0FFB-6B48404915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9177" y="2554520"/>
            <a:ext cx="4333875" cy="4191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70DDC3E-F80E-3C98-1E6A-6ECC3D8B83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5931" y="3172072"/>
            <a:ext cx="2371725" cy="4476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587C05E-A63B-6A56-ED9A-CA822E15AE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4225" y="5421305"/>
            <a:ext cx="1162050" cy="3048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B4353BD-19F6-81D2-DDB3-F6A7F710F9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1892" y="5430830"/>
            <a:ext cx="13049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5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Introduction, model description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effectLst/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79" y="961595"/>
            <a:ext cx="8229600" cy="507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챕터 소개와 배경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E929C6-F34D-20B7-6A5B-CB11A98CBD02}"/>
              </a:ext>
            </a:extLst>
          </p:cNvPr>
          <p:cNvSpPr txBox="1"/>
          <p:nvPr/>
        </p:nvSpPr>
        <p:spPr>
          <a:xfrm>
            <a:off x="379856" y="1495045"/>
            <a:ext cx="8229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알고리즘 트레이딩 전략의 개발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Classical optimal execution strategies: agent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정해진 기간에서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시장 주문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(Market order)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만을 이용하여 연속적으로 자산을 획득하거나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(acquire)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청산함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(liquidate).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이때 대량의 자산을 사고파는 가장 효율적인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(efficient or cost-effective)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방법을 찾는 것이 목표</a:t>
            </a:r>
            <a:r>
              <a:rPr kumimoji="1" lang="en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Agent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행동은 자산의 가격에 영향을 미칠 수 있으며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agent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자신의 거래가 자산 가격에 미치는 영향을 고려해 거래의 속도나 규모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(level of urgency)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조절할 수 있음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키워드 정리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Institutional Traders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agency broker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에게 대규모의 투자를 맡김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Limit Order Book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상의 평균 거래 규모보다 커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시장에 충격을 줄 수 있음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따라서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Parent order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Child order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분할해 실행하는 경우가 많음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cost - benchmark price(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주문이 주어졌을 때의 판매자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구매자 간 중간 가격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실제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price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와의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차이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 execution cost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해당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에서의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손실을 나타냄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277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7905596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6.7 Non-Linear Temporary Price Impact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0" y="872871"/>
            <a:ext cx="8303419" cy="5229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For example,  in a power law impact model we  write                                and so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Then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We can find the optimal point x* from the first order condition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123987-137B-BE81-A96F-A781F45E7D24}"/>
              </a:ext>
            </a:extLst>
          </p:cNvPr>
          <p:cNvSpPr txBox="1"/>
          <p:nvPr/>
        </p:nvSpPr>
        <p:spPr>
          <a:xfrm>
            <a:off x="4120738" y="29747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87013B-29CA-4236-DCEA-F571514B9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179" y="1284022"/>
            <a:ext cx="1123950" cy="285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A63E49-DAB5-F035-BA5D-97CF2FD88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472" y="1244207"/>
            <a:ext cx="1304925" cy="285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80FD42-7BB5-A341-29C8-3A0D45B81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29" y="1638055"/>
            <a:ext cx="2486025" cy="4667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93E37DB-4776-3E7B-5170-3B821CAE1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564" y="2193001"/>
            <a:ext cx="6877050" cy="24669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A53954E-BFA4-8C90-73D2-993CDC89DD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715" y="5062122"/>
            <a:ext cx="45339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78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7905596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6.7 Non-Linear Temporary Price Impact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0" y="872871"/>
            <a:ext cx="8303419" cy="5875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and so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 and the optimal trading speed in feedback form is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We can then</a:t>
            </a:r>
            <a:r>
              <a:rPr lang="ko-KR" alt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write the non-linear PDE for has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In general, this equation cannot be solved analytically, and one must resort to numerical PDE techniques.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In Figure 6.4, we show the effect of the strength of the power in the power law parameter a on the inventory path from following the optimal strategy               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These curves are obtained by numerically solving (6.38) with a finite difference scheme, substituting the solution into (6.37), and then numerically integrating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                                                            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123987-137B-BE81-A96F-A781F45E7D24}"/>
              </a:ext>
            </a:extLst>
          </p:cNvPr>
          <p:cNvSpPr txBox="1"/>
          <p:nvPr/>
        </p:nvSpPr>
        <p:spPr>
          <a:xfrm>
            <a:off x="4120738" y="29747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9253F8-DB82-A91E-FBB4-A5BA39041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134994"/>
            <a:ext cx="3600450" cy="685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034893-2B6A-12A5-A71A-353C6593D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49" y="2178152"/>
            <a:ext cx="4629150" cy="666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2D99AE-9A6B-9CD3-F352-BFD138DD6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24" y="3205132"/>
            <a:ext cx="6467475" cy="4667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81C2686-C16D-EB74-549F-8498F1889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777" y="4815595"/>
            <a:ext cx="438150" cy="2762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B3CCD3F-0844-A7EC-0455-AA3E72FC3D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8902" y="5420556"/>
            <a:ext cx="39338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90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7905596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6.7 Non-Linear Temporary Price Impact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0" y="872871"/>
            <a:ext cx="8303419" cy="5552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The striking result is that as </a:t>
            </a:r>
            <a:r>
              <a:rPr lang="en-US" sz="1400" b="1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the power law parameter decreases,</a:t>
            </a: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so that orders of the </a:t>
            </a:r>
            <a:r>
              <a:rPr lang="en-US" sz="1400" b="1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same size have less and less of an impact, the agent liquidates faster.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 The intuition here is that since </a:t>
            </a:r>
            <a:r>
              <a:rPr lang="en-US" sz="1400" b="1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trading does not impact prices as much,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the agent prefers to liquidate shares early and reduce her inventory risk,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and doing so does not cause her to lose too much </a:t>
            </a:r>
            <a:r>
              <a:rPr lang="en-US" sz="1400" b="1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from temporary market impact</a:t>
            </a: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In some sense, the agent </a:t>
            </a:r>
            <a:r>
              <a:rPr lang="en-US" sz="1400" b="1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behaves </a:t>
            </a: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as if she has a larger urgency parameter,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but still uses a linear impact model.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74151"/>
                </a:solidFill>
                <a:latin typeface="Söhne"/>
                <a:cs typeface="Times New Roman" panose="02020603050405020304" pitchFamily="18" charset="0"/>
              </a:rPr>
              <a:t>                                                            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374151"/>
              </a:solidFill>
              <a:latin typeface="Söhne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123987-137B-BE81-A96F-A781F45E7D24}"/>
              </a:ext>
            </a:extLst>
          </p:cNvPr>
          <p:cNvSpPr txBox="1"/>
          <p:nvPr/>
        </p:nvSpPr>
        <p:spPr>
          <a:xfrm>
            <a:off x="4120738" y="29747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559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4235C-0050-4604-BEC6-1F1B0C88AA51}"/>
              </a:ext>
            </a:extLst>
          </p:cNvPr>
          <p:cNvSpPr txBox="1"/>
          <p:nvPr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8F0DD8-E72D-4A5F-A8A6-4D10698C7D5A}"/>
              </a:ext>
            </a:extLst>
          </p:cNvPr>
          <p:cNvSpPr txBox="1"/>
          <p:nvPr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F4936C-579F-4884-B15E-524F41A65EF1}"/>
              </a:ext>
            </a:extLst>
          </p:cNvPr>
          <p:cNvSpPr txBox="1"/>
          <p:nvPr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F2A00-36CA-4BC9-9855-05B06073ECA4}"/>
              </a:ext>
            </a:extLst>
          </p:cNvPr>
          <p:cNvSpPr txBox="1"/>
          <p:nvPr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64748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Introduction, model description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effectLst/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872871"/>
            <a:ext cx="8229600" cy="5955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모델링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고려해야 할 사항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: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agent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가 보유하는 자산의  수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(inventory),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중간 가격의 변화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(dynamics of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midprice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), agent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의 시장 주문이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midprice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에 미치는 영향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                      is trading rate, the speed at which the agent is liqui­dating or acquiring shares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(optimization variable)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                            is agent's inventory, which is clearly affected by how fast she trades</a:t>
            </a:r>
            <a:b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</a:b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                           is 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midprice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process, and is also affected in principle by the speed of her trading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                           is execution price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                            is agent's cash process resulting from the agent's execution strategy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pic>
        <p:nvPicPr>
          <p:cNvPr id="3" name="그림 2" descr="\documentclass{article}&#10;\usepackage{amsmath}&#10;\pagestyle{empty}&#10;\begin{document}&#10;&#10;$\nu = (\nu_t)_{0 \leq t \leq T}$&#10;&#10;&#10;\end{document}" title="IguanaTex Bitmap Display">
            <a:extLst>
              <a:ext uri="{FF2B5EF4-FFF2-40B4-BE49-F238E27FC236}">
                <a16:creationId xmlns:a16="http://schemas.microsoft.com/office/drawing/2014/main" id="{049143F5-5555-60E4-93F8-5F0203BD42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8" y="2618804"/>
            <a:ext cx="1219200" cy="223520"/>
          </a:xfrm>
          <a:prstGeom prst="rect">
            <a:avLst/>
          </a:prstGeom>
        </p:spPr>
      </p:pic>
      <p:pic>
        <p:nvPicPr>
          <p:cNvPr id="7" name="그림 6" descr="\documentclass{article}&#10;\usepackage{amsmath}&#10;\pagestyle{empty}&#10;\begin{document}&#10;&#10;$Q^{\nu} = (Q_t^{\nu})_{0 \leq t \leq T}$&#10;&#10;&#10;\end{document}" title="IguanaTex Bitmap Display">
            <a:extLst>
              <a:ext uri="{FF2B5EF4-FFF2-40B4-BE49-F238E27FC236}">
                <a16:creationId xmlns:a16="http://schemas.microsoft.com/office/drawing/2014/main" id="{50BDABF9-9715-C9D5-9DD3-0D312206F20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8" y="3346141"/>
            <a:ext cx="1442720" cy="223520"/>
          </a:xfrm>
          <a:prstGeom prst="rect">
            <a:avLst/>
          </a:prstGeom>
        </p:spPr>
      </p:pic>
      <p:pic>
        <p:nvPicPr>
          <p:cNvPr id="9" name="그림 8" descr="\documentclass{article}&#10;\usepackage{amsmath}&#10;\pagestyle{empty}&#10;\begin{document}&#10;&#10;$S^{\nu} = (S_t^{\nu})_{0 \leq t \leq T}$&#10;&#10;&#10;\end{document}" title="IguanaTex Bitmap Display">
            <a:extLst>
              <a:ext uri="{FF2B5EF4-FFF2-40B4-BE49-F238E27FC236}">
                <a16:creationId xmlns:a16="http://schemas.microsoft.com/office/drawing/2014/main" id="{91DB0BBC-72AF-51C7-B497-34D1622D577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8" y="4094477"/>
            <a:ext cx="1402080" cy="223520"/>
          </a:xfrm>
          <a:prstGeom prst="rect">
            <a:avLst/>
          </a:prstGeom>
        </p:spPr>
      </p:pic>
      <p:pic>
        <p:nvPicPr>
          <p:cNvPr id="11" name="그림 10" descr="\documentclass{article}&#10;\usepackage{amsmath}&#10;\pagestyle{empty}&#10;\begin{document}&#10;&#10;$\hat{S}^{\nu} = (\hat{S}_t^{\nu})_{0 \leq t \leq T}$&#10;&#10;&#10;\end{document}" title="IguanaTex Bitmap Display">
            <a:extLst>
              <a:ext uri="{FF2B5EF4-FFF2-40B4-BE49-F238E27FC236}">
                <a16:creationId xmlns:a16="http://schemas.microsoft.com/office/drawing/2014/main" id="{70DD558E-A0F4-08BD-2686-C25D267817C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8" y="4794501"/>
            <a:ext cx="1402080" cy="264160"/>
          </a:xfrm>
          <a:prstGeom prst="rect">
            <a:avLst/>
          </a:prstGeom>
        </p:spPr>
      </p:pic>
      <p:pic>
        <p:nvPicPr>
          <p:cNvPr id="14" name="그림 13" descr="\documentclass{article}&#10;\usepackage{amsmath}&#10;\pagestyle{empty}&#10;\begin{document}&#10;&#10;&#10;$X^{\nu} = (X_t^{\nu})_{0 \leq t \leq T}$&#10;&#10;\end{document}" title="IguanaTex Bitmap Display">
            <a:extLst>
              <a:ext uri="{FF2B5EF4-FFF2-40B4-BE49-F238E27FC236}">
                <a16:creationId xmlns:a16="http://schemas.microsoft.com/office/drawing/2014/main" id="{F7CF8A38-7769-E468-BBB3-F8CB451B924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8" y="5560514"/>
            <a:ext cx="1503680" cy="2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6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Introduction, model description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effectLst/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872871"/>
            <a:ext cx="8229600" cy="1939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모델링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Set of SDEs (plus sign means acquiring, minus sign means liquidating)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pic>
        <p:nvPicPr>
          <p:cNvPr id="10" name="그림 9" descr="\documentclass{article}&#10;\usepackage{amsmath}&#10;\pagestyle{empty}&#10;\begin{document}&#10;&#10;&#10;$dQ_t^{\nu} = \pm \nu_tdt,\,\,\,\,\,Q_0^{\nu} = q$&#10;\end{document}" title="IguanaTex Bitmap Display">
            <a:extLst>
              <a:ext uri="{FF2B5EF4-FFF2-40B4-BE49-F238E27FC236}">
                <a16:creationId xmlns:a16="http://schemas.microsoft.com/office/drawing/2014/main" id="{E0652917-8095-B03F-362D-A79F6C6DAE4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2431"/>
            <a:ext cx="2032000" cy="203200"/>
          </a:xfrm>
          <a:prstGeom prst="rect">
            <a:avLst/>
          </a:prstGeom>
        </p:spPr>
      </p:pic>
      <p:pic>
        <p:nvPicPr>
          <p:cNvPr id="22" name="그림 21" descr="\documentclass{article}&#10;\usepackage{amsmath}&#10;\pagestyle{empty}&#10;\begin{document}&#10;&#10;$dS_t^{\nu} = \pm g(\nu_t)dt + \sigma d W_t,\,\,\,\,S_0^{\nu} = S$&#10;&#10;\end{document}" title="IguanaTex Bitmap Display">
            <a:extLst>
              <a:ext uri="{FF2B5EF4-FFF2-40B4-BE49-F238E27FC236}">
                <a16:creationId xmlns:a16="http://schemas.microsoft.com/office/drawing/2014/main" id="{3479A81B-3106-843A-0F62-4618EFED295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1724"/>
            <a:ext cx="2987040" cy="20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718BA4-454F-020F-C93B-ADF03593FE75}"/>
                  </a:ext>
                </a:extLst>
              </p:cNvPr>
              <p:cNvSpPr txBox="1"/>
              <p:nvPr/>
            </p:nvSpPr>
            <p:spPr>
              <a:xfrm>
                <a:off x="383380" y="2591145"/>
                <a:ext cx="77037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en-US" altLang="ko-KR" sz="1600" dirty="0"/>
                  <a:t> is standard Brownian motion, </a:t>
                </a:r>
                <a14:m>
                  <m:oMath xmlns:m="http://schemas.openxmlformats.org/officeDocument/2006/math">
                    <m:r>
                      <a:rPr kumimoji="1" lang="en-US" altLang="ko-KR" sz="1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kumimoji="1" lang="en-US" altLang="ko-KR" sz="1600" dirty="0"/>
                  <a:t> is permanent price impact on the </a:t>
                </a:r>
                <a:r>
                  <a:rPr kumimoji="1" lang="en-US" altLang="ko-KR" sz="1600" dirty="0" err="1"/>
                  <a:t>midprice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718BA4-454F-020F-C93B-ADF03593F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80" y="2591145"/>
                <a:ext cx="7703715" cy="338554"/>
              </a:xfrm>
              <a:prstGeom prst="rect">
                <a:avLst/>
              </a:prstGeom>
              <a:blipFill>
                <a:blip r:embed="rId7"/>
                <a:stretch>
                  <a:fillRect t="-7407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그림 26" descr="\documentclass{article}&#10;\usepackage{amsmath}&#10;\pagestyle{empty}&#10;\begin{document}&#10;&#10;$\hat{S}_t^{\nu} = S_t^{\nu} \pm \left(\frac{1}{2}\Delta + f(\nu_t)\right),\,\,\,\,\hat{S}_0^{\nu} = \hat{S}$&#10;&#10;&#10;\end{document}" title="IguanaTex Bitmap Display">
            <a:extLst>
              <a:ext uri="{FF2B5EF4-FFF2-40B4-BE49-F238E27FC236}">
                <a16:creationId xmlns:a16="http://schemas.microsoft.com/office/drawing/2014/main" id="{C407BA1B-1A86-E308-3A76-8F81B0AB0C9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9" y="3060694"/>
            <a:ext cx="3068320" cy="264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B17428-B570-5636-D1DB-644DD8E6E525}"/>
                  </a:ext>
                </a:extLst>
              </p:cNvPr>
              <p:cNvSpPr txBox="1"/>
              <p:nvPr/>
            </p:nvSpPr>
            <p:spPr>
              <a:xfrm>
                <a:off x="383380" y="3455849"/>
                <a:ext cx="66586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kumimoji="1" lang="en-US" altLang="ko-KR" sz="1600" dirty="0"/>
                  <a:t> is temporary price impact,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kumimoji="1" lang="en-US" altLang="ko-KR" sz="1600" dirty="0"/>
                  <a:t> is bid-ask spread(positive constant)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B17428-B570-5636-D1DB-644DD8E6E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80" y="3455849"/>
                <a:ext cx="6658688" cy="338554"/>
              </a:xfrm>
              <a:prstGeom prst="rect">
                <a:avLst/>
              </a:prstGeom>
              <a:blipFill>
                <a:blip r:embed="rId9"/>
                <a:stretch>
                  <a:fillRect t="-7407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그림 30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8DF9D072-69E3-473E-AC1A-DF38936F26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330" y="3819649"/>
            <a:ext cx="3540670" cy="301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3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Introduction, model description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effectLst/>
              <a:latin typeface="Askan Light" panose="02000503060000020004" pitchFamily="50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872871"/>
            <a:ext cx="8229600" cy="1939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모델링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Set of SDEs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pic>
        <p:nvPicPr>
          <p:cNvPr id="3" name="그림 2" descr="\documentclass{article}&#10;\usepackage{amsmath}&#10;\pagestyle{empty}&#10;\begin{document}&#10;&#10;$dX_t^{\nu} = \hat{S}_t^{\nu} \nu_t dt,\,\,\,\,X_0^{\nu} = x$&#10;&#10;&#10;\end{document}" title="IguanaTex Bitmap Display">
            <a:extLst>
              <a:ext uri="{FF2B5EF4-FFF2-40B4-BE49-F238E27FC236}">
                <a16:creationId xmlns:a16="http://schemas.microsoft.com/office/drawing/2014/main" id="{18549D84-D08E-0295-A4D8-D8D017E033C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5" y="1825371"/>
            <a:ext cx="2133600" cy="243840"/>
          </a:xfrm>
          <a:prstGeom prst="rect">
            <a:avLst/>
          </a:prstGeom>
        </p:spPr>
      </p:pic>
      <p:pic>
        <p:nvPicPr>
          <p:cNvPr id="7" name="그림 6" descr="\documentclass{article}&#10;\usepackage{amsmath}&#10;\pagestyle{empty}&#10;\begin{document}&#10;&#10;$R^{\nu} = E[X_T^\nu] = E[\int_0^T \hat{S}_t\nu_tdt]$&#10;&#10;&#10;\end{document}" title="IguanaTex Bitmap Display">
            <a:extLst>
              <a:ext uri="{FF2B5EF4-FFF2-40B4-BE49-F238E27FC236}">
                <a16:creationId xmlns:a16="http://schemas.microsoft.com/office/drawing/2014/main" id="{760D83FA-5BC0-6722-8190-52F2681CD5A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6366"/>
            <a:ext cx="2458720" cy="284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E7F53F-3FF3-0A76-4C8C-8120F9EFD570}"/>
                  </a:ext>
                </a:extLst>
              </p:cNvPr>
              <p:cNvSpPr txBox="1"/>
              <p:nvPr/>
            </p:nvSpPr>
            <p:spPr>
              <a:xfrm>
                <a:off x="383381" y="2807146"/>
                <a:ext cx="8229600" cy="1795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/>
                  <a:t>Informal proof. </a:t>
                </a:r>
              </a:p>
              <a:p>
                <a:r>
                  <a:rPr kumimoji="1" lang="en-US" altLang="ko-KR" dirty="0"/>
                  <a:t>Suppose that the agent must liquidate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ko-KR" dirty="0"/>
                  <a:t> amount of shares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ko-KR" dirty="0"/>
              </a:p>
              <a:p>
                <a:r>
                  <a:rPr kumimoji="1" lang="en-US" altLang="ko-KR" dirty="0"/>
                  <a:t>Now, equally split the time horizon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=0&lt;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⋯&lt;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ko-KR" b="0" dirty="0">
                  <a:ea typeface="Cambria Math" panose="02040503050406030204" pitchFamily="18" charset="0"/>
                </a:endParaRPr>
              </a:p>
              <a:p>
                <a:r>
                  <a:rPr kumimoji="1" lang="en-US" altLang="ko-KR" dirty="0"/>
                  <a:t>Let the agent sell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dirty="0"/>
                  <a:t> shares with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ko-KR" dirty="0"/>
                  <a:t>. Then </a:t>
                </a:r>
              </a:p>
              <a:p>
                <a:endParaRPr kumimoji="1" lang="en-US" altLang="ko-KR" dirty="0"/>
              </a:p>
              <a:p>
                <a:r>
                  <a:rPr kumimoji="1" lang="en-US" altLang="ko-KR" dirty="0"/>
                  <a:t>Looking back the dynamics of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ko-KR" dirty="0"/>
                  <a:t> and setting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kumimoji="1" lang="en-US" altLang="ko-KR" dirty="0"/>
                  <a:t> gives the result.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E7F53F-3FF3-0A76-4C8C-8120F9EFD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81" y="2807146"/>
                <a:ext cx="8229600" cy="1795300"/>
              </a:xfrm>
              <a:prstGeom prst="rect">
                <a:avLst/>
              </a:prstGeom>
              <a:blipFill>
                <a:blip r:embed="rId7"/>
                <a:stretch>
                  <a:fillRect l="-770" t="-1399" b="-41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 descr="\documentclass{article}&#10;\usepackage{amsmath}&#10;\pagestyle{empty}&#10;\begin{document}&#10;&#10;$R_{\Delta t}^{\nu} = E[(Q_0 - Q_{t_1})\hat{S}_0 + \cdots + (Q_{t_{N-1}} - Q_{t_N})\hat{S}_{N-1}]$&#10;&#10;&#10;\end{document}" title="IguanaTex Bitmap Display">
            <a:extLst>
              <a:ext uri="{FF2B5EF4-FFF2-40B4-BE49-F238E27FC236}">
                <a16:creationId xmlns:a16="http://schemas.microsoft.com/office/drawing/2014/main" id="{2A94875D-D71C-96FD-83B2-9D7BE6C6938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93778"/>
            <a:ext cx="4572000" cy="26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0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0" y="429697"/>
            <a:ext cx="6159923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liquidation without Penalties only Temporary Impact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B3FB30-A546-4FC6-A4E1-D46A09344FA0}"/>
                  </a:ext>
                </a:extLst>
              </p:cNvPr>
              <p:cNvSpPr txBox="1"/>
              <p:nvPr/>
            </p:nvSpPr>
            <p:spPr>
              <a:xfrm>
                <a:off x="383381" y="872871"/>
                <a:ext cx="8229600" cy="3379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Optimal liquidation problem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: How to liquidate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ℜ</m:t>
                    </m:r>
                  </m:oMath>
                </a14:m>
                <a:r>
                  <a:rPr lang="en-US" altLang="ko-KR" sz="20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 shares over </a:t>
                </a:r>
                <a:r>
                  <a:rPr lang="en-US" altLang="ko-KR" sz="2000" b="0" i="0" dirty="0">
                    <a:solidFill>
                      <a:schemeClr val="bg2">
                        <a:lumMod val="2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[0, T]?</a:t>
                </a:r>
                <a:endParaRPr lang="en-US" altLang="ko-KR" sz="2000" b="0" dirty="0">
                  <a:solidFill>
                    <a:schemeClr val="bg2">
                      <a:lumMod val="25000"/>
                    </a:schemeClr>
                  </a:solidFill>
                  <a:latin typeface="Askan Light" panose="02000503060000020004" pitchFamily="50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Let’s assume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60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ko-KR" sz="1600" b="0" i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  </m:t>
                    </m:r>
                  </m:oMath>
                </a14:m>
                <a:r>
                  <a:rPr lang="en-US" altLang="ko-KR" sz="1600" i="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2" charset="0"/>
                    <a:cs typeface="Times New Roman" panose="02020603050405020304" pitchFamily="18" charset="0"/>
                  </a:rPr>
                  <a:t>i.e. agent's own trades do not affect the </a:t>
                </a:r>
                <a:r>
                  <a:rPr lang="en-US" altLang="ko-KR" sz="1600" i="0" dirty="0" err="1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2" charset="0"/>
                    <a:cs typeface="Times New Roman" panose="02020603050405020304" pitchFamily="18" charset="0"/>
                  </a:rPr>
                  <a:t>midprice</a:t>
                </a:r>
                <a:r>
                  <a:rPr lang="en-US" altLang="ko-KR" sz="1600" i="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2" charset="0"/>
                    <a:cs typeface="Times New Roman" panose="02020603050405020304" pitchFamily="18" charset="0"/>
                  </a:rPr>
                  <a:t> of the asset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2" charset="0"/>
                    <a:cs typeface="Times New Roman" panose="02020603050405020304" pitchFamily="18" charset="0"/>
                  </a:rPr>
                  <a:t>Let</a:t>
                </a:r>
                <a:r>
                  <a:rPr lang="en-US" altLang="ko-KR" sz="1600" b="0" dirty="0">
                    <a:solidFill>
                      <a:schemeClr val="bg2">
                        <a:lumMod val="2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600" b="0" i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altLang="ko-KR" sz="1600" dirty="0">
                    <a:solidFill>
                      <a:schemeClr val="bg2">
                        <a:lumMod val="2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2" charset="0"/>
                    <a:cs typeface="Times New Roman" panose="02020603050405020304" pitchFamily="18" charset="0"/>
                  </a:rPr>
                  <a:t>i.e. Temporary effect is linear in the speed in the trading</a:t>
                </a:r>
                <a:endPara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2" charset="0"/>
                    <a:cs typeface="Times New Roman" panose="02020603050405020304" pitchFamily="18" charset="0"/>
                  </a:rPr>
                  <a:t>And</a:t>
                </a:r>
                <a:r>
                  <a:rPr lang="en-US" altLang="ko-KR" sz="1600" dirty="0">
                    <a:solidFill>
                      <a:schemeClr val="bg2">
                        <a:lumMod val="2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2" charset="0"/>
                    <a:cs typeface="Times New Roman" panose="02020603050405020304" pitchFamily="18" charset="0"/>
                  </a:rPr>
                  <a:t>let</a:t>
                </a:r>
                <a:r>
                  <a:rPr lang="en-US" altLang="ko-KR" sz="1600" dirty="0">
                    <a:solidFill>
                      <a:schemeClr val="bg2">
                        <a:lumMod val="2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ko-KR" sz="1600" b="0" i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r>
                  <a:rPr lang="en-US" altLang="ko-KR" sz="1600" dirty="0">
                    <a:solidFill>
                      <a:schemeClr val="bg2">
                        <a:lumMod val="2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2" charset="0"/>
                    <a:cs typeface="Times New Roman" panose="02020603050405020304" pitchFamily="18" charset="0"/>
                  </a:rPr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2" charset="0"/>
                    <a:cs typeface="Times New Roman" panose="02020603050405020304" pitchFamily="18" charset="0"/>
                  </a:rPr>
                  <a:t>represents the best bid price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Askan Light" panose="02000503060000020004" pitchFamily="50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2" charset="0"/>
                    <a:cs typeface="Times New Roman" panose="02020603050405020304" pitchFamily="18" charset="0"/>
                  </a:rPr>
                  <a:t>Objective to be minimized: execution cost </a:t>
                </a:r>
                <a:r>
                  <a:rPr lang="en-US" altLang="ko-KR" dirty="0" err="1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2" charset="0"/>
                    <a:cs typeface="Times New Roman" panose="02020603050405020304" pitchFamily="18" charset="0"/>
                  </a:rPr>
                  <a:t>w.r.t.</a:t>
                </a:r>
                <a:r>
                  <a:rPr lang="en-US" altLang="ko-KR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2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𝜐</m:t>
                    </m:r>
                  </m:oMath>
                </a14:m>
                <a:endParaRPr lang="en-US" altLang="ko-KR" dirty="0">
                  <a:solidFill>
                    <a:schemeClr val="bg2">
                      <a:lumMod val="25000"/>
                    </a:schemeClr>
                  </a:solidFill>
                  <a:latin typeface="Askan Light" panose="02000503060000020004" pitchFamily="2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Askan Light" panose="02000503060000020004" pitchFamily="50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B3FB30-A546-4FC6-A4E1-D46A09344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81" y="872871"/>
                <a:ext cx="8229600" cy="3379451"/>
              </a:xfrm>
              <a:prstGeom prst="rect">
                <a:avLst/>
              </a:prstGeom>
              <a:blipFill>
                <a:blip r:embed="rId4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pic>
        <p:nvPicPr>
          <p:cNvPr id="10" name="그림 9" descr="\documentclass{article}&#10;\usepackage{amsmath}&#10;\usepackage{amsfonts}&#10;\pagestyle{empty}&#10;\begin{document}&#10;&#10;&#10;$EC^{\nu} = \mathfrak{R}S_0 - E\left[\displaystyle \int_0^T \hat{S}_t^{\nu} \nu_t dt \right]$&#10;&#10;\end{document}" title="IguanaTex Bitmap Display">
            <a:extLst>
              <a:ext uri="{FF2B5EF4-FFF2-40B4-BE49-F238E27FC236}">
                <a16:creationId xmlns:a16="http://schemas.microsoft.com/office/drawing/2014/main" id="{C5D8D999-395C-7463-93A0-918D8C8BF3F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05798"/>
            <a:ext cx="2641600" cy="60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ADDA92-02EF-B609-F18E-A1D2441AE8FB}"/>
              </a:ext>
            </a:extLst>
          </p:cNvPr>
          <p:cNvSpPr txBox="1"/>
          <p:nvPr/>
        </p:nvSpPr>
        <p:spPr>
          <a:xfrm>
            <a:off x="457200" y="4690753"/>
            <a:ext cx="437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2" charset="0"/>
              </a:rPr>
              <a:t>Value function:</a:t>
            </a:r>
            <a:endParaRPr kumimoji="1"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Askan Light" panose="02000503060000020004" pitchFamily="2" charset="0"/>
            </a:endParaRPr>
          </a:p>
        </p:txBody>
      </p:sp>
      <p:pic>
        <p:nvPicPr>
          <p:cNvPr id="26" name="그림 25" descr="\documentclass{article}&#10;\usepackage{amsmath}&#10;\pagestyle{empty}&#10;\begin{document}&#10;&#10;$H(t,S,q) = \underset{\nu \in \mathcal{A}}{\sup}\,E_{t,S,q}\left[\displaystyle \int_0^T (S_u - k\nu_u)\nu_u du \right]$&#10;&#10;&#10;\end{document}" title="IguanaTex Bitmap Display">
            <a:extLst>
              <a:ext uri="{FF2B5EF4-FFF2-40B4-BE49-F238E27FC236}">
                <a16:creationId xmlns:a16="http://schemas.microsoft.com/office/drawing/2014/main" id="{94C35273-54CE-2AA3-E5AB-D65F5EC1368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25463"/>
            <a:ext cx="4343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2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6243050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liquidation without Penalties only Temporary Impact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872871"/>
            <a:ext cx="8229600" cy="5600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Solving the model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From Dynamic Programming  Principle(DPP), we gain this Dynamic Programming Equation(DPE) 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(6.4)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Terminal inventory is zero: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First-order condition: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(6.5), (6.6)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Value function ansatz: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(6.7)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Factor out q from h: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(6.8)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pic>
        <p:nvPicPr>
          <p:cNvPr id="4" name="그림 3" descr="\documentclass{article}&#10;\usepackage{amsmath}&#10;\pagestyle{empty}&#10;\begin{document}&#10;&#10;$\partial_t H + \frac{1}{2} \sigma^2 \partial_{SS} H + \underset{\nu}{\sup}\{(S-k\nu)\nu - \nu \partial_q H \} = 0$&#10;&#10;&#10;\end{document}" title="IguanaTex Bitmap Display">
            <a:extLst>
              <a:ext uri="{FF2B5EF4-FFF2-40B4-BE49-F238E27FC236}">
                <a16:creationId xmlns:a16="http://schemas.microsoft.com/office/drawing/2014/main" id="{47DFEF60-CEBC-1A8F-E910-617E05E377D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5" y="1825371"/>
            <a:ext cx="4206240" cy="345440"/>
          </a:xfrm>
          <a:prstGeom prst="rect">
            <a:avLst/>
          </a:prstGeom>
        </p:spPr>
      </p:pic>
      <p:pic>
        <p:nvPicPr>
          <p:cNvPr id="12" name="그림 11" descr="\documentclass{article}&#10;\usepackage{amsmath}&#10;\pagestyle{empty}&#10;\begin{document}&#10;&#10;$H(T,S,q) \overset{t \rightarrow T}{\rightarrow} -\infty\,\,\text{for}\,q &gt; 0,\,\,\,\,\,\,\,\,H(T,S,0) \overset{t \rightarrow T}{\rightarrow} 0$&#10;&#10;\end{document}" title="IguanaTex Bitmap Display">
            <a:extLst>
              <a:ext uri="{FF2B5EF4-FFF2-40B4-BE49-F238E27FC236}">
                <a16:creationId xmlns:a16="http://schemas.microsoft.com/office/drawing/2014/main" id="{05315439-AA99-84D9-89F0-11CF2A8EFB2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5" y="2730163"/>
            <a:ext cx="3751580" cy="231140"/>
          </a:xfrm>
          <a:prstGeom prst="rect">
            <a:avLst/>
          </a:prstGeom>
        </p:spPr>
      </p:pic>
      <p:pic>
        <p:nvPicPr>
          <p:cNvPr id="21" name="그림 20" descr="\documentclass{article}&#10;\usepackage{amsmath}&#10;\pagestyle{empty}&#10;\begin{document}&#10;&#10;$\nu^{*} = \frac{1}{2k}(S-\partial_q H) \implies \partial_t H + \frac{1}{2} \sigma^2 \partial_{SS} H + \frac{1}{4k}(S - \partial_q H)^2 =0$&#10;&#10;&#10;\end{document}" title="IguanaTex Bitmap Display">
            <a:extLst>
              <a:ext uri="{FF2B5EF4-FFF2-40B4-BE49-F238E27FC236}">
                <a16:creationId xmlns:a16="http://schemas.microsoft.com/office/drawing/2014/main" id="{1C4A8933-DB3C-BB87-A2A4-208274D869E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69229"/>
            <a:ext cx="5466080" cy="243840"/>
          </a:xfrm>
          <a:prstGeom prst="rect">
            <a:avLst/>
          </a:prstGeom>
        </p:spPr>
      </p:pic>
      <p:pic>
        <p:nvPicPr>
          <p:cNvPr id="23" name="그림 22" descr="\documentclass{article}&#10;\usepackage{amsmath}&#10;\pagestyle{empty}&#10;\begin{document}&#10;&#10;$H(t,S,q) = qS + h(t,q) \implies \partial_t h + \frac{1}{4k}(\partial_q h)^2 = 0$&#10;&#10;&#10;\end{document}" title="IguanaTex Bitmap Display">
            <a:extLst>
              <a:ext uri="{FF2B5EF4-FFF2-40B4-BE49-F238E27FC236}">
                <a16:creationId xmlns:a16="http://schemas.microsoft.com/office/drawing/2014/main" id="{2321F5C8-EF55-1733-9A57-A5E46F81716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47" y="4704928"/>
            <a:ext cx="4328160" cy="243840"/>
          </a:xfrm>
          <a:prstGeom prst="rect">
            <a:avLst/>
          </a:prstGeom>
        </p:spPr>
      </p:pic>
      <p:pic>
        <p:nvPicPr>
          <p:cNvPr id="25" name="그림 24" descr="\documentclass{article}&#10;\usepackage{amsmath}&#10;\pagestyle{empty}&#10;\begin{document}&#10;&#10;$h(t,q) = q^2 h_2(t) \implies \partial_t h_2 + \frac{1}{k}h_2^2 = 0,\,\,\,\,\,\,\,\,h_2(t) = \left(\frac{1}{h_2(T)} - \frac{1}{k}(T-t) \right)^{-1}$&#10;&#10;&#10;\end{document}" title="IguanaTex Bitmap Display">
            <a:extLst>
              <a:ext uri="{FF2B5EF4-FFF2-40B4-BE49-F238E27FC236}">
                <a16:creationId xmlns:a16="http://schemas.microsoft.com/office/drawing/2014/main" id="{15D847BE-2F03-5E4F-48C3-4EE54797119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618439"/>
            <a:ext cx="62992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8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6243050" cy="40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liquidation without Penalties only Temporary Impact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872871"/>
            <a:ext cx="8229600" cy="4861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Solving the model, cont’d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From (6.7), reduce (6.5) to: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(6.9)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Integrate: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Terminal inventory condition: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(6.10)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So the optimal inventory, optimal trading speed is:</a:t>
            </a: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(6.11), (6.12)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same as that of the time weighted average price (TWAP)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123987-137B-BE81-A96F-A781F45E7D24}"/>
              </a:ext>
            </a:extLst>
          </p:cNvPr>
          <p:cNvSpPr txBox="1"/>
          <p:nvPr/>
        </p:nvSpPr>
        <p:spPr>
          <a:xfrm>
            <a:off x="4120738" y="29747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30" name="그림 29" descr="\documentclass{article}&#10;\usepackage{amsmath}&#10;\pagestyle{empty}&#10;\begin{document}&#10;&#10;$\nu_t^* = -\frac{1}{k}h_2(t)Q_t^{\nu^*}$&#10;&#10;&#10;\end{document}" title="IguanaTex Bitmap Display">
            <a:extLst>
              <a:ext uri="{FF2B5EF4-FFF2-40B4-BE49-F238E27FC236}">
                <a16:creationId xmlns:a16="http://schemas.microsoft.com/office/drawing/2014/main" id="{ED2097AC-A0CA-9A8C-12C6-38DF04A4EE5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5" y="1709252"/>
            <a:ext cx="1524000" cy="264160"/>
          </a:xfrm>
          <a:prstGeom prst="rect">
            <a:avLst/>
          </a:prstGeom>
        </p:spPr>
      </p:pic>
      <p:pic>
        <p:nvPicPr>
          <p:cNvPr id="32" name="그림 31" descr="\documentclass{article}&#10;\usepackage{amsmath}&#10;\usepackage{amsfonts}&#10;\pagestyle{empty}&#10;\begin{document}&#10;&#10;$\displaystyle \int_0^t \frac{dQ_t^{\nu^*}}{Q_t^{\nu^*}} = \displaystyle \int_0^t \frac{h_2(s)}{k} ds \implies Q_t^{\nu^*} = \frac{(T-t) - k/h_2(T)}{T-k/h_2(T)} \mathfrak{R}$&#10;&#10;&#10;\end{document}" title="IguanaTex Bitmap Display">
            <a:extLst>
              <a:ext uri="{FF2B5EF4-FFF2-40B4-BE49-F238E27FC236}">
                <a16:creationId xmlns:a16="http://schemas.microsoft.com/office/drawing/2014/main" id="{C56914CD-42A8-9555-00AE-4961E432207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99" y="2703533"/>
            <a:ext cx="5059680" cy="508000"/>
          </a:xfrm>
          <a:prstGeom prst="rect">
            <a:avLst/>
          </a:prstGeom>
        </p:spPr>
      </p:pic>
      <p:pic>
        <p:nvPicPr>
          <p:cNvPr id="34" name="그림 33" descr="\documentclass{article}&#10;\usepackage{amsmath}&#10;\pagestyle{empty}&#10;\begin{document}&#10;&#10;$h_2(t) \overset{t \rightarrow T}{\rightarrow} -\infty \implies h_2(t) = -k(T-t)^{-1}$&#10;&#10;&#10;\end{document}" title="IguanaTex Bitmap Display">
            <a:extLst>
              <a:ext uri="{FF2B5EF4-FFF2-40B4-BE49-F238E27FC236}">
                <a16:creationId xmlns:a16="http://schemas.microsoft.com/office/drawing/2014/main" id="{72598086-B04B-4862-6A28-0AB9AA12F11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54604"/>
            <a:ext cx="3596640" cy="264160"/>
          </a:xfrm>
          <a:prstGeom prst="rect">
            <a:avLst/>
          </a:prstGeom>
        </p:spPr>
      </p:pic>
      <p:pic>
        <p:nvPicPr>
          <p:cNvPr id="36" name="그림 35" descr="\documentclass{article}&#10;\usepackage{amsmath}&#10;\usepackage{amsfonts}&#10;\pagestyle{empty}&#10;\begin{document}&#10;&#10;&#10;$Q_t^{\nu^*} = \left(1-\frac{t}{T} \right)\mathfrak{R},\,\,\,\,\nu_t^* = \frac{\mathfrak{R}}{T}$&#10;&#10;\end{document}" title="IguanaTex Bitmap Display">
            <a:extLst>
              <a:ext uri="{FF2B5EF4-FFF2-40B4-BE49-F238E27FC236}">
                <a16:creationId xmlns:a16="http://schemas.microsoft.com/office/drawing/2014/main" id="{4E8F9B5E-9045-BFAB-EC2D-50734E2EFD4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5" y="5091635"/>
            <a:ext cx="2377440" cy="26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996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60"/>
  <p:tag name="OUTPUTTYPE" val="PDF"/>
  <p:tag name="IGUANATEXVERSION" val="160"/>
  <p:tag name="LATEXADDIN" val="\documentclass{article}&#10;\usepackage{amsmath}&#10;\pagestyle{empty}&#10;\begin{document}&#10;&#10;$\nu = (\nu_t)_{0 \leq t \leq T}$&#10;&#10;&#10;\end{document}"/>
  <p:tag name="IGUANATEXSIZE" val="16"/>
  <p:tag name="IGUANATEXCURSOR" val="82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121"/>
  <p:tag name="OUTPUTTYPE" val="PDF"/>
  <p:tag name="IGUANATEXVERSION" val="160"/>
  <p:tag name="LATEXADDIN" val="\documentclass{article}&#10;\usepackage{amsmath}&#10;\pagestyle{empty}&#10;\begin{document}&#10;&#10;$R^{\nu} = E[X_T^\nu] = E[\int_0^T \hat{S}_t\nu_tdt]$&#10;&#10;&#10;\end{document}"/>
  <p:tag name="IGUANATEXSIZE" val="16"/>
  <p:tag name="IGUANATEXCURSOR" val="134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225"/>
  <p:tag name="OUTPUTTYPE" val="PDF"/>
  <p:tag name="IGUANATEXVERSION" val="160"/>
  <p:tag name="LATEXADDIN" val="\documentclass{article}&#10;\usepackage{amsmath}&#10;\pagestyle{empty}&#10;\begin{document}&#10;&#10;$R_{\Delta t}^{\nu} = E[(Q_0 - Q_{t_1})\hat{S}_0 + \cdots + (Q_{t_{N-1}} - Q_{t_N})\hat{S}_{N-1}]$&#10;&#10;&#10;\end{document}"/>
  <p:tag name="IGUANATEXSIZE" val="16"/>
  <p:tag name="IGUANATEXCURSOR" val="178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30"/>
  <p:tag name="OUTPUTTYPE" val="PDF"/>
  <p:tag name="IGUANATEXVERSION" val="160"/>
  <p:tag name="LATEXADDIN" val="\documentclass{article}&#10;\usepackage{amsmath}&#10;\usepackage{amsfonts}&#10;\pagestyle{empty}&#10;\begin{document}&#10;&#10;&#10;$EC^{\nu} = \mathfrak{R}S_0 - E\left[\displaystyle \int_0^T \hat{S}_t^{\nu} \nu_t dt \right]$&#10;&#10;\end{document}"/>
  <p:tag name="IGUANATEXSIZE" val="16"/>
  <p:tag name="IGUANATEXCURSOR" val="66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90"/>
  <p:tag name="OUTPUTTYPE" val="PDF"/>
  <p:tag name="IGUANATEXVERSION" val="160"/>
  <p:tag name="LATEXADDIN" val="\documentclass{article}&#10;\usepackage{amsmath}&#10;\pagestyle{empty}&#10;\begin{document}&#10;&#10;$H(t,S,q) = \underset{\nu \in \mathcal{A}}{\sup}\,E_{t,S,q}\left[\displaystyle \int_0^T (S_u - k\nu_u)\nu_u du \right]$&#10;&#10;&#10;\end{document}"/>
  <p:tag name="IGUANATEXSIZE" val="18"/>
  <p:tag name="IGUANATEXCURSOR" val="131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"/>
  <p:tag name="ORIGINALWIDTH" val="207"/>
  <p:tag name="OUTPUTTYPE" val="PDF"/>
  <p:tag name="IGUANATEXVERSION" val="160"/>
  <p:tag name="LATEXADDIN" val="\documentclass{article}&#10;\usepackage{amsmath}&#10;\pagestyle{empty}&#10;\begin{document}&#10;&#10;$\partial_t H + \frac{1}{2} \sigma^2 \partial_{SS} H + \underset{\nu}{\sup}\{(S-k\nu)\nu - \nu \partial_q H \} = 0$&#10;&#10;&#10;\end{document}"/>
  <p:tag name="IGUANATEXSIZE" val="16"/>
  <p:tag name="IGUANATEXCURSOR" val="196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211"/>
  <p:tag name="OUTPUTTYPE" val="PDF"/>
  <p:tag name="IGUANATEXVERSION" val="160"/>
  <p:tag name="LATEXADDIN" val="\documentclass{article}&#10;\usepackage{amsmath}&#10;\pagestyle{empty}&#10;\begin{document}&#10;&#10;$H(T,S,q) \overset{t \rightarrow T}{\rightarrow} -\infty\,\,\text{for}\,q &gt; 0,\,\,\,\,\,\,\,\,H(T,S,0) \overset{t \rightarrow T}{\rightarrow} 0$&#10;&#10;\end{document}"/>
  <p:tag name="IGUANATEXSIZE" val="14"/>
  <p:tag name="IGUANATEXCURSOR" val="224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269"/>
  <p:tag name="OUTPUTTYPE" val="PDF"/>
  <p:tag name="IGUANATEXVERSION" val="160"/>
  <p:tag name="LATEXADDIN" val="\documentclass{article}&#10;\usepackage{amsmath}&#10;\pagestyle{empty}&#10;\begin{document}&#10;&#10;$\nu^{*} = \frac{1}{2k}(S-\partial_q H) \implies \partial_t H + \frac{1}{2} \sigma^2 \partial_{SS} H + \frac{1}{4k}(S - \partial_q H)^2 =0$&#10;&#10;&#10;\end{document}"/>
  <p:tag name="IGUANATEXSIZE" val="16"/>
  <p:tag name="IGUANATEXCURSOR" val="135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213"/>
  <p:tag name="OUTPUTTYPE" val="PDF"/>
  <p:tag name="IGUANATEXVERSION" val="160"/>
  <p:tag name="LATEXADDIN" val="\documentclass{article}&#10;\usepackage{amsmath}&#10;\pagestyle{empty}&#10;\begin{document}&#10;&#10;$H(t,S,q) = qS + h(t,q) \implies \partial_t h + \frac{1}{4k}(\partial_q h)^2 = 0$&#10;&#10;&#10;\end{document}"/>
  <p:tag name="IGUANATEXSIZE" val="16"/>
  <p:tag name="IGUANATEXCURSOR" val="147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"/>
  <p:tag name="ORIGINALWIDTH" val="310"/>
  <p:tag name="OUTPUTTYPE" val="PDF"/>
  <p:tag name="IGUANATEXVERSION" val="160"/>
  <p:tag name="LATEXADDIN" val="\documentclass{article}&#10;\usepackage{amsmath}&#10;\pagestyle{empty}&#10;\begin{document}&#10;&#10;$h(t,q) = q^2 h_2(t) \implies \partial_t h_2 + \frac{1}{k}h_2^2 = 0,\,\,\,\,\,\,\,\,h_2(t) = \left(\frac{1}{h_2(T)} - \frac{1}{k}(T-t) \right)^{-1}$&#10;&#10;&#10;\end{document}"/>
  <p:tag name="IGUANATEXSIZE" val="16"/>
  <p:tag name="IGUANATEXCURSOR" val="196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75"/>
  <p:tag name="OUTPUTTYPE" val="PDF"/>
  <p:tag name="IGUANATEXVERSION" val="160"/>
  <p:tag name="LATEXADDIN" val="\documentclass{article}&#10;\usepackage{amsmath}&#10;\pagestyle{empty}&#10;\begin{document}&#10;&#10;$\nu_t^* = -\frac{1}{k}h_2(t)Q_t^{\nu^*}$&#10;&#10;&#10;\end{document}"/>
  <p:tag name="IGUANATEXSIZE" val="16"/>
  <p:tag name="IGUANATEXCURSOR" val="122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71"/>
  <p:tag name="OUTPUTTYPE" val="PDF"/>
  <p:tag name="IGUANATEXVERSION" val="160"/>
  <p:tag name="LATEXADDIN" val="\documentclass{article}&#10;\usepackage{amsmath}&#10;\pagestyle{empty}&#10;\begin{document}&#10;&#10;$Q^{\nu} = (Q_t^{\nu})_{0 \leq t \leq T}$&#10;&#10;&#10;\end{document}"/>
  <p:tag name="IGUANATEXSIZE" val="16"/>
  <p:tag name="IGUANATEXCURSOR" val="122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"/>
  <p:tag name="ORIGINALWIDTH" val="249"/>
  <p:tag name="OUTPUTTYPE" val="PDF"/>
  <p:tag name="IGUANATEXVERSION" val="160"/>
  <p:tag name="LATEXADDIN" val="\documentclass{article}&#10;\usepackage{amsmath}&#10;\usepackage{amsfonts}&#10;\pagestyle{empty}&#10;\begin{document}&#10;&#10;$\displaystyle \int_0^t \frac{dQ_t^{\nu^*}}{Q_t^{\nu^*}} = \displaystyle \int_0^t \frac{h_2(s)}{k} ds \implies Q_t^{\nu^*} = \frac{(T-t) - k/h_2(T)}{T-k/h_2(T)} \mathfrak{R}$&#10;&#10;&#10;\end{document}"/>
  <p:tag name="IGUANATEXSIZE" val="16"/>
  <p:tag name="IGUANATEXCURSOR" val="263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177"/>
  <p:tag name="OUTPUTTYPE" val="PDF"/>
  <p:tag name="IGUANATEXVERSION" val="160"/>
  <p:tag name="LATEXADDIN" val="\documentclass{article}&#10;\usepackage{amsmath}&#10;\pagestyle{empty}&#10;\begin{document}&#10;&#10;$h_2(t) \overset{t \rightarrow T}{\rightarrow} -\infty \implies h_2(t) = -k(T-t)^{-1}$&#10;&#10;&#10;\end{document}"/>
  <p:tag name="IGUANATEXSIZE" val="16"/>
  <p:tag name="IGUANATEXCURSOR" val="166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117"/>
  <p:tag name="OUTPUTTYPE" val="PDF"/>
  <p:tag name="IGUANATEXVERSION" val="160"/>
  <p:tag name="LATEXADDIN" val="\documentclass{article}&#10;\usepackage{amsmath}&#10;\usepackage{amsfonts}&#10;\pagestyle{empty}&#10;\begin{document}&#10;&#10;&#10;$Q_t^{\nu^*} = \left(1-\frac{t}{T} \right)\mathfrak{R},\,\,\,\,\nu_t^* = \frac{\mathfrak{R}}{T}$&#10;&#10;\end{document}"/>
  <p:tag name="IGUANATEXSIZE" val="16"/>
  <p:tag name="IGUANATEXCURSOR" val="200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"/>
  <p:tag name="ORIGINALWIDTH" val="229"/>
  <p:tag name="OUTPUTTYPE" val="PDF"/>
  <p:tag name="IGUANATEXVERSION" val="160"/>
  <p:tag name="LATEXADDIN" val="\documentclass{article}&#10;\usepackage{amsmath}&#10;\usepackage{amsfonts}&#10;\pagestyle{empty}&#10;\begin{document}&#10;&#10;$E C_\nu = E\left[\int_t^T \hat{S}_u^{\nu}\nu_u du + (\mathfrak{R}-Q_T^{\nu})S_T + \alpha(\mathfrak{R}-Q_T^{\nu})^2 \right]$&#10;&#10;&#10;\end{document}"/>
  <p:tag name="IGUANATEXSIZE" val="18"/>
  <p:tag name="IGUANATEXCURSOR" val="226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"/>
  <p:tag name="ORIGINALWIDTH" val="232"/>
  <p:tag name="OUTPUTTYPE" val="PDF"/>
  <p:tag name="IGUANATEXVERSION" val="160"/>
  <p:tag name="LATEXADDIN" val="\documentclass{article}&#10;\usepackage{amsmath}&#10;\pagestyle{empty}&#10;\begin{document}&#10;&#10;$H(t,S,y) = \underset{\nu\in \mathcal{A}}{\inf} E_{t,S,y}\left[\int_t^T \hat{S}_u^{\nu} \nu_u du + Y_T^\nu S_T + \alpha(Y_Y^\nu)^2\right]$&#10;&#10;&#10;\end{document}"/>
  <p:tag name="IGUANATEXSIZE" val="18"/>
  <p:tag name="IGUANATEXCURSOR" val="217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185"/>
  <p:tag name="OUTPUTTYPE" val="PDF"/>
  <p:tag name="IGUANATEXVERSION" val="160"/>
  <p:tag name="LATEXADDIN" val="\documentclass{article}&#10;\usepackage{amsmath}&#10;\usepackage{amsfonts}&#10;\pagestyle{empty}&#10;\begin{document}&#10;&#10;$\text{let}\,\, Y_t^{\nu} = \mathfrak{R}-Q_t^{\nu},\quad \text{so that}\quad dY_t^{\nu} = -\nu_t dt$&#10;&#10;&#10;\end{document}"/>
  <p:tag name="IGUANATEXSIZE" val="18"/>
  <p:tag name="IGUANATEXCURSOR" val="66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204"/>
  <p:tag name="OUTPUTTYPE" val="PDF"/>
  <p:tag name="IGUANATEXVERSION" val="160"/>
  <p:tag name="LATEXADDIN" val="\documentclass{article}&#10;\usepackage{amsmath}&#10;\pagestyle{empty}&#10;\begin{document}&#10;&#10;$0 = \partial_t H + \frac{1}{2}\sigma^2 \partial_{SS}H + \underset{\nu}{\inf}\{(S + k\nu)\nu - \nu\partial_y H\}$&#10;&#10;&#10;\end{document}"/>
  <p:tag name="IGUANATEXSIZE" val="16"/>
  <p:tag name="IGUANATEXCURSOR" val="82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258"/>
  <p:tag name="OUTPUTTYPE" val="PDF"/>
  <p:tag name="IGUANATEXVERSION" val="160"/>
  <p:tag name="LATEXADDIN" val="\documentclass{article}&#10;\usepackage{amsmath}&#10;\pagestyle{empty}&#10;\begin{document}&#10;&#10;$\nu^* = \frac{1}{2k}(\partial_y H -S) \implies \partial_tH \frac{1}{2}\sigma^2 \partial_{SS} H - \frac{1}{4k}(\partial_y H - S)^2 = 0$&#10;&#10;&#10;\end{document}"/>
  <p:tag name="IGUANATEXSIZE" val="16"/>
  <p:tag name="IGUANATEXCURSOR" val="216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303"/>
  <p:tag name="OUTPUTTYPE" val="PDF"/>
  <p:tag name="IGUANATEXVERSION" val="160"/>
  <p:tag name="LATEXADDIN" val="\documentclass{article}&#10;\usepackage{amsmath}&#10;\pagestyle{empty}&#10;\begin{document}&#10;&#10;$H(t,S,y) = yS + h_0(t) + h_1(t)y + h_2(t)y^2\,\,\text{with terminal condition}\\&#10;\implies 0 = \{\partial_th_2 - \frac{1}{k}h_2^2\}y^2 + \{\partial_th_1 - \frac{1}{2k}h_2h_1 \}y + \{\partial_t h_0 - \frac{1}{4k}h_1^2 \}$&#10;&#10;&#10;\end{document}"/>
  <p:tag name="IGUANATEXSIZE" val="16"/>
  <p:tag name="IGUANATEXCURSOR" val="130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111"/>
  <p:tag name="OUTPUTTYPE" val="PDF"/>
  <p:tag name="IGUANATEXVERSION" val="160"/>
  <p:tag name="LATEXADDIN" val="\documentclass{article}&#10;\usepackage{amsmath}&#10;\pagestyle{empty}&#10;\begin{document}&#10;&#10;$\nu_t^* = \left((T-t) + \frac{k}{\alpha} \right)^{-1}Y_t^{\nu^*}$&#10;&#10;&#10;\end{document}"/>
  <p:tag name="IGUANATEXSIZE" val="16"/>
  <p:tag name="IGUANATEXCURSOR" val="147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69"/>
  <p:tag name="OUTPUTTYPE" val="PDF"/>
  <p:tag name="IGUANATEXVERSION" val="160"/>
  <p:tag name="LATEXADDIN" val="\documentclass{article}&#10;\usepackage{amsmath}&#10;\pagestyle{empty}&#10;\begin{document}&#10;&#10;$S^{\nu} = (S_t^{\nu})_{0 \leq t \leq T}$&#10;&#10;&#10;\end{document}"/>
  <p:tag name="IGUANATEXSIZE" val="16"/>
  <p:tag name="IGUANATEXCURSOR" val="122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132"/>
  <p:tag name="OUTPUTTYPE" val="PDF"/>
  <p:tag name="IGUANATEXVERSION" val="160"/>
  <p:tag name="LATEXADDIN" val="\documentclass{article}&#10;\usepackage{amsmath}&#10;\pagestyle{empty}&#10;\begin{document}&#10;&#10;$\implies h_2(t) = \left(\frac{1}{k}(T-t) + \frac{1}{\alpha}\right)^{-1}$&#10;&#10;&#10;\end{document}"/>
  <p:tag name="IGUANATEXSIZE" val="16"/>
  <p:tag name="IGUANATEXCURSOR" val="154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143"/>
  <p:tag name="OUTPUTTYPE" val="PDF"/>
  <p:tag name="IGUANATEXVERSION" val="160"/>
  <p:tag name="LATEXADDIN" val="\documentclass{article}&#10;\usepackage{amsmath}&#10;\pagestyle{empty}&#10;\begin{document}&#10;&#10;$dY_t^{\nu^*} = -\left((T-t) + \frac{k}{\alpha}\right)^{-1}Y_t^{\nu^*}dt$&#10;&#10;&#10;\end{document}"/>
  <p:tag name="IGUANATEXSIZE" val="16"/>
  <p:tag name="IGUANATEXCURSOR" val="154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"/>
  <p:tag name="ORIGINALWIDTH" val="60"/>
  <p:tag name="OUTPUTTYPE" val="PDF"/>
  <p:tag name="IGUANATEXVERSION" val="160"/>
  <p:tag name="LATEXADDIN" val="\documentclass{article}&#10;\usepackage{amsmath}&#10;\usepackage{amsfonts}&#10;\pagestyle{empty}&#10;\begin{document}&#10;&#10;$Q_t^{\nu^*} = \frac{t}{T + \frac{k}{\alpha}}\mathfrak{R}$&#10;&#10;&#10;\end{document}"/>
  <p:tag name="IGUANATEXSIZE" val="16"/>
  <p:tag name="IGUANATEXCURSOR" val="161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"/>
  <p:tag name="ORIGINALWIDTH" val="43"/>
  <p:tag name="OUTPUTTYPE" val="PDF"/>
  <p:tag name="IGUANATEXVERSION" val="160"/>
  <p:tag name="LATEXADDIN" val="\documentclass{article}&#10;\usepackage{amsmath}&#10;\usepackage{amsfonts}&#10;\pagestyle{empty}&#10;\begin{document}&#10;&#10;$\nu_t^* = \frac{\mathfrak{R}}{T + \frac{k}{\alpha}}$&#10;&#10;&#10;\end{document}"/>
  <p:tag name="IGUANATEXSIZE" val="16"/>
  <p:tag name="IGUANATEXCURSOR" val="156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69"/>
  <p:tag name="OUTPUTTYPE" val="PDF"/>
  <p:tag name="IGUANATEXVERSION" val="160"/>
  <p:tag name="LATEXADDIN" val="\documentclass{article}&#10;\usepackage{amsmath}&#10;\pagestyle{empty}&#10;\begin{document}&#10;&#10;$\hat{S}^{\nu} = (\hat{S}_t^{\nu})_{0 \leq t \leq T}$&#10;&#10;&#10;\end{document}"/>
  <p:tag name="IGUANATEXSIZE" val="16"/>
  <p:tag name="IGUANATEXCURSOR" val="134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74"/>
  <p:tag name="OUTPUTTYPE" val="PDF"/>
  <p:tag name="IGUANATEXVERSION" val="160"/>
  <p:tag name="LATEXADDIN" val="\documentclass{article}&#10;\usepackage{amsmath}&#10;\pagestyle{empty}&#10;\begin{document}&#10;&#10;&#10;$X^{\nu} = (X_t^{\nu})_{0 \leq t \leq T}$&#10;&#10;\end{document}"/>
  <p:tag name="IGUANATEXSIZE" val="16"/>
  <p:tag name="IGUANATEXCURSOR" val="123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100"/>
  <p:tag name="OUTPUTTYPE" val="PDF"/>
  <p:tag name="IGUANATEXVERSION" val="160"/>
  <p:tag name="LATEXADDIN" val="\documentclass{article}&#10;\usepackage{amsmath}&#10;\pagestyle{empty}&#10;\begin{document}&#10;&#10;&#10;$dQ_t^{\nu} = \pm \nu_tdt,\,\,\,\,\,Q_0^{\nu} = q$&#10;\end{document}"/>
  <p:tag name="IGUANATEXSIZE" val="16"/>
  <p:tag name="IGUANATEXCURSOR" val="132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147"/>
  <p:tag name="OUTPUTTYPE" val="PDF"/>
  <p:tag name="IGUANATEXVERSION" val="160"/>
  <p:tag name="LATEXADDIN" val="\documentclass{article}&#10;\usepackage{amsmath}&#10;\pagestyle{empty}&#10;\begin{document}&#10;&#10;$dS_t^{\nu} = \pm g(\nu_t)dt + \sigma d W_t,\,\,\,\,S_0^{\nu} = S$&#10;&#10;\end{document}"/>
  <p:tag name="IGUANATEXSIZE" val="16"/>
  <p:tag name="IGUANATEXCURSOR" val="147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151"/>
  <p:tag name="OUTPUTTYPE" val="PDF"/>
  <p:tag name="IGUANATEXVERSION" val="160"/>
  <p:tag name="LATEXADDIN" val="\documentclass{article}&#10;\usepackage{amsmath}&#10;\pagestyle{empty}&#10;\begin{document}&#10;&#10;$\hat{S}_t^{\nu} = S_t^{\nu} \pm \left(\frac{1}{2}\Delta + f(\nu_t)\right),\,\,\,\,\hat{S}_0^{\nu} = \hat{S}$&#10;&#10;&#10;\end{document}"/>
  <p:tag name="IGUANATEXSIZE" val="16"/>
  <p:tag name="IGUANATEXCURSOR" val="165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105"/>
  <p:tag name="OUTPUTTYPE" val="PDF"/>
  <p:tag name="IGUANATEXVERSION" val="160"/>
  <p:tag name="LATEXADDIN" val="\documentclass{article}&#10;\usepackage{amsmath}&#10;\pagestyle{empty}&#10;\begin{document}&#10;&#10;$dX_t^{\nu} = \hat{S}_t^{\nu} \nu_t dt,\,\,\,\,X_0^{\nu} = x$&#10;&#10;&#10;\end{document}"/>
  <p:tag name="IGUANATEXSIZE" val="16"/>
  <p:tag name="IGUANATEXCURSOR" val="142"/>
  <p:tag name="TRANSPARENCY" val="True"/>
  <p:tag name="LATEXENGINEID" val="0"/>
  <p:tag name="TEMPFOLDER" val="/private/var/folders/pr/2z3q8mgn0hv2b0zd6gfb2k2h0000gn/T/com.microsoft.Powerpoint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4720</TotalTime>
  <Words>2783</Words>
  <Application>Microsoft Office PowerPoint</Application>
  <PresentationFormat>화면 슬라이드 쇼(4:3)</PresentationFormat>
  <Paragraphs>517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Askan Light</vt:lpstr>
      <vt:lpstr>KaTeX_Main</vt:lpstr>
      <vt:lpstr>KaTeX_Math</vt:lpstr>
      <vt:lpstr>Söhne</vt:lpstr>
      <vt:lpstr>Arial</vt:lpstr>
      <vt:lpstr>Calibri</vt:lpstr>
      <vt:lpstr>Calibri Light</vt:lpstr>
      <vt:lpstr>Cambria Math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이후범</cp:lastModifiedBy>
  <cp:revision>39</cp:revision>
  <dcterms:created xsi:type="dcterms:W3CDTF">2021-05-31T23:36:21Z</dcterms:created>
  <dcterms:modified xsi:type="dcterms:W3CDTF">2023-11-04T11:26:24Z</dcterms:modified>
</cp:coreProperties>
</file>