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12.png" ContentType="image/png"/>
  <Override PartName="/ppt/media/image11.png" ContentType="image/png"/>
  <Override PartName="/ppt/media/image10.png" ContentType="image/png"/>
  <Override PartName="/ppt/media/image9.png" ContentType="image/png"/>
  <Override PartName="/ppt/media/image7.png" ContentType="image/png"/>
  <Override PartName="/ppt/media/image2.jpeg" ContentType="image/jpeg"/>
  <Override PartName="/ppt/media/image8.png" ContentType="image/png"/>
  <Override PartName="/ppt/media/image1.jpeg" ContentType="image/jpeg"/>
  <Override PartName="/ppt/media/image6.png" ContentType="image/png"/>
  <Override PartName="/ppt/media/image3.png" ContentType="image/png"/>
  <Override PartName="/ppt/media/image4.png" ContentType="image/png"/>
  <Override PartName="/ppt/media/image5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>
            <a:alphaModFix amt="14000"/>
          </a:blip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Click to edit 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Master title 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style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21928C50-1DE2-46E7-9935-F1DA4D3B200E}" type="datetime">
              <a:rPr b="0" lang="en-GB" sz="1200" spc="-1" strike="noStrike">
                <a:solidFill>
                  <a:srgbClr val="8b8b8b"/>
                </a:solidFill>
                <a:latin typeface="Calibri"/>
              </a:rPr>
              <a:t>26/01/19</a:t>
            </a:fld>
            <a:endParaRPr b="0" lang="en-GB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GB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A6807FE2-A17A-4B09-8CEB-73436C45197A}" type="slidenum">
              <a:rPr b="0" lang="en-GB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GB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>
            <a:alphaModFix amt="14000"/>
          </a:blip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C848AA9B-2E18-4ED8-AC8B-099FC6662BA1}" type="datetime">
              <a:rPr b="0" lang="en-GB" sz="1200" spc="-1" strike="noStrike">
                <a:solidFill>
                  <a:srgbClr val="8b8b8b"/>
                </a:solidFill>
                <a:latin typeface="Calibri"/>
              </a:rPr>
              <a:t>26/01/19</a:t>
            </a:fld>
            <a:endParaRPr b="0" lang="en-GB" sz="1200" spc="-1" strike="noStrike">
              <a:latin typeface="Times New Roman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GB" sz="2400" spc="-1" strike="noStrike"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2CECB5A3-9344-45C5-BD1B-A29E84DC6E55}" type="slidenum">
              <a:rPr b="0" lang="en-GB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GB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ic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k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to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e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di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e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tit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le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te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xt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r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m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at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hyperlink" Target="https://gdg-ogb.herokuapp.com/" TargetMode="External"/><Relationship Id="rId3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972000" y="460440"/>
            <a:ext cx="10033200" cy="91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GB" sz="5400" spc="-1" strike="noStrike">
                <a:solidFill>
                  <a:srgbClr val="577dbf"/>
                </a:solidFill>
                <a:latin typeface="Nakula"/>
              </a:rPr>
              <a:t>OGUNTUBERU</a:t>
            </a:r>
            <a:r>
              <a:rPr b="1" lang="en-GB" sz="5400" spc="-1" strike="noStrike">
                <a:solidFill>
                  <a:srgbClr val="000000"/>
                </a:solidFill>
                <a:latin typeface="Nakula"/>
              </a:rPr>
              <a:t> </a:t>
            </a:r>
            <a:r>
              <a:rPr b="1" lang="en-GB" sz="5400" spc="-1" strike="noStrike">
                <a:solidFill>
                  <a:srgbClr val="00b050"/>
                </a:solidFill>
                <a:latin typeface="Nakula"/>
              </a:rPr>
              <a:t>NATHAN</a:t>
            </a:r>
            <a:r>
              <a:rPr b="1" lang="en-GB" sz="5400" spc="-1" strike="noStrike">
                <a:solidFill>
                  <a:srgbClr val="000000"/>
                </a:solidFill>
                <a:latin typeface="Nakula"/>
              </a:rPr>
              <a:t> </a:t>
            </a:r>
            <a:r>
              <a:rPr b="1" lang="en-GB" sz="5400" spc="-1" strike="noStrike">
                <a:solidFill>
                  <a:srgbClr val="ffc000"/>
                </a:solidFill>
                <a:latin typeface="Nakula"/>
              </a:rPr>
              <a:t>O.</a:t>
            </a:r>
            <a:endParaRPr b="0" lang="en-GB" sz="5400" spc="-1" strike="noStrike">
              <a:latin typeface="Nakula"/>
            </a:endParaRPr>
          </a:p>
        </p:txBody>
      </p:sp>
      <p:sp>
        <p:nvSpPr>
          <p:cNvPr id="83" name="Line 2"/>
          <p:cNvSpPr/>
          <p:nvPr/>
        </p:nvSpPr>
        <p:spPr>
          <a:xfrm>
            <a:off x="1629000" y="1477800"/>
            <a:ext cx="720000" cy="360"/>
          </a:xfrm>
          <a:prstGeom prst="line">
            <a:avLst/>
          </a:prstGeom>
          <a:ln w="127080">
            <a:solidFill>
              <a:srgbClr val="d440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" name="Line 3"/>
          <p:cNvSpPr/>
          <p:nvPr/>
        </p:nvSpPr>
        <p:spPr>
          <a:xfrm>
            <a:off x="3321000" y="1475640"/>
            <a:ext cx="720000" cy="360"/>
          </a:xfrm>
          <a:prstGeom prst="line">
            <a:avLst/>
          </a:prstGeom>
          <a:ln w="127080">
            <a:solidFill>
              <a:srgbClr val="0e9e5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" name="Line 4"/>
          <p:cNvSpPr/>
          <p:nvPr/>
        </p:nvSpPr>
        <p:spPr>
          <a:xfrm>
            <a:off x="2475000" y="1477800"/>
            <a:ext cx="720000" cy="360"/>
          </a:xfrm>
          <a:prstGeom prst="line">
            <a:avLst/>
          </a:prstGeom>
          <a:ln w="127080">
            <a:solidFill>
              <a:srgbClr val="577d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" name="Line 5"/>
          <p:cNvSpPr/>
          <p:nvPr/>
        </p:nvSpPr>
        <p:spPr>
          <a:xfrm>
            <a:off x="4182480" y="1475640"/>
            <a:ext cx="720000" cy="360"/>
          </a:xfrm>
          <a:prstGeom prst="line">
            <a:avLst/>
          </a:prstGeom>
          <a:ln w="127080">
            <a:solidFill>
              <a:srgbClr val="f7c5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CustomShape 6"/>
          <p:cNvSpPr/>
          <p:nvPr/>
        </p:nvSpPr>
        <p:spPr>
          <a:xfrm>
            <a:off x="2330640" y="2856960"/>
            <a:ext cx="255312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GB" sz="2800" spc="-1" strike="noStrike">
                <a:solidFill>
                  <a:srgbClr val="0e9e57"/>
                </a:solidFill>
                <a:latin typeface="Nakula"/>
              </a:rPr>
              <a:t>n</a:t>
            </a:r>
            <a:r>
              <a:rPr b="1" lang="en-GB" sz="2800" spc="-1" strike="noStrike">
                <a:solidFill>
                  <a:srgbClr val="000000"/>
                </a:solidFill>
                <a:latin typeface="Nakula"/>
              </a:rPr>
              <a:t>oguntuberu</a:t>
            </a:r>
            <a:endParaRPr b="0" lang="en-GB" sz="2800" spc="-1" strike="noStrike">
              <a:latin typeface="Nakula"/>
            </a:endParaRPr>
          </a:p>
        </p:txBody>
      </p:sp>
      <p:pic>
        <p:nvPicPr>
          <p:cNvPr id="88" name="Picture 12" descr=""/>
          <p:cNvPicPr/>
          <p:nvPr/>
        </p:nvPicPr>
        <p:blipFill>
          <a:blip r:embed="rId1"/>
          <a:stretch/>
        </p:blipFill>
        <p:spPr>
          <a:xfrm>
            <a:off x="1630080" y="3008160"/>
            <a:ext cx="284760" cy="284760"/>
          </a:xfrm>
          <a:prstGeom prst="rect">
            <a:avLst/>
          </a:prstGeom>
          <a:ln>
            <a:noFill/>
          </a:ln>
        </p:spPr>
      </p:pic>
      <p:pic>
        <p:nvPicPr>
          <p:cNvPr id="89" name="Picture 13" descr=""/>
          <p:cNvPicPr/>
          <p:nvPr/>
        </p:nvPicPr>
        <p:blipFill>
          <a:blip r:embed="rId2"/>
          <a:stretch/>
        </p:blipFill>
        <p:spPr>
          <a:xfrm>
            <a:off x="2019960" y="3008160"/>
            <a:ext cx="284760" cy="284760"/>
          </a:xfrm>
          <a:prstGeom prst="rect">
            <a:avLst/>
          </a:prstGeom>
          <a:ln>
            <a:noFill/>
          </a:ln>
        </p:spPr>
      </p:pic>
      <p:sp>
        <p:nvSpPr>
          <p:cNvPr id="90" name="CustomShape 7"/>
          <p:cNvSpPr/>
          <p:nvPr/>
        </p:nvSpPr>
        <p:spPr>
          <a:xfrm>
            <a:off x="1517400" y="1716840"/>
            <a:ext cx="9445680" cy="94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GB" sz="2800" spc="-1" strike="noStrike">
                <a:solidFill>
                  <a:srgbClr val="000000"/>
                </a:solidFill>
                <a:latin typeface="Nakula"/>
              </a:rPr>
              <a:t>Full-Stack Web Developer. Creative Content Developer. JavaScript Junkie</a:t>
            </a:r>
            <a:endParaRPr b="0" lang="en-GB" sz="2800" spc="-1" strike="noStrike">
              <a:latin typeface="Nakula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1017000" y="550440"/>
            <a:ext cx="10356480" cy="69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GB" sz="4000" spc="-1" strike="noStrike">
                <a:solidFill>
                  <a:srgbClr val="d44036"/>
                </a:solidFill>
                <a:latin typeface="Nakula"/>
              </a:rPr>
              <a:t>EVENT EMISSION AND HANDLING</a:t>
            </a:r>
            <a:endParaRPr b="0" lang="en-GB" sz="4000" spc="-1" strike="noStrike">
              <a:latin typeface="Nakula"/>
            </a:endParaRPr>
          </a:p>
        </p:txBody>
      </p:sp>
      <p:sp>
        <p:nvSpPr>
          <p:cNvPr id="143" name="Line 2"/>
          <p:cNvSpPr/>
          <p:nvPr/>
        </p:nvSpPr>
        <p:spPr>
          <a:xfrm>
            <a:off x="1128960" y="1276920"/>
            <a:ext cx="1072800" cy="360"/>
          </a:xfrm>
          <a:prstGeom prst="line">
            <a:avLst/>
          </a:prstGeom>
          <a:ln w="76320">
            <a:solidFill>
              <a:srgbClr val="f7c5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4" name="CustomShape 3"/>
          <p:cNvSpPr/>
          <p:nvPr/>
        </p:nvSpPr>
        <p:spPr>
          <a:xfrm>
            <a:off x="1035720" y="1446120"/>
            <a:ext cx="190296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GB" sz="2000" spc="-1" strike="noStrike">
                <a:solidFill>
                  <a:srgbClr val="0e9e57"/>
                </a:solidFill>
                <a:latin typeface="Nakula"/>
              </a:rPr>
              <a:t>SERVER</a:t>
            </a:r>
            <a:endParaRPr b="0" lang="en-GB" sz="2000" spc="-1" strike="noStrike">
              <a:latin typeface="Nakula"/>
            </a:endParaRPr>
          </a:p>
        </p:txBody>
      </p:sp>
      <p:pic>
        <p:nvPicPr>
          <p:cNvPr id="145" name="Picture 6" descr=""/>
          <p:cNvPicPr/>
          <p:nvPr/>
        </p:nvPicPr>
        <p:blipFill>
          <a:blip r:embed="rId1"/>
          <a:srcRect l="10945" t="25064" r="48417" b="26369"/>
          <a:stretch/>
        </p:blipFill>
        <p:spPr>
          <a:xfrm>
            <a:off x="1128960" y="1910520"/>
            <a:ext cx="6586920" cy="4408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1017000" y="550440"/>
            <a:ext cx="10356480" cy="69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GB" sz="4000" spc="-1" strike="noStrike">
                <a:solidFill>
                  <a:srgbClr val="d44036"/>
                </a:solidFill>
                <a:latin typeface="Nakula"/>
              </a:rPr>
              <a:t>EVENT EMISSION AND HANDLING</a:t>
            </a:r>
            <a:endParaRPr b="0" lang="en-GB" sz="4000" spc="-1" strike="noStrike">
              <a:latin typeface="Nakula"/>
            </a:endParaRPr>
          </a:p>
        </p:txBody>
      </p:sp>
      <p:sp>
        <p:nvSpPr>
          <p:cNvPr id="147" name="Line 2"/>
          <p:cNvSpPr/>
          <p:nvPr/>
        </p:nvSpPr>
        <p:spPr>
          <a:xfrm>
            <a:off x="1128960" y="1276920"/>
            <a:ext cx="1082160" cy="360"/>
          </a:xfrm>
          <a:prstGeom prst="line">
            <a:avLst/>
          </a:prstGeom>
          <a:ln w="76320">
            <a:solidFill>
              <a:srgbClr val="f7c5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8" name="CustomShape 3"/>
          <p:cNvSpPr/>
          <p:nvPr/>
        </p:nvSpPr>
        <p:spPr>
          <a:xfrm>
            <a:off x="1035720" y="1446120"/>
            <a:ext cx="190296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GB" sz="2000" spc="-1" strike="noStrike">
                <a:solidFill>
                  <a:srgbClr val="0e9e57"/>
                </a:solidFill>
                <a:latin typeface="Nakula"/>
              </a:rPr>
              <a:t>CLIENT</a:t>
            </a:r>
            <a:endParaRPr b="0" lang="en-GB" sz="2000" spc="-1" strike="noStrike">
              <a:latin typeface="Nakula"/>
            </a:endParaRPr>
          </a:p>
        </p:txBody>
      </p:sp>
      <p:pic>
        <p:nvPicPr>
          <p:cNvPr id="149" name="Picture 5" descr=""/>
          <p:cNvPicPr/>
          <p:nvPr/>
        </p:nvPicPr>
        <p:blipFill>
          <a:blip r:embed="rId1"/>
          <a:srcRect l="13913" t="27206" r="55467" b="48703"/>
          <a:stretch/>
        </p:blipFill>
        <p:spPr>
          <a:xfrm>
            <a:off x="1128960" y="1950120"/>
            <a:ext cx="9432720" cy="4173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CustomShape 1"/>
          <p:cNvSpPr/>
          <p:nvPr/>
        </p:nvSpPr>
        <p:spPr>
          <a:xfrm>
            <a:off x="2401200" y="2920320"/>
            <a:ext cx="7389360" cy="1431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GB" sz="8800" spc="-1" strike="noStrike">
                <a:solidFill>
                  <a:srgbClr val="577dbf"/>
                </a:solidFill>
                <a:latin typeface="Nakula"/>
              </a:rPr>
              <a:t>THANK YOU</a:t>
            </a:r>
            <a:endParaRPr b="0" lang="en-GB" sz="8800" spc="-1" strike="noStrike">
              <a:latin typeface="Nakula"/>
            </a:endParaRPr>
          </a:p>
        </p:txBody>
      </p:sp>
      <p:pic>
        <p:nvPicPr>
          <p:cNvPr id="151" name="Picture 2" descr=""/>
          <p:cNvPicPr/>
          <p:nvPr/>
        </p:nvPicPr>
        <p:blipFill>
          <a:blip r:embed="rId1"/>
          <a:stretch/>
        </p:blipFill>
        <p:spPr>
          <a:xfrm>
            <a:off x="5177880" y="1083960"/>
            <a:ext cx="1836000" cy="1836000"/>
          </a:xfrm>
          <a:prstGeom prst="rect">
            <a:avLst/>
          </a:prstGeom>
          <a:ln>
            <a:noFill/>
          </a:ln>
        </p:spPr>
      </p:pic>
      <p:sp>
        <p:nvSpPr>
          <p:cNvPr id="152" name="CustomShape 2"/>
          <p:cNvSpPr/>
          <p:nvPr/>
        </p:nvSpPr>
        <p:spPr>
          <a:xfrm>
            <a:off x="6316920" y="4105440"/>
            <a:ext cx="334944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1" lang="en-GB" sz="3600" spc="-1" strike="noStrike">
                <a:solidFill>
                  <a:srgbClr val="f7c541"/>
                </a:solidFill>
                <a:latin typeface="Nakula"/>
              </a:rPr>
              <a:t>n</a:t>
            </a:r>
            <a:r>
              <a:rPr b="1" lang="en-GB" sz="3600" spc="-1" strike="noStrike">
                <a:solidFill>
                  <a:srgbClr val="0e9e57"/>
                </a:solidFill>
                <a:latin typeface="Nakula"/>
              </a:rPr>
              <a:t>oguntuberu</a:t>
            </a:r>
            <a:endParaRPr b="0" lang="en-GB" sz="3600" spc="-1" strike="noStrike">
              <a:latin typeface="Nakula"/>
            </a:endParaRPr>
          </a:p>
        </p:txBody>
      </p:sp>
      <p:pic>
        <p:nvPicPr>
          <p:cNvPr id="153" name="Picture 4" descr=""/>
          <p:cNvPicPr/>
          <p:nvPr/>
        </p:nvPicPr>
        <p:blipFill>
          <a:blip r:embed="rId2"/>
          <a:stretch/>
        </p:blipFill>
        <p:spPr>
          <a:xfrm>
            <a:off x="2768400" y="4325040"/>
            <a:ext cx="389880" cy="389880"/>
          </a:xfrm>
          <a:prstGeom prst="rect">
            <a:avLst/>
          </a:prstGeom>
          <a:ln>
            <a:noFill/>
          </a:ln>
        </p:spPr>
      </p:pic>
      <p:pic>
        <p:nvPicPr>
          <p:cNvPr id="154" name="Picture 5" descr=""/>
          <p:cNvPicPr/>
          <p:nvPr/>
        </p:nvPicPr>
        <p:blipFill>
          <a:blip r:embed="rId3"/>
          <a:stretch/>
        </p:blipFill>
        <p:spPr>
          <a:xfrm>
            <a:off x="3242520" y="4325040"/>
            <a:ext cx="389880" cy="389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Picture 1" descr=""/>
          <p:cNvPicPr/>
          <p:nvPr/>
        </p:nvPicPr>
        <p:blipFill>
          <a:blip r:embed="rId1"/>
          <a:stretch/>
        </p:blipFill>
        <p:spPr>
          <a:xfrm>
            <a:off x="1203480" y="721440"/>
            <a:ext cx="1424160" cy="1424160"/>
          </a:xfrm>
          <a:prstGeom prst="rect">
            <a:avLst/>
          </a:prstGeom>
          <a:ln>
            <a:noFill/>
          </a:ln>
        </p:spPr>
      </p:pic>
      <p:sp>
        <p:nvSpPr>
          <p:cNvPr id="92" name="CustomShape 1"/>
          <p:cNvSpPr/>
          <p:nvPr/>
        </p:nvSpPr>
        <p:spPr>
          <a:xfrm>
            <a:off x="1212840" y="2155320"/>
            <a:ext cx="10170000" cy="1431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GB" sz="4400" spc="-1" strike="noStrike">
                <a:solidFill>
                  <a:srgbClr val="0e9e57"/>
                </a:solidFill>
                <a:latin typeface="Nakula"/>
              </a:rPr>
              <a:t>Building Real-Time Applications With WebSocket</a:t>
            </a:r>
            <a:endParaRPr b="0" lang="en-GB" sz="4400" spc="-1" strike="noStrike">
              <a:latin typeface="Nakula"/>
            </a:endParaRPr>
          </a:p>
        </p:txBody>
      </p:sp>
      <p:sp>
        <p:nvSpPr>
          <p:cNvPr id="93" name="TextShape 2"/>
          <p:cNvSpPr txBox="1"/>
          <p:nvPr/>
        </p:nvSpPr>
        <p:spPr>
          <a:xfrm>
            <a:off x="1296000" y="4176000"/>
            <a:ext cx="6408000" cy="1281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GB" sz="2800" spc="-1" strike="noStrike">
                <a:solidFill>
                  <a:srgbClr val="b40909"/>
                </a:solidFill>
                <a:latin typeface="Nakula"/>
                <a:hlinkClick r:id="rId2"/>
              </a:rPr>
              <a:t>https://gdg-ogb.herokuapp.com</a:t>
            </a:r>
            <a:endParaRPr b="1" lang="en-GB" sz="2800" spc="-1" strike="noStrike">
              <a:solidFill>
                <a:srgbClr val="b40909"/>
              </a:solidFill>
              <a:latin typeface="Nakula"/>
            </a:endParaRPr>
          </a:p>
          <a:p>
            <a:r>
              <a:rPr b="1" lang="en-GB" sz="2800" spc="-1" strike="noStrike">
                <a:solidFill>
                  <a:srgbClr val="009353"/>
                </a:solidFill>
                <a:latin typeface="Nakula"/>
              </a:rPr>
              <a:t>https://github.com/dynameek/gdg-ogb.git</a:t>
            </a:r>
            <a:endParaRPr b="1" lang="en-GB" sz="2800" spc="-1" strike="noStrike">
              <a:solidFill>
                <a:srgbClr val="b40909"/>
              </a:solidFill>
              <a:latin typeface="Nakula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1017000" y="550440"/>
            <a:ext cx="10356480" cy="69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GB" sz="4000" spc="-1" strike="noStrike">
                <a:solidFill>
                  <a:srgbClr val="0e9e57"/>
                </a:solidFill>
                <a:latin typeface="Nakula"/>
              </a:rPr>
              <a:t>SERVERS AND CLIENTS</a:t>
            </a:r>
            <a:endParaRPr b="0" lang="en-GB" sz="4000" spc="-1" strike="noStrike">
              <a:latin typeface="Nakula"/>
            </a:endParaRPr>
          </a:p>
        </p:txBody>
      </p:sp>
      <p:sp>
        <p:nvSpPr>
          <p:cNvPr id="95" name="Line 2"/>
          <p:cNvSpPr/>
          <p:nvPr/>
        </p:nvSpPr>
        <p:spPr>
          <a:xfrm>
            <a:off x="1128960" y="1276920"/>
            <a:ext cx="1035720" cy="360"/>
          </a:xfrm>
          <a:prstGeom prst="line">
            <a:avLst/>
          </a:prstGeom>
          <a:ln w="7632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" name="CustomShape 3"/>
          <p:cNvSpPr/>
          <p:nvPr/>
        </p:nvSpPr>
        <p:spPr>
          <a:xfrm>
            <a:off x="1128960" y="1772640"/>
            <a:ext cx="9889920" cy="200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5840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Nakula"/>
              </a:rPr>
              <a:t>Virtually all user-based applications require data exchanges.</a:t>
            </a:r>
            <a:endParaRPr b="0" lang="en-GB" sz="2800" spc="-1" strike="noStrike">
              <a:latin typeface="Nakula"/>
            </a:endParaRPr>
          </a:p>
          <a:p>
            <a:pPr marL="285840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Nakula"/>
              </a:rPr>
              <a:t>Server usually stores and serves these data.</a:t>
            </a:r>
            <a:endParaRPr b="0" lang="en-GB" sz="2800" spc="-1" strike="noStrike">
              <a:latin typeface="Nakula"/>
            </a:endParaRPr>
          </a:p>
          <a:p>
            <a:pPr marL="285840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Nakula"/>
              </a:rPr>
              <a:t>Client requests, sends and uses these data </a:t>
            </a:r>
            <a:endParaRPr b="0" lang="en-GB" sz="2800" spc="-1" strike="noStrike">
              <a:latin typeface="Nakula"/>
            </a:endParaRPr>
          </a:p>
        </p:txBody>
      </p:sp>
      <p:sp>
        <p:nvSpPr>
          <p:cNvPr id="97" name="CustomShape 4"/>
          <p:cNvSpPr/>
          <p:nvPr/>
        </p:nvSpPr>
        <p:spPr>
          <a:xfrm>
            <a:off x="1259640" y="4898520"/>
            <a:ext cx="2500200" cy="108216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8160">
            <a:solidFill>
              <a:srgbClr val="577d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GB" sz="2800" spc="-1" strike="noStrike">
                <a:solidFill>
                  <a:srgbClr val="577dbf"/>
                </a:solidFill>
                <a:latin typeface="Nakula"/>
              </a:rPr>
              <a:t>SERVER</a:t>
            </a:r>
            <a:endParaRPr b="0" lang="en-GB" sz="2800" spc="-1" strike="noStrike">
              <a:latin typeface="Nakula"/>
            </a:endParaRPr>
          </a:p>
        </p:txBody>
      </p:sp>
      <p:sp>
        <p:nvSpPr>
          <p:cNvPr id="98" name="CustomShape 5"/>
          <p:cNvSpPr/>
          <p:nvPr/>
        </p:nvSpPr>
        <p:spPr>
          <a:xfrm>
            <a:off x="4273560" y="5262480"/>
            <a:ext cx="23508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" name="CustomShape 6"/>
          <p:cNvSpPr/>
          <p:nvPr/>
        </p:nvSpPr>
        <p:spPr>
          <a:xfrm flipH="1">
            <a:off x="4245480" y="5648040"/>
            <a:ext cx="23508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rgbClr val="00b050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" name="CustomShape 7"/>
          <p:cNvSpPr/>
          <p:nvPr/>
        </p:nvSpPr>
        <p:spPr>
          <a:xfrm>
            <a:off x="7243560" y="4898520"/>
            <a:ext cx="2500200" cy="108216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8160">
            <a:solidFill>
              <a:srgbClr val="0e9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GB" sz="2800" spc="-1" strike="noStrike">
                <a:solidFill>
                  <a:srgbClr val="0e9e57"/>
                </a:solidFill>
                <a:latin typeface="Nakula"/>
              </a:rPr>
              <a:t>CLIENT</a:t>
            </a:r>
            <a:endParaRPr b="0" lang="en-GB" sz="2800" spc="-1" strike="noStrike">
              <a:latin typeface="Nakula"/>
            </a:endParaRPr>
          </a:p>
        </p:txBody>
      </p:sp>
      <p:sp>
        <p:nvSpPr>
          <p:cNvPr id="101" name="CustomShape 8"/>
          <p:cNvSpPr/>
          <p:nvPr/>
        </p:nvSpPr>
        <p:spPr>
          <a:xfrm>
            <a:off x="4737600" y="4862160"/>
            <a:ext cx="15282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GB" sz="1800" spc="-1" strike="noStrike">
                <a:solidFill>
                  <a:srgbClr val="577dbf"/>
                </a:solidFill>
                <a:latin typeface="Nakula"/>
              </a:rPr>
              <a:t>RESPONSE</a:t>
            </a:r>
            <a:endParaRPr b="0" lang="en-GB" sz="1800" spc="-1" strike="noStrike">
              <a:latin typeface="Nakula"/>
            </a:endParaRPr>
          </a:p>
        </p:txBody>
      </p:sp>
      <p:sp>
        <p:nvSpPr>
          <p:cNvPr id="102" name="CustomShape 9"/>
          <p:cNvSpPr/>
          <p:nvPr/>
        </p:nvSpPr>
        <p:spPr>
          <a:xfrm>
            <a:off x="4858920" y="5689800"/>
            <a:ext cx="15282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GB" sz="1800" spc="-1" strike="noStrike">
                <a:solidFill>
                  <a:srgbClr val="0e9e57"/>
                </a:solidFill>
                <a:latin typeface="Nakula"/>
              </a:rPr>
              <a:t>REQUEST</a:t>
            </a:r>
            <a:endParaRPr b="0" lang="en-GB" sz="1800" spc="-1" strike="noStrike">
              <a:latin typeface="Nakula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1017000" y="550440"/>
            <a:ext cx="10356480" cy="69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GB" sz="4000" spc="-1" strike="noStrike">
                <a:solidFill>
                  <a:srgbClr val="d44036"/>
                </a:solidFill>
                <a:latin typeface="Nakula"/>
              </a:rPr>
              <a:t>REALTIME APPLICATIONS</a:t>
            </a:r>
            <a:endParaRPr b="0" lang="en-GB" sz="4000" spc="-1" strike="noStrike">
              <a:latin typeface="Nakula"/>
            </a:endParaRPr>
          </a:p>
        </p:txBody>
      </p:sp>
      <p:sp>
        <p:nvSpPr>
          <p:cNvPr id="104" name="Line 2"/>
          <p:cNvSpPr/>
          <p:nvPr/>
        </p:nvSpPr>
        <p:spPr>
          <a:xfrm>
            <a:off x="1128960" y="1276920"/>
            <a:ext cx="1072800" cy="360"/>
          </a:xfrm>
          <a:prstGeom prst="line">
            <a:avLst/>
          </a:prstGeom>
          <a:ln w="76320">
            <a:solidFill>
              <a:srgbClr val="577d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5" name="CustomShape 3"/>
          <p:cNvSpPr/>
          <p:nvPr/>
        </p:nvSpPr>
        <p:spPr>
          <a:xfrm>
            <a:off x="1128960" y="1772640"/>
            <a:ext cx="9889920" cy="136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5840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Nakula"/>
              </a:rPr>
              <a:t>Real-Time applications require instantaneous transfer of data.</a:t>
            </a:r>
            <a:endParaRPr b="0" lang="en-GB" sz="2800" spc="-1" strike="noStrike">
              <a:latin typeface="Nakula"/>
            </a:endParaRPr>
          </a:p>
          <a:p>
            <a:pPr marL="285840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Nakula"/>
              </a:rPr>
              <a:t>HTTP Request – Response Cycles are slow and uncertain.</a:t>
            </a:r>
            <a:endParaRPr b="0" lang="en-GB" sz="2800" spc="-1" strike="noStrike">
              <a:latin typeface="Nakula"/>
            </a:endParaRPr>
          </a:p>
        </p:txBody>
      </p:sp>
      <p:sp>
        <p:nvSpPr>
          <p:cNvPr id="106" name="CustomShape 4"/>
          <p:cNvSpPr/>
          <p:nvPr/>
        </p:nvSpPr>
        <p:spPr>
          <a:xfrm>
            <a:off x="1259640" y="4898520"/>
            <a:ext cx="2500200" cy="108216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8160">
            <a:solidFill>
              <a:srgbClr val="d440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GB" sz="2800" spc="-1" strike="noStrike">
                <a:solidFill>
                  <a:srgbClr val="d44036"/>
                </a:solidFill>
                <a:latin typeface="Nakula"/>
              </a:rPr>
              <a:t>SERVER</a:t>
            </a:r>
            <a:endParaRPr b="0" lang="en-GB" sz="2800" spc="-1" strike="noStrike">
              <a:latin typeface="Nakula"/>
            </a:endParaRPr>
          </a:p>
        </p:txBody>
      </p:sp>
      <p:sp>
        <p:nvSpPr>
          <p:cNvPr id="107" name="CustomShape 5"/>
          <p:cNvSpPr/>
          <p:nvPr/>
        </p:nvSpPr>
        <p:spPr>
          <a:xfrm>
            <a:off x="4273560" y="5262480"/>
            <a:ext cx="23508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rgbClr val="d44036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" name="CustomShape 6"/>
          <p:cNvSpPr/>
          <p:nvPr/>
        </p:nvSpPr>
        <p:spPr>
          <a:xfrm flipH="1">
            <a:off x="4245480" y="5648040"/>
            <a:ext cx="23508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rgbClr val="577dbf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9" name="CustomShape 7"/>
          <p:cNvSpPr/>
          <p:nvPr/>
        </p:nvSpPr>
        <p:spPr>
          <a:xfrm>
            <a:off x="7243560" y="4898520"/>
            <a:ext cx="2500200" cy="108216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8160">
            <a:solidFill>
              <a:srgbClr val="577d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GB" sz="2800" spc="-1" strike="noStrike">
                <a:solidFill>
                  <a:srgbClr val="577dbf"/>
                </a:solidFill>
                <a:latin typeface="Nakula"/>
              </a:rPr>
              <a:t>CLIENT</a:t>
            </a:r>
            <a:endParaRPr b="0" lang="en-GB" sz="2800" spc="-1" strike="noStrike">
              <a:latin typeface="Nakula"/>
            </a:endParaRPr>
          </a:p>
        </p:txBody>
      </p:sp>
      <p:sp>
        <p:nvSpPr>
          <p:cNvPr id="110" name="CustomShape 8"/>
          <p:cNvSpPr/>
          <p:nvPr/>
        </p:nvSpPr>
        <p:spPr>
          <a:xfrm>
            <a:off x="4737600" y="4862160"/>
            <a:ext cx="15282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GB" sz="1800" spc="-1" strike="noStrike">
                <a:solidFill>
                  <a:srgbClr val="d44036"/>
                </a:solidFill>
                <a:latin typeface="Nakula"/>
              </a:rPr>
              <a:t>RESPONSE</a:t>
            </a:r>
            <a:endParaRPr b="0" lang="en-GB" sz="1800" spc="-1" strike="noStrike">
              <a:latin typeface="Nakula"/>
            </a:endParaRPr>
          </a:p>
        </p:txBody>
      </p:sp>
      <p:sp>
        <p:nvSpPr>
          <p:cNvPr id="111" name="CustomShape 9"/>
          <p:cNvSpPr/>
          <p:nvPr/>
        </p:nvSpPr>
        <p:spPr>
          <a:xfrm>
            <a:off x="4858920" y="5689800"/>
            <a:ext cx="15282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GB" sz="1800" spc="-1" strike="noStrike">
                <a:solidFill>
                  <a:srgbClr val="577dbf"/>
                </a:solidFill>
                <a:latin typeface="Nakula"/>
              </a:rPr>
              <a:t>REQUEST</a:t>
            </a:r>
            <a:endParaRPr b="0" lang="en-GB" sz="1800" spc="-1" strike="noStrike">
              <a:latin typeface="Nakula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1017000" y="550440"/>
            <a:ext cx="10356480" cy="69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GB" sz="4000" spc="-1" strike="noStrike">
                <a:solidFill>
                  <a:srgbClr val="577dbf"/>
                </a:solidFill>
                <a:latin typeface="Nakula"/>
              </a:rPr>
              <a:t>WEBSOCKET: WHAT?</a:t>
            </a:r>
            <a:endParaRPr b="0" lang="en-GB" sz="4000" spc="-1" strike="noStrike">
              <a:latin typeface="Nakula"/>
            </a:endParaRPr>
          </a:p>
        </p:txBody>
      </p:sp>
      <p:sp>
        <p:nvSpPr>
          <p:cNvPr id="113" name="Line 2"/>
          <p:cNvSpPr/>
          <p:nvPr/>
        </p:nvSpPr>
        <p:spPr>
          <a:xfrm>
            <a:off x="1128960" y="1276920"/>
            <a:ext cx="1203480" cy="360"/>
          </a:xfrm>
          <a:prstGeom prst="line">
            <a:avLst/>
          </a:prstGeom>
          <a:ln w="76320">
            <a:solidFill>
              <a:srgbClr val="f7c5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" name="CustomShape 3"/>
          <p:cNvSpPr/>
          <p:nvPr/>
        </p:nvSpPr>
        <p:spPr>
          <a:xfrm>
            <a:off x="1128960" y="1772640"/>
            <a:ext cx="9889920" cy="3928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5840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Nakula"/>
              </a:rPr>
              <a:t>WebSocket is a mechanism that allows steady bi-directional flow of data between clients and servers.</a:t>
            </a:r>
            <a:endParaRPr b="0" lang="en-GB" sz="2800" spc="-1" strike="noStrike">
              <a:latin typeface="Nakula"/>
            </a:endParaRPr>
          </a:p>
          <a:p>
            <a:pPr marL="285840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Nakula"/>
              </a:rPr>
              <a:t>A communication channel is maintained after first request is made. (Server and Clients listen for changes)</a:t>
            </a:r>
            <a:endParaRPr b="0" lang="en-GB" sz="2800" spc="-1" strike="noStrike">
              <a:latin typeface="Nakula"/>
            </a:endParaRPr>
          </a:p>
          <a:p>
            <a:pPr marL="285840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Nakula"/>
              </a:rPr>
              <a:t>Events and data are broadcasted or emitted by clients and servers.</a:t>
            </a:r>
            <a:endParaRPr b="0" lang="en-GB" sz="2800" spc="-1" strike="noStrike">
              <a:latin typeface="Nakula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1017000" y="550440"/>
            <a:ext cx="10356480" cy="69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GB" sz="4000" spc="-1" strike="noStrike">
                <a:solidFill>
                  <a:srgbClr val="577dbf"/>
                </a:solidFill>
                <a:latin typeface="Nakula"/>
              </a:rPr>
              <a:t>WEBSOCKET: WHAT?</a:t>
            </a:r>
            <a:endParaRPr b="0" lang="en-GB" sz="4000" spc="-1" strike="noStrike">
              <a:latin typeface="Nakula"/>
            </a:endParaRPr>
          </a:p>
        </p:txBody>
      </p:sp>
      <p:sp>
        <p:nvSpPr>
          <p:cNvPr id="116" name="Line 2"/>
          <p:cNvSpPr/>
          <p:nvPr/>
        </p:nvSpPr>
        <p:spPr>
          <a:xfrm>
            <a:off x="1128960" y="1276920"/>
            <a:ext cx="1212840" cy="360"/>
          </a:xfrm>
          <a:prstGeom prst="line">
            <a:avLst/>
          </a:prstGeom>
          <a:ln w="76320">
            <a:solidFill>
              <a:srgbClr val="f7c5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" name="CustomShape 3"/>
          <p:cNvSpPr/>
          <p:nvPr/>
        </p:nvSpPr>
        <p:spPr>
          <a:xfrm>
            <a:off x="1138320" y="1763640"/>
            <a:ext cx="2500200" cy="108216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8160">
            <a:solidFill>
              <a:srgbClr val="f7c5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GB" sz="2800" spc="-1" strike="noStrike">
                <a:solidFill>
                  <a:srgbClr val="f7c541"/>
                </a:solidFill>
                <a:latin typeface="Nakula"/>
              </a:rPr>
              <a:t>SERVER</a:t>
            </a:r>
            <a:endParaRPr b="0" lang="en-GB" sz="2800" spc="-1" strike="noStrike">
              <a:latin typeface="Nakula"/>
            </a:endParaRPr>
          </a:p>
        </p:txBody>
      </p:sp>
      <p:sp>
        <p:nvSpPr>
          <p:cNvPr id="118" name="CustomShape 4"/>
          <p:cNvSpPr/>
          <p:nvPr/>
        </p:nvSpPr>
        <p:spPr>
          <a:xfrm>
            <a:off x="6382080" y="2332800"/>
            <a:ext cx="4287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rgbClr val="f7c54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" name="CustomShape 5"/>
          <p:cNvSpPr/>
          <p:nvPr/>
        </p:nvSpPr>
        <p:spPr>
          <a:xfrm flipH="1">
            <a:off x="3918240" y="2342160"/>
            <a:ext cx="4662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rgbClr val="577dbf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" name="CustomShape 6"/>
          <p:cNvSpPr/>
          <p:nvPr/>
        </p:nvSpPr>
        <p:spPr>
          <a:xfrm>
            <a:off x="7140960" y="1763640"/>
            <a:ext cx="2500200" cy="108216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8160">
            <a:solidFill>
              <a:srgbClr val="577d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GB" sz="2800" spc="-1" strike="noStrike">
                <a:solidFill>
                  <a:srgbClr val="577dbf"/>
                </a:solidFill>
                <a:latin typeface="Nakula"/>
              </a:rPr>
              <a:t>CLIENT A</a:t>
            </a:r>
            <a:endParaRPr b="0" lang="en-GB" sz="2800" spc="-1" strike="noStrike">
              <a:latin typeface="Nakula"/>
            </a:endParaRPr>
          </a:p>
        </p:txBody>
      </p:sp>
      <p:sp>
        <p:nvSpPr>
          <p:cNvPr id="121" name="Line 7"/>
          <p:cNvSpPr/>
          <p:nvPr/>
        </p:nvSpPr>
        <p:spPr>
          <a:xfrm>
            <a:off x="3638880" y="1987200"/>
            <a:ext cx="3483360" cy="360"/>
          </a:xfrm>
          <a:prstGeom prst="line">
            <a:avLst/>
          </a:prstGeom>
          <a:ln w="38160">
            <a:solidFill>
              <a:srgbClr val="f7c5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" name="Line 8"/>
          <p:cNvSpPr/>
          <p:nvPr/>
        </p:nvSpPr>
        <p:spPr>
          <a:xfrm>
            <a:off x="3648240" y="2690280"/>
            <a:ext cx="3483360" cy="360"/>
          </a:xfrm>
          <a:prstGeom prst="line">
            <a:avLst/>
          </a:prstGeom>
          <a:ln w="3816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" name="CustomShape 9"/>
          <p:cNvSpPr/>
          <p:nvPr/>
        </p:nvSpPr>
        <p:spPr>
          <a:xfrm>
            <a:off x="4460040" y="2099520"/>
            <a:ext cx="183780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GB" sz="2000" spc="-1" strike="noStrike">
                <a:solidFill>
                  <a:srgbClr val="000000"/>
                </a:solidFill>
                <a:latin typeface="Nakula"/>
              </a:rPr>
              <a:t>DATA</a:t>
            </a:r>
            <a:endParaRPr b="0" lang="en-GB" sz="2000" spc="-1" strike="noStrike">
              <a:latin typeface="Nakula"/>
            </a:endParaRPr>
          </a:p>
        </p:txBody>
      </p:sp>
      <p:sp>
        <p:nvSpPr>
          <p:cNvPr id="124" name="CustomShape 10"/>
          <p:cNvSpPr/>
          <p:nvPr/>
        </p:nvSpPr>
        <p:spPr>
          <a:xfrm>
            <a:off x="1138320" y="4621680"/>
            <a:ext cx="2500200" cy="108216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8160">
            <a:solidFill>
              <a:srgbClr val="577d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GB" sz="2800" spc="-1" strike="noStrike">
                <a:solidFill>
                  <a:srgbClr val="577dbf"/>
                </a:solidFill>
                <a:latin typeface="Nakula"/>
              </a:rPr>
              <a:t>CLIENT B</a:t>
            </a:r>
            <a:endParaRPr b="0" lang="en-GB" sz="2800" spc="-1" strike="noStrike">
              <a:latin typeface="Nakula"/>
            </a:endParaRPr>
          </a:p>
        </p:txBody>
      </p:sp>
      <p:sp>
        <p:nvSpPr>
          <p:cNvPr id="125" name="Line 11"/>
          <p:cNvSpPr/>
          <p:nvPr/>
        </p:nvSpPr>
        <p:spPr>
          <a:xfrm>
            <a:off x="1898640" y="2855160"/>
            <a:ext cx="360" cy="1775880"/>
          </a:xfrm>
          <a:prstGeom prst="line">
            <a:avLst/>
          </a:prstGeom>
          <a:ln w="3816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6" name="Line 12"/>
          <p:cNvSpPr/>
          <p:nvPr/>
        </p:nvSpPr>
        <p:spPr>
          <a:xfrm>
            <a:off x="2960640" y="2836440"/>
            <a:ext cx="360" cy="1775880"/>
          </a:xfrm>
          <a:prstGeom prst="line">
            <a:avLst/>
          </a:prstGeom>
          <a:ln w="38160">
            <a:solidFill>
              <a:srgbClr val="f7c5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7" name="CustomShape 13"/>
          <p:cNvSpPr/>
          <p:nvPr/>
        </p:nvSpPr>
        <p:spPr>
          <a:xfrm flipH="1" rot="5400000">
            <a:off x="2196360" y="3203640"/>
            <a:ext cx="4662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rgbClr val="577dbf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8" name="CustomShape 14"/>
          <p:cNvSpPr/>
          <p:nvPr/>
        </p:nvSpPr>
        <p:spPr>
          <a:xfrm>
            <a:off x="1958040" y="3529080"/>
            <a:ext cx="100908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GB" sz="2000" spc="-1" strike="noStrike">
                <a:solidFill>
                  <a:srgbClr val="000000"/>
                </a:solidFill>
                <a:latin typeface="Nakula"/>
              </a:rPr>
              <a:t>DATA</a:t>
            </a:r>
            <a:endParaRPr b="0" lang="en-GB" sz="2000" spc="-1" strike="noStrike">
              <a:latin typeface="Nakula"/>
            </a:endParaRPr>
          </a:p>
        </p:txBody>
      </p:sp>
      <p:sp>
        <p:nvSpPr>
          <p:cNvPr id="129" name="CustomShape 15"/>
          <p:cNvSpPr/>
          <p:nvPr/>
        </p:nvSpPr>
        <p:spPr>
          <a:xfrm rot="5400000">
            <a:off x="2215440" y="4231440"/>
            <a:ext cx="4287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rgbClr val="f7c54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1017000" y="550440"/>
            <a:ext cx="10356480" cy="69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GB" sz="4000" spc="-1" strike="noStrike">
                <a:solidFill>
                  <a:srgbClr val="0e9e57"/>
                </a:solidFill>
                <a:latin typeface="Nakula"/>
              </a:rPr>
              <a:t>WEBSOCKET: HOW?</a:t>
            </a:r>
            <a:endParaRPr b="0" lang="en-GB" sz="4000" spc="-1" strike="noStrike">
              <a:latin typeface="Nakula"/>
            </a:endParaRPr>
          </a:p>
        </p:txBody>
      </p:sp>
      <p:sp>
        <p:nvSpPr>
          <p:cNvPr id="131" name="Line 2"/>
          <p:cNvSpPr/>
          <p:nvPr/>
        </p:nvSpPr>
        <p:spPr>
          <a:xfrm>
            <a:off x="1128960" y="1276920"/>
            <a:ext cx="1166040" cy="360"/>
          </a:xfrm>
          <a:prstGeom prst="line">
            <a:avLst/>
          </a:prstGeom>
          <a:ln w="76320">
            <a:solidFill>
              <a:srgbClr val="f7c5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" name="CustomShape 3"/>
          <p:cNvSpPr/>
          <p:nvPr/>
        </p:nvSpPr>
        <p:spPr>
          <a:xfrm>
            <a:off x="1128960" y="1772640"/>
            <a:ext cx="9889920" cy="200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5840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Nakula"/>
              </a:rPr>
              <a:t>Set up socket on the Server</a:t>
            </a:r>
            <a:endParaRPr b="0" lang="en-GB" sz="2800" spc="-1" strike="noStrike">
              <a:latin typeface="Nakula"/>
            </a:endParaRPr>
          </a:p>
          <a:p>
            <a:pPr marL="285840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Nakula"/>
              </a:rPr>
              <a:t>Set up socket on the client</a:t>
            </a:r>
            <a:endParaRPr b="0" lang="en-GB" sz="2800" spc="-1" strike="noStrike">
              <a:latin typeface="Nakula"/>
            </a:endParaRPr>
          </a:p>
          <a:p>
            <a:pPr marL="285840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Nakula"/>
              </a:rPr>
              <a:t>Listen for and handle events</a:t>
            </a:r>
            <a:endParaRPr b="0" lang="en-GB" sz="2800" spc="-1" strike="noStrike">
              <a:latin typeface="Nakula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1017000" y="550440"/>
            <a:ext cx="10356480" cy="69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GB" sz="4000" spc="-1" strike="noStrike">
                <a:solidFill>
                  <a:srgbClr val="0e9e57"/>
                </a:solidFill>
                <a:latin typeface="Nakula"/>
              </a:rPr>
              <a:t>SERVER SET UP</a:t>
            </a:r>
            <a:endParaRPr b="0" lang="en-GB" sz="4000" spc="-1" strike="noStrike">
              <a:latin typeface="Nakula"/>
            </a:endParaRPr>
          </a:p>
        </p:txBody>
      </p:sp>
      <p:sp>
        <p:nvSpPr>
          <p:cNvPr id="134" name="Line 2"/>
          <p:cNvSpPr/>
          <p:nvPr/>
        </p:nvSpPr>
        <p:spPr>
          <a:xfrm flipV="1">
            <a:off x="1128960" y="1267920"/>
            <a:ext cx="1007640" cy="9000"/>
          </a:xfrm>
          <a:prstGeom prst="line">
            <a:avLst/>
          </a:prstGeom>
          <a:ln w="76320">
            <a:solidFill>
              <a:srgbClr val="f7c5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5" name="CustomShape 3"/>
          <p:cNvSpPr/>
          <p:nvPr/>
        </p:nvSpPr>
        <p:spPr>
          <a:xfrm>
            <a:off x="1128960" y="1772640"/>
            <a:ext cx="9889920" cy="72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5840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Nakula"/>
              </a:rPr>
              <a:t>Socket.io | Node.js |Express </a:t>
            </a:r>
            <a:endParaRPr b="0" lang="en-GB" sz="2800" spc="-1" strike="noStrike">
              <a:latin typeface="Nakula"/>
            </a:endParaRPr>
          </a:p>
        </p:txBody>
      </p:sp>
      <p:pic>
        <p:nvPicPr>
          <p:cNvPr id="136" name="Picture 7" descr=""/>
          <p:cNvPicPr/>
          <p:nvPr/>
        </p:nvPicPr>
        <p:blipFill>
          <a:blip r:embed="rId1"/>
          <a:srcRect l="11687" t="30506" r="52963" b="45407"/>
          <a:stretch/>
        </p:blipFill>
        <p:spPr>
          <a:xfrm>
            <a:off x="1138320" y="2941560"/>
            <a:ext cx="8742240" cy="3349800"/>
          </a:xfrm>
          <a:prstGeom prst="rect">
            <a:avLst/>
          </a:prstGeom>
          <a:ln>
            <a:noFill/>
          </a:ln>
        </p:spPr>
      </p:pic>
      <p:sp>
        <p:nvSpPr>
          <p:cNvPr id="137" name="CustomShape 4"/>
          <p:cNvSpPr/>
          <p:nvPr/>
        </p:nvSpPr>
        <p:spPr>
          <a:xfrm>
            <a:off x="1038960" y="2564280"/>
            <a:ext cx="193104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1600" spc="-1" strike="noStrike">
                <a:solidFill>
                  <a:srgbClr val="0e9e57"/>
                </a:solidFill>
                <a:latin typeface="Nakula"/>
              </a:rPr>
              <a:t>app.js</a:t>
            </a:r>
            <a:endParaRPr b="0" lang="en-GB" sz="1600" spc="-1" strike="noStrike">
              <a:latin typeface="Nakula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1017000" y="550440"/>
            <a:ext cx="10356480" cy="69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GB" sz="4000" spc="-1" strike="noStrike">
                <a:solidFill>
                  <a:srgbClr val="0e9e57"/>
                </a:solidFill>
                <a:latin typeface="Nakula"/>
              </a:rPr>
              <a:t>CLIENT SET UP</a:t>
            </a:r>
            <a:endParaRPr b="0" lang="en-GB" sz="4000" spc="-1" strike="noStrike">
              <a:latin typeface="Nakula"/>
            </a:endParaRPr>
          </a:p>
        </p:txBody>
      </p:sp>
      <p:sp>
        <p:nvSpPr>
          <p:cNvPr id="139" name="Line 2"/>
          <p:cNvSpPr/>
          <p:nvPr/>
        </p:nvSpPr>
        <p:spPr>
          <a:xfrm>
            <a:off x="1128960" y="1276920"/>
            <a:ext cx="905040" cy="360"/>
          </a:xfrm>
          <a:prstGeom prst="line">
            <a:avLst/>
          </a:prstGeom>
          <a:ln w="76320">
            <a:solidFill>
              <a:srgbClr val="f7c5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0" name="CustomShape 3"/>
          <p:cNvSpPr/>
          <p:nvPr/>
        </p:nvSpPr>
        <p:spPr>
          <a:xfrm>
            <a:off x="1128960" y="1371600"/>
            <a:ext cx="9889920" cy="72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5840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Nakula"/>
              </a:rPr>
              <a:t>Socket.io | JavaScript </a:t>
            </a:r>
            <a:endParaRPr b="0" lang="en-GB" sz="2800" spc="-1" strike="noStrike">
              <a:latin typeface="Nakula"/>
            </a:endParaRPr>
          </a:p>
        </p:txBody>
      </p:sp>
      <p:pic>
        <p:nvPicPr>
          <p:cNvPr id="141" name="Picture 4" descr=""/>
          <p:cNvPicPr/>
          <p:nvPr/>
        </p:nvPicPr>
        <p:blipFill>
          <a:blip r:embed="rId1"/>
          <a:srcRect l="13079" t="20777" r="27455" b="56784"/>
          <a:stretch/>
        </p:blipFill>
        <p:spPr>
          <a:xfrm>
            <a:off x="1053000" y="2373840"/>
            <a:ext cx="10070280" cy="2136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1565</TotalTime>
  <Application>LibreOffice/6.0.6.2$Linux_X86_64 LibreOffice_project/00m0$Build-2</Application>
  <Words>186</Words>
  <Paragraphs>44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2019-01-25T08:22:42Z</dcterms:created>
  <dc:creator>Oguntuberu Nathan</dc:creator>
  <dc:description/>
  <dc:language>en-GB</dc:language>
  <cp:lastModifiedBy/>
  <dcterms:modified xsi:type="dcterms:W3CDTF">2019-01-26T14:33:04Z</dcterms:modified>
  <cp:revision>27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12</vt:i4>
  </property>
</Properties>
</file>