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nl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9D0101-7B7E-432D-A1C2-8C2EFFA86DF4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6-07-21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A78B78-330B-4550-A152-514F1207C24E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0F0AE2-6CC3-425B-BCDC-2F66C9CB650D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6-07-21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6B95D2-1046-4F98-A728-9066F8452F14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4199400" y="2834640"/>
            <a:ext cx="6867360" cy="3755160"/>
            <a:chOff x="4199400" y="2834640"/>
            <a:chExt cx="6867360" cy="3755160"/>
          </a:xfrm>
        </p:grpSpPr>
        <p:grpSp>
          <p:nvGrpSpPr>
            <p:cNvPr id="83" name="Group 2"/>
            <p:cNvGrpSpPr/>
            <p:nvPr/>
          </p:nvGrpSpPr>
          <p:grpSpPr>
            <a:xfrm>
              <a:off x="4199400" y="2834640"/>
              <a:ext cx="6867360" cy="3755160"/>
              <a:chOff x="4199400" y="2834640"/>
              <a:chExt cx="6867360" cy="375516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4199400" y="3420360"/>
                <a:ext cx="6867360" cy="316944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4"/>
              <p:cNvSpPr/>
              <p:nvPr/>
            </p:nvSpPr>
            <p:spPr>
              <a:xfrm>
                <a:off x="7633080" y="5530680"/>
                <a:ext cx="1669320" cy="68076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Hydrate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86" name="CustomShape 5"/>
              <p:cNvSpPr/>
              <p:nvPr/>
            </p:nvSpPr>
            <p:spPr>
              <a:xfrm>
                <a:off x="8955000" y="3853800"/>
                <a:ext cx="1880280" cy="7480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Gaseous CH4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87" name="CustomShape 6"/>
              <p:cNvSpPr/>
              <p:nvPr/>
            </p:nvSpPr>
            <p:spPr>
              <a:xfrm>
                <a:off x="5987520" y="3853800"/>
                <a:ext cx="1966680" cy="7480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Dissolved CH4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88" name="CustomShape 7"/>
              <p:cNvSpPr/>
              <p:nvPr/>
            </p:nvSpPr>
            <p:spPr>
              <a:xfrm>
                <a:off x="6971040" y="4602240"/>
                <a:ext cx="1496520" cy="92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CustomShape 8"/>
              <p:cNvSpPr/>
              <p:nvPr/>
            </p:nvSpPr>
            <p:spPr>
              <a:xfrm flipH="1" flipV="1">
                <a:off x="6279480" y="4602240"/>
                <a:ext cx="1352520" cy="92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9"/>
              <p:cNvSpPr/>
              <p:nvPr/>
            </p:nvSpPr>
            <p:spPr>
              <a:xfrm flipV="1">
                <a:off x="7902000" y="4012200"/>
                <a:ext cx="1052640" cy="11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CustomShape 10"/>
              <p:cNvSpPr/>
              <p:nvPr/>
            </p:nvSpPr>
            <p:spPr>
              <a:xfrm flipH="1" flipV="1">
                <a:off x="7954560" y="4467960"/>
                <a:ext cx="1000080" cy="11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CustomShape 11"/>
              <p:cNvSpPr/>
              <p:nvPr/>
            </p:nvSpPr>
            <p:spPr>
              <a:xfrm flipV="1">
                <a:off x="8564040" y="4602240"/>
                <a:ext cx="935280" cy="92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CustomShape 12"/>
              <p:cNvSpPr/>
              <p:nvPr/>
            </p:nvSpPr>
            <p:spPr>
              <a:xfrm flipH="1">
                <a:off x="9158040" y="4602240"/>
                <a:ext cx="736200" cy="92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CustomShape 13"/>
              <p:cNvSpPr/>
              <p:nvPr/>
            </p:nvSpPr>
            <p:spPr>
              <a:xfrm flipH="1">
                <a:off x="4929120" y="4204080"/>
                <a:ext cx="1057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14"/>
              <p:cNvSpPr/>
              <p:nvPr/>
            </p:nvSpPr>
            <p:spPr>
              <a:xfrm>
                <a:off x="5269320" y="4012200"/>
                <a:ext cx="55152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AOM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96" name="CustomShape 15"/>
              <p:cNvSpPr/>
              <p:nvPr/>
            </p:nvSpPr>
            <p:spPr>
              <a:xfrm>
                <a:off x="6649560" y="5271480"/>
                <a:ext cx="838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rHyd2Dis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97" name="CustomShape 16"/>
              <p:cNvSpPr/>
              <p:nvPr/>
            </p:nvSpPr>
            <p:spPr>
              <a:xfrm>
                <a:off x="7695000" y="4909680"/>
                <a:ext cx="8380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rDis2Hyd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98" name="CustomShape 17"/>
              <p:cNvSpPr/>
              <p:nvPr/>
            </p:nvSpPr>
            <p:spPr>
              <a:xfrm>
                <a:off x="8722800" y="4874760"/>
                <a:ext cx="88524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rHyd2Gas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99" name="CustomShape 18"/>
              <p:cNvSpPr/>
              <p:nvPr/>
            </p:nvSpPr>
            <p:spPr>
              <a:xfrm>
                <a:off x="9457920" y="5038920"/>
                <a:ext cx="88524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rGas2Hyd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0" name="CustomShape 19"/>
              <p:cNvSpPr/>
              <p:nvPr/>
            </p:nvSpPr>
            <p:spPr>
              <a:xfrm>
                <a:off x="8210520" y="4247640"/>
                <a:ext cx="82260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rGas2Dis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1" name="CustomShape 20"/>
              <p:cNvSpPr/>
              <p:nvPr/>
            </p:nvSpPr>
            <p:spPr>
              <a:xfrm>
                <a:off x="8165160" y="3725640"/>
                <a:ext cx="82260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rDis2Gas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2" name="CustomShape 21"/>
              <p:cNvSpPr/>
              <p:nvPr/>
            </p:nvSpPr>
            <p:spPr>
              <a:xfrm flipV="1">
                <a:off x="9895320" y="3173760"/>
                <a:ext cx="360" cy="679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CustomShape 22"/>
              <p:cNvSpPr/>
              <p:nvPr/>
            </p:nvSpPr>
            <p:spPr>
              <a:xfrm>
                <a:off x="9902520" y="3429000"/>
                <a:ext cx="86400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Ebullition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4" name="CustomShape 23"/>
              <p:cNvSpPr/>
              <p:nvPr/>
            </p:nvSpPr>
            <p:spPr>
              <a:xfrm flipH="1" flipV="1">
                <a:off x="6969960" y="3132360"/>
                <a:ext cx="360" cy="82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CustomShape 24"/>
              <p:cNvSpPr/>
              <p:nvPr/>
            </p:nvSpPr>
            <p:spPr>
              <a:xfrm>
                <a:off x="6639480" y="3545280"/>
                <a:ext cx="82728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Diffusion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6" name="CustomShape 25"/>
              <p:cNvSpPr/>
              <p:nvPr/>
            </p:nvSpPr>
            <p:spPr>
              <a:xfrm>
                <a:off x="4255560" y="6279120"/>
                <a:ext cx="946080" cy="3034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SEDIMENT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7" name="CustomShape 26"/>
              <p:cNvSpPr/>
              <p:nvPr/>
            </p:nvSpPr>
            <p:spPr>
              <a:xfrm>
                <a:off x="4254480" y="2834640"/>
                <a:ext cx="693000" cy="3034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WATER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108" name="CustomShape 27"/>
            <p:cNvSpPr/>
            <p:nvPr/>
          </p:nvSpPr>
          <p:spPr>
            <a:xfrm flipV="1">
              <a:off x="5047200" y="4445280"/>
              <a:ext cx="935280" cy="928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28"/>
            <p:cNvSpPr/>
            <p:nvPr/>
          </p:nvSpPr>
          <p:spPr>
            <a:xfrm>
              <a:off x="4788360" y="4798800"/>
              <a:ext cx="13806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Methanogenesis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268920" y="736200"/>
            <a:ext cx="5755320" cy="2305080"/>
            <a:chOff x="268920" y="736200"/>
            <a:chExt cx="5755320" cy="2305080"/>
          </a:xfrm>
        </p:grpSpPr>
        <p:grpSp>
          <p:nvGrpSpPr>
            <p:cNvPr id="111" name="Group 2"/>
            <p:cNvGrpSpPr/>
            <p:nvPr/>
          </p:nvGrpSpPr>
          <p:grpSpPr>
            <a:xfrm>
              <a:off x="268920" y="736200"/>
              <a:ext cx="2080800" cy="1566000"/>
              <a:chOff x="268920" y="736200"/>
              <a:chExt cx="2080800" cy="1566000"/>
            </a:xfrm>
          </p:grpSpPr>
          <p:sp>
            <p:nvSpPr>
              <p:cNvPr id="112" name="CustomShape 3"/>
              <p:cNvSpPr/>
              <p:nvPr/>
            </p:nvSpPr>
            <p:spPr>
              <a:xfrm>
                <a:off x="291240" y="1740960"/>
                <a:ext cx="1647360" cy="279720"/>
              </a:xfrm>
              <a:prstGeom prst="rect">
                <a:avLst/>
              </a:prstGeom>
              <a:noFill/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4"/>
              <p:cNvSpPr/>
              <p:nvPr/>
            </p:nvSpPr>
            <p:spPr>
              <a:xfrm>
                <a:off x="718560" y="1803240"/>
                <a:ext cx="825840" cy="212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alibri"/>
                  </a:rPr>
                  <a:t>P in upper layer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114" name="CustomShape 5"/>
              <p:cNvSpPr/>
              <p:nvPr/>
            </p:nvSpPr>
            <p:spPr>
              <a:xfrm>
                <a:off x="291240" y="2022480"/>
                <a:ext cx="1647360" cy="279720"/>
              </a:xfrm>
              <a:prstGeom prst="rect">
                <a:avLst/>
              </a:prstGeom>
              <a:noFill/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6"/>
              <p:cNvSpPr/>
              <p:nvPr/>
            </p:nvSpPr>
            <p:spPr>
              <a:xfrm>
                <a:off x="719280" y="2084760"/>
                <a:ext cx="813600" cy="212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alibri"/>
                  </a:rPr>
                  <a:t>P in lower layer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116" name="Line 7"/>
              <p:cNvSpPr/>
              <p:nvPr/>
            </p:nvSpPr>
            <p:spPr>
              <a:xfrm>
                <a:off x="1703520" y="1404720"/>
                <a:ext cx="0" cy="8355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7" name="Picture 8" descr="Free vector graphic: Cannabis, Drug, Hash, Hashish, Hemp ..."/>
              <p:cNvPicPr/>
              <p:nvPr/>
            </p:nvPicPr>
            <p:blipFill>
              <a:blip r:embed="rId1"/>
              <a:stretch/>
            </p:blipFill>
            <p:spPr>
              <a:xfrm rot="1351800">
                <a:off x="1194480" y="889920"/>
                <a:ext cx="1002600" cy="9972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8" name="Line 8"/>
              <p:cNvSpPr/>
              <p:nvPr/>
            </p:nvSpPr>
            <p:spPr>
              <a:xfrm flipH="1">
                <a:off x="1644840" y="1852920"/>
                <a:ext cx="58680" cy="561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Line 9"/>
              <p:cNvSpPr/>
              <p:nvPr/>
            </p:nvSpPr>
            <p:spPr>
              <a:xfrm flipH="1">
                <a:off x="1644840" y="2084040"/>
                <a:ext cx="58680" cy="561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Line 10"/>
              <p:cNvSpPr/>
              <p:nvPr/>
            </p:nvSpPr>
            <p:spPr>
              <a:xfrm>
                <a:off x="1697400" y="2043000"/>
                <a:ext cx="84960" cy="972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Line 11"/>
              <p:cNvSpPr/>
              <p:nvPr/>
            </p:nvSpPr>
            <p:spPr>
              <a:xfrm>
                <a:off x="1712160" y="1802160"/>
                <a:ext cx="75240" cy="705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2" name="Picture 13" descr="Free stock photo of crisp, greens, &lt;strong&gt;lettuce&lt;/strong&gt;"/>
              <p:cNvPicPr/>
              <p:nvPr/>
            </p:nvPicPr>
            <p:blipFill>
              <a:blip r:embed="rId2"/>
              <a:stretch/>
            </p:blipFill>
            <p:spPr>
              <a:xfrm>
                <a:off x="268920" y="1302120"/>
                <a:ext cx="499320" cy="453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3" name="Line 12"/>
              <p:cNvSpPr/>
              <p:nvPr/>
            </p:nvSpPr>
            <p:spPr>
              <a:xfrm flipH="1">
                <a:off x="371520" y="1743480"/>
                <a:ext cx="139320" cy="117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Line 13"/>
              <p:cNvSpPr/>
              <p:nvPr/>
            </p:nvSpPr>
            <p:spPr>
              <a:xfrm>
                <a:off x="518040" y="1743120"/>
                <a:ext cx="73440" cy="1224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Line 14"/>
              <p:cNvSpPr/>
              <p:nvPr/>
            </p:nvSpPr>
            <p:spPr>
              <a:xfrm flipH="1">
                <a:off x="507600" y="1752120"/>
                <a:ext cx="3600" cy="1602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6" name="Group 15"/>
            <p:cNvGrpSpPr/>
            <p:nvPr/>
          </p:nvGrpSpPr>
          <p:grpSpPr>
            <a:xfrm>
              <a:off x="3508560" y="1080360"/>
              <a:ext cx="2515680" cy="1960920"/>
              <a:chOff x="3508560" y="1080360"/>
              <a:chExt cx="2515680" cy="1960920"/>
            </a:xfrm>
          </p:grpSpPr>
          <p:sp>
            <p:nvSpPr>
              <p:cNvPr id="127" name="CustomShape 16"/>
              <p:cNvSpPr/>
              <p:nvPr/>
            </p:nvSpPr>
            <p:spPr>
              <a:xfrm>
                <a:off x="4379760" y="1641600"/>
                <a:ext cx="480960" cy="227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P1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28" name="CustomShape 17"/>
              <p:cNvSpPr/>
              <p:nvPr/>
            </p:nvSpPr>
            <p:spPr>
              <a:xfrm>
                <a:off x="4379760" y="2242800"/>
                <a:ext cx="480960" cy="227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P2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29" name="CustomShape 18"/>
              <p:cNvSpPr/>
              <p:nvPr/>
            </p:nvSpPr>
            <p:spPr>
              <a:xfrm>
                <a:off x="4620240" y="1263960"/>
                <a:ext cx="360" cy="377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19"/>
              <p:cNvSpPr/>
              <p:nvPr/>
            </p:nvSpPr>
            <p:spPr>
              <a:xfrm>
                <a:off x="4307400" y="1080360"/>
                <a:ext cx="52236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Paddition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131" name="CustomShape 20"/>
              <p:cNvSpPr/>
              <p:nvPr/>
            </p:nvSpPr>
            <p:spPr>
              <a:xfrm>
                <a:off x="4617360" y="1860840"/>
                <a:ext cx="360" cy="377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21"/>
              <p:cNvSpPr/>
              <p:nvPr/>
            </p:nvSpPr>
            <p:spPr>
              <a:xfrm>
                <a:off x="4353480" y="1969560"/>
                <a:ext cx="58644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Percolation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133" name="CustomShape 22"/>
              <p:cNvSpPr/>
              <p:nvPr/>
            </p:nvSpPr>
            <p:spPr>
              <a:xfrm>
                <a:off x="4612320" y="2446200"/>
                <a:ext cx="360" cy="377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23"/>
              <p:cNvSpPr/>
              <p:nvPr/>
            </p:nvSpPr>
            <p:spPr>
              <a:xfrm>
                <a:off x="4248000" y="2844360"/>
                <a:ext cx="73872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PercolationLoss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135" name="CustomShape 24"/>
              <p:cNvSpPr/>
              <p:nvPr/>
            </p:nvSpPr>
            <p:spPr>
              <a:xfrm>
                <a:off x="3508560" y="1920960"/>
                <a:ext cx="480960" cy="227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Crop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36" name="CustomShape 25"/>
              <p:cNvSpPr/>
              <p:nvPr/>
            </p:nvSpPr>
            <p:spPr>
              <a:xfrm flipH="1">
                <a:off x="3749400" y="1757160"/>
                <a:ext cx="630000" cy="163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26"/>
              <p:cNvSpPr/>
              <p:nvPr/>
            </p:nvSpPr>
            <p:spPr>
              <a:xfrm>
                <a:off x="3615480" y="1630440"/>
                <a:ext cx="61848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CropGrowth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138" name="CustomShape 27"/>
              <p:cNvSpPr/>
              <p:nvPr/>
            </p:nvSpPr>
            <p:spPr>
              <a:xfrm>
                <a:off x="5240880" y="1891080"/>
                <a:ext cx="480960" cy="227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Weed</a:t>
                </a:r>
                <a:endParaRPr b="0" lang="en-US" sz="900" spc="-1" strike="noStrike">
                  <a:latin typeface="Arial"/>
                </a:endParaRPr>
              </a:p>
            </p:txBody>
          </p:sp>
          <p:sp>
            <p:nvSpPr>
              <p:cNvPr id="139" name="CustomShape 28"/>
              <p:cNvSpPr/>
              <p:nvPr/>
            </p:nvSpPr>
            <p:spPr>
              <a:xfrm>
                <a:off x="5097960" y="1656360"/>
                <a:ext cx="92628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WeedGrowth_on_P1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140" name="CustomShape 29"/>
              <p:cNvSpPr/>
              <p:nvPr/>
            </p:nvSpPr>
            <p:spPr>
              <a:xfrm>
                <a:off x="4874760" y="1762920"/>
                <a:ext cx="606600" cy="127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30"/>
              <p:cNvSpPr/>
              <p:nvPr/>
            </p:nvSpPr>
            <p:spPr>
              <a:xfrm flipV="1">
                <a:off x="4861080" y="2121480"/>
                <a:ext cx="620280" cy="236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31"/>
              <p:cNvSpPr/>
              <p:nvPr/>
            </p:nvSpPr>
            <p:spPr>
              <a:xfrm>
                <a:off x="5045400" y="2326320"/>
                <a:ext cx="926280" cy="19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i="1" lang="en-US" sz="700" spc="-1" strike="noStrike">
                    <a:solidFill>
                      <a:srgbClr val="0000cc"/>
                    </a:solidFill>
                    <a:latin typeface="Calibri"/>
                  </a:rPr>
                  <a:t>WeedGrowth_on_P2</a:t>
                </a:r>
                <a:endParaRPr b="0" lang="en-US" sz="700" spc="-1" strike="noStrike">
                  <a:latin typeface="Arial"/>
                </a:endParaRPr>
              </a:p>
            </p:txBody>
          </p:sp>
        </p:grpSp>
        <p:sp>
          <p:nvSpPr>
            <p:cNvPr id="143" name="CustomShape 32"/>
            <p:cNvSpPr/>
            <p:nvPr/>
          </p:nvSpPr>
          <p:spPr>
            <a:xfrm>
              <a:off x="711720" y="1615320"/>
              <a:ext cx="360" cy="18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3"/>
            <p:cNvSpPr/>
            <p:nvPr/>
          </p:nvSpPr>
          <p:spPr>
            <a:xfrm>
              <a:off x="724680" y="1932120"/>
              <a:ext cx="360" cy="18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34"/>
            <p:cNvSpPr/>
            <p:nvPr/>
          </p:nvSpPr>
          <p:spPr>
            <a:xfrm>
              <a:off x="711720" y="2255400"/>
              <a:ext cx="360" cy="18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5"/>
            <p:cNvSpPr/>
            <p:nvPr/>
          </p:nvSpPr>
          <p:spPr>
            <a:xfrm>
              <a:off x="375120" y="1033920"/>
              <a:ext cx="40068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alibri"/>
                </a:rPr>
                <a:t>Crop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47" name="CustomShape 36"/>
            <p:cNvSpPr/>
            <p:nvPr/>
          </p:nvSpPr>
          <p:spPr>
            <a:xfrm>
              <a:off x="1243800" y="1017720"/>
              <a:ext cx="45072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alibri"/>
                </a:rPr>
                <a:t>Weed</a:t>
              </a:r>
              <a:endParaRPr b="0" lang="en-US" sz="9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1749960" y="909360"/>
            <a:ext cx="5151240" cy="2813400"/>
            <a:chOff x="1749960" y="909360"/>
            <a:chExt cx="5151240" cy="2813400"/>
          </a:xfrm>
        </p:grpSpPr>
        <p:sp>
          <p:nvSpPr>
            <p:cNvPr id="149" name="CustomShape 2"/>
            <p:cNvSpPr/>
            <p:nvPr/>
          </p:nvSpPr>
          <p:spPr>
            <a:xfrm>
              <a:off x="1749960" y="1041840"/>
              <a:ext cx="5151240" cy="268092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"/>
            <p:cNvSpPr/>
            <p:nvPr/>
          </p:nvSpPr>
          <p:spPr>
            <a:xfrm>
              <a:off x="3577320" y="1310400"/>
              <a:ext cx="1252080" cy="576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Infected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5286600" y="2904120"/>
              <a:ext cx="141048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Recovered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2040840" y="2897280"/>
              <a:ext cx="147492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Susceptible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3" name="CustomShape 6"/>
            <p:cNvSpPr/>
            <p:nvPr/>
          </p:nvSpPr>
          <p:spPr>
            <a:xfrm>
              <a:off x="4885200" y="1932120"/>
              <a:ext cx="987840" cy="9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7"/>
            <p:cNvSpPr/>
            <p:nvPr/>
          </p:nvSpPr>
          <p:spPr>
            <a:xfrm flipV="1">
              <a:off x="3611520" y="3361680"/>
              <a:ext cx="1598400" cy="1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8"/>
            <p:cNvSpPr/>
            <p:nvPr/>
          </p:nvSpPr>
          <p:spPr>
            <a:xfrm flipH="1" flipV="1">
              <a:off x="3576600" y="2996640"/>
              <a:ext cx="162324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9"/>
            <p:cNvSpPr/>
            <p:nvPr/>
          </p:nvSpPr>
          <p:spPr>
            <a:xfrm flipV="1">
              <a:off x="2778480" y="1885320"/>
              <a:ext cx="798480" cy="101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0"/>
            <p:cNvSpPr/>
            <p:nvPr/>
          </p:nvSpPr>
          <p:spPr>
            <a:xfrm>
              <a:off x="2728080" y="2301840"/>
              <a:ext cx="8182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Infection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8" name="CustomShape 11"/>
            <p:cNvSpPr/>
            <p:nvPr/>
          </p:nvSpPr>
          <p:spPr>
            <a:xfrm>
              <a:off x="5151600" y="2212200"/>
              <a:ext cx="840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Recovery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9" name="CustomShape 12"/>
            <p:cNvSpPr/>
            <p:nvPr/>
          </p:nvSpPr>
          <p:spPr>
            <a:xfrm>
              <a:off x="4010040" y="2680920"/>
              <a:ext cx="11854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ImmunityLoss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0" name="CustomShape 13"/>
            <p:cNvSpPr/>
            <p:nvPr/>
          </p:nvSpPr>
          <p:spPr>
            <a:xfrm flipV="1">
              <a:off x="4728600" y="909000"/>
              <a:ext cx="672480" cy="46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4"/>
            <p:cNvSpPr/>
            <p:nvPr/>
          </p:nvSpPr>
          <p:spPr>
            <a:xfrm>
              <a:off x="4890240" y="1010520"/>
              <a:ext cx="856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Mortality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2" name="CustomShape 15"/>
            <p:cNvSpPr/>
            <p:nvPr/>
          </p:nvSpPr>
          <p:spPr>
            <a:xfrm>
              <a:off x="4005000" y="3119760"/>
              <a:ext cx="10116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Vaccination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63" name="Group 16"/>
          <p:cNvGrpSpPr/>
          <p:nvPr/>
        </p:nvGrpSpPr>
        <p:grpSpPr>
          <a:xfrm>
            <a:off x="7287480" y="909360"/>
            <a:ext cx="5151240" cy="2813400"/>
            <a:chOff x="7287480" y="909360"/>
            <a:chExt cx="5151240" cy="2813400"/>
          </a:xfrm>
        </p:grpSpPr>
        <p:sp>
          <p:nvSpPr>
            <p:cNvPr id="164" name="CustomShape 17"/>
            <p:cNvSpPr/>
            <p:nvPr/>
          </p:nvSpPr>
          <p:spPr>
            <a:xfrm>
              <a:off x="7287480" y="1041840"/>
              <a:ext cx="5151240" cy="2680920"/>
            </a:xfrm>
            <a:prstGeom prst="rect">
              <a:avLst/>
            </a:pr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18"/>
            <p:cNvSpPr/>
            <p:nvPr/>
          </p:nvSpPr>
          <p:spPr>
            <a:xfrm>
              <a:off x="9114480" y="1310400"/>
              <a:ext cx="1252080" cy="576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Infected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CustomShape 19"/>
            <p:cNvSpPr/>
            <p:nvPr/>
          </p:nvSpPr>
          <p:spPr>
            <a:xfrm>
              <a:off x="10824120" y="2904120"/>
              <a:ext cx="141048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Recovered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7" name="CustomShape 20"/>
            <p:cNvSpPr/>
            <p:nvPr/>
          </p:nvSpPr>
          <p:spPr>
            <a:xfrm>
              <a:off x="7578000" y="2897280"/>
              <a:ext cx="147492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Susceptible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" name="CustomShape 21"/>
            <p:cNvSpPr/>
            <p:nvPr/>
          </p:nvSpPr>
          <p:spPr>
            <a:xfrm>
              <a:off x="10422360" y="1932120"/>
              <a:ext cx="987840" cy="9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22"/>
            <p:cNvSpPr/>
            <p:nvPr/>
          </p:nvSpPr>
          <p:spPr>
            <a:xfrm flipV="1">
              <a:off x="8316000" y="1885320"/>
              <a:ext cx="798480" cy="101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23"/>
            <p:cNvSpPr/>
            <p:nvPr/>
          </p:nvSpPr>
          <p:spPr>
            <a:xfrm>
              <a:off x="8265600" y="2301840"/>
              <a:ext cx="8182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Infection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1" name="CustomShape 24"/>
            <p:cNvSpPr/>
            <p:nvPr/>
          </p:nvSpPr>
          <p:spPr>
            <a:xfrm>
              <a:off x="10689120" y="2212200"/>
              <a:ext cx="840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Recovery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2" name="CustomShape 25"/>
            <p:cNvSpPr/>
            <p:nvPr/>
          </p:nvSpPr>
          <p:spPr>
            <a:xfrm flipV="1">
              <a:off x="10266120" y="909000"/>
              <a:ext cx="672480" cy="46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26"/>
            <p:cNvSpPr/>
            <p:nvPr/>
          </p:nvSpPr>
          <p:spPr>
            <a:xfrm>
              <a:off x="10427400" y="1010520"/>
              <a:ext cx="856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Mortality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"/>
          <p:cNvGrpSpPr/>
          <p:nvPr/>
        </p:nvGrpSpPr>
        <p:grpSpPr>
          <a:xfrm>
            <a:off x="3390480" y="920160"/>
            <a:ext cx="4656600" cy="5095800"/>
            <a:chOff x="3390480" y="920160"/>
            <a:chExt cx="4656600" cy="5095800"/>
          </a:xfrm>
        </p:grpSpPr>
        <p:sp>
          <p:nvSpPr>
            <p:cNvPr id="175" name="CustomShape 2"/>
            <p:cNvSpPr/>
            <p:nvPr/>
          </p:nvSpPr>
          <p:spPr>
            <a:xfrm>
              <a:off x="4926960" y="1321200"/>
              <a:ext cx="1252080" cy="576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Infected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6" name="CustomShape 3"/>
            <p:cNvSpPr/>
            <p:nvPr/>
          </p:nvSpPr>
          <p:spPr>
            <a:xfrm>
              <a:off x="6636600" y="2914920"/>
              <a:ext cx="141048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Recovered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7" name="CustomShape 4"/>
            <p:cNvSpPr/>
            <p:nvPr/>
          </p:nvSpPr>
          <p:spPr>
            <a:xfrm>
              <a:off x="3390480" y="2908080"/>
              <a:ext cx="1474920" cy="6325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Susceptible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8" name="CustomShape 5"/>
            <p:cNvSpPr/>
            <p:nvPr/>
          </p:nvSpPr>
          <p:spPr>
            <a:xfrm>
              <a:off x="6234840" y="1942920"/>
              <a:ext cx="987840" cy="9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"/>
            <p:cNvSpPr/>
            <p:nvPr/>
          </p:nvSpPr>
          <p:spPr>
            <a:xfrm flipV="1">
              <a:off x="4961520" y="3372480"/>
              <a:ext cx="1598400" cy="1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7"/>
            <p:cNvSpPr/>
            <p:nvPr/>
          </p:nvSpPr>
          <p:spPr>
            <a:xfrm flipH="1" flipV="1">
              <a:off x="4926240" y="3007440"/>
              <a:ext cx="162324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8"/>
            <p:cNvSpPr/>
            <p:nvPr/>
          </p:nvSpPr>
          <p:spPr>
            <a:xfrm flipV="1">
              <a:off x="4128120" y="1896120"/>
              <a:ext cx="798480" cy="101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9"/>
            <p:cNvSpPr/>
            <p:nvPr/>
          </p:nvSpPr>
          <p:spPr>
            <a:xfrm>
              <a:off x="4077720" y="2312640"/>
              <a:ext cx="8182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Infection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3" name="CustomShape 10"/>
            <p:cNvSpPr/>
            <p:nvPr/>
          </p:nvSpPr>
          <p:spPr>
            <a:xfrm>
              <a:off x="6501600" y="2223000"/>
              <a:ext cx="8409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Recovery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4" name="CustomShape 11"/>
            <p:cNvSpPr/>
            <p:nvPr/>
          </p:nvSpPr>
          <p:spPr>
            <a:xfrm>
              <a:off x="5360040" y="2691720"/>
              <a:ext cx="11854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ImmunityLoss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5" name="CustomShape 12"/>
            <p:cNvSpPr/>
            <p:nvPr/>
          </p:nvSpPr>
          <p:spPr>
            <a:xfrm flipV="1">
              <a:off x="6078240" y="919800"/>
              <a:ext cx="672480" cy="46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3"/>
            <p:cNvSpPr/>
            <p:nvPr/>
          </p:nvSpPr>
          <p:spPr>
            <a:xfrm>
              <a:off x="6239880" y="1021320"/>
              <a:ext cx="856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Mortality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7" name="CustomShape 14"/>
            <p:cNvSpPr/>
            <p:nvPr/>
          </p:nvSpPr>
          <p:spPr>
            <a:xfrm>
              <a:off x="5355000" y="3130560"/>
              <a:ext cx="10116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Vaccination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8" name="CustomShape 15"/>
            <p:cNvSpPr/>
            <p:nvPr/>
          </p:nvSpPr>
          <p:spPr>
            <a:xfrm>
              <a:off x="4982400" y="4619520"/>
              <a:ext cx="1768320" cy="8337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Infected By British variant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9" name="CustomShape 16"/>
            <p:cNvSpPr/>
            <p:nvPr/>
          </p:nvSpPr>
          <p:spPr>
            <a:xfrm>
              <a:off x="4105440" y="3523680"/>
              <a:ext cx="876600" cy="151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17"/>
            <p:cNvSpPr/>
            <p:nvPr/>
          </p:nvSpPr>
          <p:spPr>
            <a:xfrm>
              <a:off x="4042440" y="3892680"/>
              <a:ext cx="10893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InfectionbyB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1" name="CustomShape 18"/>
            <p:cNvSpPr/>
            <p:nvPr/>
          </p:nvSpPr>
          <p:spPr>
            <a:xfrm flipV="1">
              <a:off x="6702480" y="3548160"/>
              <a:ext cx="639000" cy="154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19"/>
            <p:cNvSpPr/>
            <p:nvPr/>
          </p:nvSpPr>
          <p:spPr>
            <a:xfrm>
              <a:off x="6459840" y="3966480"/>
              <a:ext cx="1316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RecoveryFromB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3" name="CustomShape 20"/>
            <p:cNvSpPr/>
            <p:nvPr/>
          </p:nvSpPr>
          <p:spPr>
            <a:xfrm>
              <a:off x="6751440" y="5435280"/>
              <a:ext cx="515160" cy="58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21"/>
            <p:cNvSpPr/>
            <p:nvPr/>
          </p:nvSpPr>
          <p:spPr>
            <a:xfrm>
              <a:off x="6707520" y="5550840"/>
              <a:ext cx="8560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Mortality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"/>
          <p:cNvGrpSpPr/>
          <p:nvPr/>
        </p:nvGrpSpPr>
        <p:grpSpPr>
          <a:xfrm>
            <a:off x="802440" y="499320"/>
            <a:ext cx="9016200" cy="6189120"/>
            <a:chOff x="802440" y="499320"/>
            <a:chExt cx="9016200" cy="6189120"/>
          </a:xfrm>
        </p:grpSpPr>
        <p:grpSp>
          <p:nvGrpSpPr>
            <p:cNvPr id="196" name="Group 2"/>
            <p:cNvGrpSpPr/>
            <p:nvPr/>
          </p:nvGrpSpPr>
          <p:grpSpPr>
            <a:xfrm>
              <a:off x="802440" y="499320"/>
              <a:ext cx="9016200" cy="6189120"/>
              <a:chOff x="802440" y="499320"/>
              <a:chExt cx="9016200" cy="6189120"/>
            </a:xfrm>
          </p:grpSpPr>
          <p:sp>
            <p:nvSpPr>
              <p:cNvPr id="197" name="CustomShape 3"/>
              <p:cNvSpPr/>
              <p:nvPr/>
            </p:nvSpPr>
            <p:spPr>
              <a:xfrm>
                <a:off x="1863360" y="4618800"/>
                <a:ext cx="7955280" cy="206964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CustomShape 4"/>
              <p:cNvSpPr/>
              <p:nvPr/>
            </p:nvSpPr>
            <p:spPr>
              <a:xfrm>
                <a:off x="7472880" y="5208480"/>
                <a:ext cx="1669320" cy="7858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Sediment Detritus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99" name="CustomShape 5"/>
              <p:cNvSpPr/>
              <p:nvPr/>
            </p:nvSpPr>
            <p:spPr>
              <a:xfrm>
                <a:off x="6629760" y="1020960"/>
                <a:ext cx="1880280" cy="86364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Detritus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0" name="CustomShape 6"/>
              <p:cNvSpPr/>
              <p:nvPr/>
            </p:nvSpPr>
            <p:spPr>
              <a:xfrm>
                <a:off x="3409200" y="1012320"/>
                <a:ext cx="1966680" cy="86364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phytoplankton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1" name="CustomShape 7"/>
              <p:cNvSpPr/>
              <p:nvPr/>
            </p:nvSpPr>
            <p:spPr>
              <a:xfrm flipH="1" flipV="1">
                <a:off x="4243320" y="1853640"/>
                <a:ext cx="1077120" cy="1716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8"/>
              <p:cNvSpPr/>
              <p:nvPr/>
            </p:nvSpPr>
            <p:spPr>
              <a:xfrm>
                <a:off x="5376240" y="1823760"/>
                <a:ext cx="2931120" cy="3384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9"/>
              <p:cNvSpPr/>
              <p:nvPr/>
            </p:nvSpPr>
            <p:spPr>
              <a:xfrm>
                <a:off x="5381280" y="1444320"/>
                <a:ext cx="1252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CustomShape 10"/>
              <p:cNvSpPr/>
              <p:nvPr/>
            </p:nvSpPr>
            <p:spPr>
              <a:xfrm flipH="1" flipV="1">
                <a:off x="6341040" y="5594040"/>
                <a:ext cx="1000080" cy="1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CustomShape 11"/>
              <p:cNvSpPr/>
              <p:nvPr/>
            </p:nvSpPr>
            <p:spPr>
              <a:xfrm flipH="1">
                <a:off x="6291360" y="1884600"/>
                <a:ext cx="1298160" cy="2120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2"/>
              <p:cNvSpPr/>
              <p:nvPr/>
            </p:nvSpPr>
            <p:spPr>
              <a:xfrm>
                <a:off x="1909800" y="4662720"/>
                <a:ext cx="946080" cy="3034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SEDIMENT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7" name="CustomShape 13"/>
              <p:cNvSpPr/>
              <p:nvPr/>
            </p:nvSpPr>
            <p:spPr>
              <a:xfrm>
                <a:off x="1908720" y="707040"/>
                <a:ext cx="693000" cy="3034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WATER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8" name="CustomShape 14"/>
              <p:cNvSpPr/>
              <p:nvPr/>
            </p:nvSpPr>
            <p:spPr>
              <a:xfrm>
                <a:off x="4622040" y="3611880"/>
                <a:ext cx="1669320" cy="7858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NH4</a:t>
                </a:r>
                <a:r>
                  <a:rPr b="0" lang="en-US" sz="1400" spc="-1" strike="noStrike" baseline="30000">
                    <a:solidFill>
                      <a:srgbClr val="ffffff"/>
                    </a:solidFill>
                    <a:latin typeface="Calibri"/>
                  </a:rPr>
                  <a:t>+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09" name="CustomShape 15"/>
              <p:cNvSpPr/>
              <p:nvPr/>
            </p:nvSpPr>
            <p:spPr>
              <a:xfrm>
                <a:off x="4671360" y="5229000"/>
                <a:ext cx="1669320" cy="7858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Sediment NH4</a:t>
                </a:r>
                <a:r>
                  <a:rPr b="0" lang="en-US" sz="1400" spc="-1" strike="noStrike" baseline="30000">
                    <a:solidFill>
                      <a:srgbClr val="ffffff"/>
                    </a:solidFill>
                    <a:latin typeface="Calibri"/>
                  </a:rPr>
                  <a:t>+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0" name="CustomShape 16"/>
              <p:cNvSpPr/>
              <p:nvPr/>
            </p:nvSpPr>
            <p:spPr>
              <a:xfrm>
                <a:off x="7700040" y="1897560"/>
                <a:ext cx="810000" cy="3323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17"/>
              <p:cNvSpPr/>
              <p:nvPr/>
            </p:nvSpPr>
            <p:spPr>
              <a:xfrm flipH="1" flipV="1">
                <a:off x="3828960" y="5621400"/>
                <a:ext cx="1000080" cy="1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CustomShape 18"/>
              <p:cNvSpPr/>
              <p:nvPr/>
            </p:nvSpPr>
            <p:spPr>
              <a:xfrm>
                <a:off x="2159640" y="5242680"/>
                <a:ext cx="1669320" cy="78588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ffffff"/>
                    </a:solidFill>
                    <a:latin typeface="Calibri"/>
                  </a:rPr>
                  <a:t>Phytobenthos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3" name="CustomShape 19"/>
              <p:cNvSpPr/>
              <p:nvPr/>
            </p:nvSpPr>
            <p:spPr>
              <a:xfrm flipH="1" flipV="1">
                <a:off x="5410800" y="4380840"/>
                <a:ext cx="20520" cy="1033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CustomShape 20"/>
              <p:cNvSpPr/>
              <p:nvPr/>
            </p:nvSpPr>
            <p:spPr>
              <a:xfrm>
                <a:off x="4042080" y="2652840"/>
                <a:ext cx="804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a933"/>
                    </a:solidFill>
                    <a:latin typeface="Calibri"/>
                  </a:rPr>
                  <a:t>Nup_p</a:t>
                </a:r>
                <a:endParaRPr b="0" lang="en-US" sz="1800" spc="-1" strike="noStrike">
                  <a:solidFill>
                    <a:srgbClr val="00a933"/>
                  </a:solidFill>
                  <a:latin typeface="Arial"/>
                </a:endParaRPr>
              </a:p>
            </p:txBody>
          </p:sp>
          <p:sp>
            <p:nvSpPr>
              <p:cNvPr id="215" name="CustomShape 21"/>
              <p:cNvSpPr/>
              <p:nvPr/>
            </p:nvSpPr>
            <p:spPr>
              <a:xfrm>
                <a:off x="3839400" y="5168160"/>
                <a:ext cx="804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c9211e"/>
                    </a:solidFill>
                    <a:latin typeface="Calibri"/>
                  </a:rPr>
                  <a:t>Nup_b</a:t>
                </a:r>
                <a:endParaRPr b="0" lang="en-US" sz="1800" spc="-1" strike="noStrike">
                  <a:solidFill>
                    <a:srgbClr val="c9211e"/>
                  </a:solidFill>
                  <a:latin typeface="Arial"/>
                </a:endParaRPr>
              </a:p>
            </p:txBody>
          </p:sp>
          <p:sp>
            <p:nvSpPr>
              <p:cNvPr id="216" name="CustomShape 22"/>
              <p:cNvSpPr/>
              <p:nvPr/>
            </p:nvSpPr>
            <p:spPr>
              <a:xfrm>
                <a:off x="6492240" y="2195640"/>
                <a:ext cx="783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a933"/>
                    </a:solidFill>
                    <a:latin typeface="Calibri"/>
                  </a:rPr>
                  <a:t>Min_p</a:t>
                </a:r>
                <a:endParaRPr b="0" lang="en-US" sz="1800" spc="-1" strike="noStrike">
                  <a:solidFill>
                    <a:srgbClr val="00a933"/>
                  </a:solidFill>
                  <a:latin typeface="Arial"/>
                </a:endParaRPr>
              </a:p>
            </p:txBody>
          </p:sp>
          <p:sp>
            <p:nvSpPr>
              <p:cNvPr id="217" name="CustomShape 23"/>
              <p:cNvSpPr/>
              <p:nvPr/>
            </p:nvSpPr>
            <p:spPr>
              <a:xfrm>
                <a:off x="6553080" y="5179320"/>
                <a:ext cx="783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c9211e"/>
                    </a:solidFill>
                    <a:latin typeface="Calibri"/>
                  </a:rPr>
                  <a:t>Min_b</a:t>
                </a:r>
                <a:endParaRPr b="0" lang="en-US" sz="1800" spc="-1" strike="noStrike">
                  <a:solidFill>
                    <a:srgbClr val="c9211e"/>
                  </a:solidFill>
                  <a:latin typeface="Arial"/>
                </a:endParaRPr>
              </a:p>
            </p:txBody>
          </p:sp>
          <p:sp>
            <p:nvSpPr>
              <p:cNvPr id="218" name="CustomShape 24"/>
              <p:cNvSpPr/>
              <p:nvPr/>
            </p:nvSpPr>
            <p:spPr>
              <a:xfrm>
                <a:off x="5396400" y="4628880"/>
                <a:ext cx="10101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c9211e"/>
                    </a:solidFill>
                    <a:latin typeface="Calibri"/>
                  </a:rPr>
                  <a:t>Diffusion</a:t>
                </a:r>
                <a:endParaRPr b="0" lang="en-US" sz="1800" spc="-1" strike="noStrike">
                  <a:solidFill>
                    <a:srgbClr val="c9211e"/>
                  </a:solidFill>
                  <a:latin typeface="Arial"/>
                </a:endParaRPr>
              </a:p>
            </p:txBody>
          </p:sp>
          <p:sp>
            <p:nvSpPr>
              <p:cNvPr id="219" name="CustomShape 25"/>
              <p:cNvSpPr/>
              <p:nvPr/>
            </p:nvSpPr>
            <p:spPr>
              <a:xfrm>
                <a:off x="7955280" y="2561400"/>
                <a:ext cx="12661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c9211e"/>
                    </a:solidFill>
                    <a:latin typeface="Calibri"/>
                  </a:rPr>
                  <a:t>Sinking_det</a:t>
                </a:r>
                <a:endParaRPr b="0" lang="en-US" sz="1800" spc="-1" strike="noStrike">
                  <a:solidFill>
                    <a:srgbClr val="c9211e"/>
                  </a:solidFill>
                  <a:latin typeface="Arial"/>
                </a:endParaRPr>
              </a:p>
            </p:txBody>
          </p:sp>
          <p:sp>
            <p:nvSpPr>
              <p:cNvPr id="220" name="CustomShape 26"/>
              <p:cNvSpPr/>
              <p:nvPr/>
            </p:nvSpPr>
            <p:spPr>
              <a:xfrm>
                <a:off x="5212080" y="2651760"/>
                <a:ext cx="10771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c9211e"/>
                    </a:solidFill>
                    <a:latin typeface="Calibri"/>
                  </a:rPr>
                  <a:t>Sinking_p</a:t>
                </a:r>
                <a:endParaRPr b="0" lang="en-US" sz="1800" spc="-1" strike="noStrike">
                  <a:solidFill>
                    <a:srgbClr val="c9211e"/>
                  </a:solidFill>
                  <a:latin typeface="Arial"/>
                </a:endParaRPr>
              </a:p>
            </p:txBody>
          </p:sp>
          <p:sp>
            <p:nvSpPr>
              <p:cNvPr id="221" name="CustomShape 27"/>
              <p:cNvSpPr/>
              <p:nvPr/>
            </p:nvSpPr>
            <p:spPr>
              <a:xfrm>
                <a:off x="5457600" y="1057320"/>
                <a:ext cx="9720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a933"/>
                    </a:solidFill>
                    <a:latin typeface="Calibri"/>
                  </a:rPr>
                  <a:t>Death_p</a:t>
                </a:r>
                <a:endParaRPr b="0" lang="en-US" sz="1800" spc="-1" strike="noStrike">
                  <a:solidFill>
                    <a:srgbClr val="00a933"/>
                  </a:solidFill>
                  <a:latin typeface="Arial"/>
                </a:endParaRPr>
              </a:p>
            </p:txBody>
          </p:sp>
          <p:sp>
            <p:nvSpPr>
              <p:cNvPr id="222" name="CustomShape 28"/>
              <p:cNvSpPr/>
              <p:nvPr/>
            </p:nvSpPr>
            <p:spPr>
              <a:xfrm>
                <a:off x="1863360" y="499320"/>
                <a:ext cx="7955280" cy="411948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29"/>
              <p:cNvSpPr/>
              <p:nvPr/>
            </p:nvSpPr>
            <p:spPr>
              <a:xfrm>
                <a:off x="1524960" y="499320"/>
                <a:ext cx="209880" cy="411912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0"/>
              <p:cNvSpPr/>
              <p:nvPr/>
            </p:nvSpPr>
            <p:spPr>
              <a:xfrm>
                <a:off x="802440" y="2342520"/>
                <a:ext cx="750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</a:rPr>
                  <a:t>Depth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25" name="CustomShape 31"/>
            <p:cNvSpPr/>
            <p:nvPr/>
          </p:nvSpPr>
          <p:spPr>
            <a:xfrm flipH="1" rot="16200000">
              <a:off x="5630040" y="3393000"/>
              <a:ext cx="243720" cy="551556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Line 32"/>
            <p:cNvSpPr/>
            <p:nvPr/>
          </p:nvSpPr>
          <p:spPr>
            <a:xfrm flipV="1">
              <a:off x="8537040" y="5931000"/>
              <a:ext cx="0" cy="2786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33"/>
            <p:cNvSpPr/>
            <p:nvPr/>
          </p:nvSpPr>
          <p:spPr>
            <a:xfrm>
              <a:off x="5131440" y="6319440"/>
              <a:ext cx="973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c9211e"/>
                  </a:solidFill>
                  <a:latin typeface="Calibri"/>
                </a:rPr>
                <a:t>Death_b</a:t>
              </a:r>
              <a:endParaRPr b="0" lang="en-US" sz="1800" spc="-1" strike="noStrike">
                <a:solidFill>
                  <a:srgbClr val="c9211e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 descr="https://se.copernicus.org/articles/10/1541/2019/se-10-1541-2019-f01-web.png"/>
          <p:cNvPicPr/>
          <p:nvPr/>
        </p:nvPicPr>
        <p:blipFill>
          <a:blip r:embed="rId1"/>
          <a:stretch/>
        </p:blipFill>
        <p:spPr>
          <a:xfrm>
            <a:off x="3215520" y="2191320"/>
            <a:ext cx="5760360" cy="2475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789840" y="1193400"/>
            <a:ext cx="23176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Based on Stranne et al.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Application>LibreOffice/6.4.6.2$Linux_X86_64 LibreOffice_project/0ce51a4fd21bff07a5c061082cc82c5ed232f115</Application>
  <Words>94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2021-01-25T15:58:13Z</dcterms:created>
  <dc:creator>Karline Soetaert</dc:creator>
  <dc:description/>
  <dc:language>en-US</dc:language>
  <cp:lastModifiedBy>Lubos Polerecky</cp:lastModifiedBy>
  <dcterms:modified xsi:type="dcterms:W3CDTF">2021-07-06T09:16:24Z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