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7"/>
  </p:notesMasterIdLst>
  <p:handoutMasterIdLst>
    <p:handoutMasterId r:id="rId38"/>
  </p:handoutMasterIdLst>
  <p:sldIdLst>
    <p:sldId id="355" r:id="rId7"/>
    <p:sldId id="369" r:id="rId8"/>
    <p:sldId id="397" r:id="rId9"/>
    <p:sldId id="398" r:id="rId10"/>
    <p:sldId id="399" r:id="rId11"/>
    <p:sldId id="400" r:id="rId12"/>
    <p:sldId id="408" r:id="rId13"/>
    <p:sldId id="401" r:id="rId14"/>
    <p:sldId id="402" r:id="rId15"/>
    <p:sldId id="403" r:id="rId16"/>
    <p:sldId id="404" r:id="rId17"/>
    <p:sldId id="422" r:id="rId18"/>
    <p:sldId id="405" r:id="rId19"/>
    <p:sldId id="406" r:id="rId20"/>
    <p:sldId id="407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20" r:id="rId30"/>
    <p:sldId id="421" r:id="rId31"/>
    <p:sldId id="417" r:id="rId32"/>
    <p:sldId id="423" r:id="rId33"/>
    <p:sldId id="424" r:id="rId34"/>
    <p:sldId id="418" r:id="rId35"/>
    <p:sldId id="419" r:id="rId3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BC9"/>
    <a:srgbClr val="CC99FF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31" d="100"/>
          <a:sy n="131" d="100"/>
        </p:scale>
        <p:origin x="12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05/06/2021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lrz.de/00000000014A9DB3/solving-the-heat-equation-with-the-hhl-algorith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2340.pdf" TargetMode="External"/><Relationship Id="rId2" Type="http://schemas.openxmlformats.org/officeDocument/2006/relationships/hyperlink" Target="https://www.nature.com/articles/nphys3272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Qiskit/qiskit-terra/blob/a9289c085036002fa864b30edcd0b8ce066ea858/qiskit/circuit/library/arithmetic/exact_reciprocal.py#L20" TargetMode="External"/><Relationship Id="rId4" Type="http://schemas.openxmlformats.org/officeDocument/2006/relationships/hyperlink" Target="https://arxiv.org/pdf/1302.1210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305890"/>
            <a:ext cx="8508999" cy="1274125"/>
          </a:xfrm>
        </p:spPr>
        <p:txBody>
          <a:bodyPr/>
          <a:lstStyle/>
          <a:p>
            <a:r>
              <a:rPr lang="en-US" dirty="0"/>
              <a:t>Rahul Manavalan </a:t>
            </a:r>
          </a:p>
          <a:p>
            <a:r>
              <a:rPr lang="en-US" dirty="0"/>
              <a:t>Student of Computational Science and Engineering</a:t>
            </a:r>
          </a:p>
          <a:p>
            <a:r>
              <a:rPr lang="de-DE" dirty="0"/>
              <a:t>Technische Universität München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</a:t>
            </a:r>
            <a:r>
              <a:rPr lang="en-US" dirty="0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Solving</a:t>
            </a:r>
            <a:r>
              <a:rPr lang="de-DE" dirty="0"/>
              <a:t> LSE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(ii)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Simulate :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08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5" y="396240"/>
            <a:ext cx="8508999" cy="410369"/>
          </a:xfrm>
        </p:spPr>
        <p:txBody>
          <a:bodyPr/>
          <a:lstStyle/>
          <a:p>
            <a:r>
              <a:rPr lang="en-US" dirty="0"/>
              <a:t>Brass Tacks – (iii)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01945"/>
            <a:ext cx="8508999" cy="5459815"/>
          </a:xfrm>
        </p:spPr>
        <p:txBody>
          <a:bodyPr/>
          <a:lstStyle/>
          <a:p>
            <a:r>
              <a:rPr lang="en-US" sz="2000" dirty="0"/>
              <a:t>Phase Estimation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D1AEA8-D9B9-4494-A33A-50385F065113}"/>
              </a:ext>
            </a:extLst>
          </p:cNvPr>
          <p:cNvGrpSpPr/>
          <p:nvPr/>
        </p:nvGrpSpPr>
        <p:grpSpPr>
          <a:xfrm>
            <a:off x="1330433" y="1549102"/>
            <a:ext cx="6124361" cy="4728875"/>
            <a:chOff x="1330433" y="1549102"/>
            <a:chExt cx="6124361" cy="47288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F2AECE-4114-459A-B5C9-F1C493D931FD}"/>
                </a:ext>
              </a:extLst>
            </p:cNvPr>
            <p:cNvGrpSpPr/>
            <p:nvPr/>
          </p:nvGrpSpPr>
          <p:grpSpPr>
            <a:xfrm>
              <a:off x="1330433" y="1549102"/>
              <a:ext cx="6124361" cy="4728875"/>
              <a:chOff x="1330433" y="1549102"/>
              <a:chExt cx="6124361" cy="472887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71FC869-ADCB-43C3-9059-9703421B2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0433" y="1549102"/>
                <a:ext cx="6124361" cy="4728875"/>
              </a:xfrm>
              <a:prstGeom prst="rect">
                <a:avLst/>
              </a:prstGeom>
              <a:ln>
                <a:solidFill>
                  <a:srgbClr val="934BC9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E977E9-CD0F-4671-94DE-03D4BDBE4C4C}"/>
                  </a:ext>
                </a:extLst>
              </p:cNvPr>
              <p:cNvSpPr/>
              <p:nvPr/>
            </p:nvSpPr>
            <p:spPr>
              <a:xfrm>
                <a:off x="6143625" y="1549102"/>
                <a:ext cx="504825" cy="29562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653E31-DBCB-4023-A014-03F3951110C2}"/>
                </a:ext>
              </a:extLst>
            </p:cNvPr>
            <p:cNvSpPr txBox="1"/>
            <p:nvPr/>
          </p:nvSpPr>
          <p:spPr>
            <a:xfrm>
              <a:off x="6257924" y="2954885"/>
              <a:ext cx="276225" cy="14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900" dirty="0">
                  <a:latin typeface="+mn-lt"/>
                </a:rPr>
                <a:t>IQFT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QFT and IQFT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7106A-A840-44FC-9304-2DC5AF38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2" y="2137023"/>
            <a:ext cx="6343976" cy="1974951"/>
          </a:xfrm>
          <a:prstGeom prst="rect">
            <a:avLst/>
          </a:prstGeom>
          <a:ln>
            <a:solidFill>
              <a:srgbClr val="934BC9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376EE-F46D-4CAF-B33C-95E64B45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02" y="4277165"/>
            <a:ext cx="6343976" cy="1989531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107686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(iv)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Controlled Rotation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71E3A-E545-4E59-BE5B-58F7938B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50" y="2226687"/>
            <a:ext cx="5296172" cy="4057859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287599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(v)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Un-compute PE </a:t>
            </a:r>
          </a:p>
        </p:txBody>
      </p:sp>
    </p:spTree>
    <p:extLst>
      <p:ext uri="{BB962C8B-B14F-4D97-AF65-F5344CB8AC3E}">
        <p14:creationId xmlns:p14="http://schemas.microsoft.com/office/powerpoint/2010/main" val="302179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(vi)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62188"/>
                <a:ext cx="8508999" cy="4699572"/>
              </a:xfrm>
            </p:spPr>
            <p:txBody>
              <a:bodyPr/>
              <a:lstStyle/>
              <a:p>
                <a:r>
                  <a:rPr lang="en-US" sz="2000" dirty="0"/>
                  <a:t>Measure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with respect to M 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62188"/>
                <a:ext cx="8508999" cy="4699572"/>
              </a:xfrm>
              <a:blipFill>
                <a:blip r:embed="rId2"/>
                <a:stretch>
                  <a:fillRect l="-1791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44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28615" y="2695638"/>
                <a:ext cx="8508999" cy="223831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norm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200" dirty="0"/>
                  <a:t> -&gt;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200" dirty="0"/>
                  <a:t> in Quantum Simulation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sz="2200" dirty="0"/>
                  <a:t> - </a:t>
                </a:r>
                <a:r>
                  <a:rPr lang="de-DE" sz="2200" dirty="0" err="1"/>
                  <a:t>number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qubits</a:t>
                </a:r>
                <a:r>
                  <a:rPr lang="de-DE" sz="2200" dirty="0"/>
                  <a:t> in Register A. (IOW, </a:t>
                </a:r>
                <a:r>
                  <a:rPr lang="de-DE" sz="2200" dirty="0" err="1"/>
                  <a:t>number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significant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digits</a:t>
                </a:r>
                <a:r>
                  <a:rPr lang="de-DE" sz="2200" dirty="0"/>
                  <a:t> in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22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200" dirty="0"/>
                  <a:t> in </a:t>
                </a:r>
                <a:r>
                  <a:rPr lang="de-DE" sz="2200" dirty="0" err="1"/>
                  <a:t>Controlled</a:t>
                </a:r>
                <a:r>
                  <a:rPr lang="de-DE" sz="2200" dirty="0"/>
                  <a:t> Rotation 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15" y="2695638"/>
                <a:ext cx="8508999" cy="2238312"/>
              </a:xfrm>
              <a:blipFill>
                <a:blip r:embed="rId2"/>
                <a:stretch>
                  <a:fillRect l="-1934" t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Caveats</a:t>
            </a:r>
            <a:r>
              <a:rPr lang="de-DE" dirty="0">
                <a:solidFill>
                  <a:srgbClr val="7030A0"/>
                </a:solidFill>
              </a:rPr>
              <a:t> 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Not so subtle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62188"/>
                <a:ext cx="8508999" cy="469957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𝐶𝑜𝑛𝑡𝑟𝑜𝑙𝑙𝑒𝑑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𝑅𝑜𝑡𝑎𝑡𝑖𝑜𝑛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𝐼𝑑𝑒𝑎𝑙𝑙𝑦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𝑟𝑒𝑞𝑢𝑖𝑟𝑒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62188"/>
                <a:ext cx="8508999" cy="4699572"/>
              </a:xfrm>
              <a:blipFill>
                <a:blip r:embed="rId2"/>
                <a:stretch>
                  <a:fillRect l="-171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8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</a:t>
            </a:r>
            <a:r>
              <a:rPr lang="de-DE" sz="2200" dirty="0" err="1"/>
              <a:t>Hermitian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Square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Dense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</a:t>
            </a:r>
            <a:r>
              <a:rPr lang="de-DE" sz="2200" dirty="0" err="1"/>
              <a:t>Invertible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Exceptions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to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the</a:t>
            </a:r>
            <a:r>
              <a:rPr lang="de-DE" sz="3000" dirty="0">
                <a:solidFill>
                  <a:srgbClr val="7030A0"/>
                </a:solidFill>
              </a:rPr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95468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Computational </a:t>
            </a:r>
            <a:r>
              <a:rPr lang="de-DE" sz="2200" dirty="0" err="1"/>
              <a:t>Complexity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Viability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2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Problem Definition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Classical</a:t>
            </a:r>
            <a:r>
              <a:rPr lang="de-DE" sz="2200" dirty="0"/>
              <a:t> Solutions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Quantum Solution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Insight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Algorithm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Subtleties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Exceptions to the Rule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Viability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Classical Simulation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Old Faithful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81063" lvl="3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Desiderata 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Physical</a:t>
            </a:r>
            <a:r>
              <a:rPr lang="de-DE" sz="2200" dirty="0"/>
              <a:t>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Viability</a:t>
            </a:r>
            <a:r>
              <a:rPr lang="de-DE" dirty="0">
                <a:solidFill>
                  <a:srgbClr val="7030A0"/>
                </a:solidFill>
              </a:rPr>
              <a:t>	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8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2352738"/>
                <a:ext cx="8508999" cy="312413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Preparation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err="1"/>
                  <a:t>efficiently</a:t>
                </a:r>
                <a:r>
                  <a:rPr lang="de-DE" sz="22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 err="1"/>
                  <a:t>Availability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qubits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practical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problem</a:t>
                </a:r>
                <a:r>
                  <a:rPr lang="de-DE" sz="2200" dirty="0"/>
                  <a:t>. 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𝑟𝑒𝑞𝑢𝑖𝑟𝑒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𝑅𝑒𝑔𝑖𝑠𝑡𝑒𝑟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The final </a:t>
                </a:r>
                <a:r>
                  <a:rPr lang="de-DE" sz="2200" dirty="0" err="1"/>
                  <a:t>measurement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hit</a:t>
                </a:r>
                <a:r>
                  <a:rPr lang="de-DE" sz="2200" dirty="0"/>
                  <a:t> and miss. Need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perform </a:t>
                </a:r>
                <a:r>
                  <a:rPr lang="de-DE" sz="2200" dirty="0" err="1"/>
                  <a:t>several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experiments</a:t>
                </a:r>
                <a:r>
                  <a:rPr lang="de-DE" sz="22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Not </a:t>
                </a:r>
                <a:r>
                  <a:rPr lang="de-DE" sz="2200" dirty="0" err="1"/>
                  <a:t>realizable</a:t>
                </a:r>
                <a:r>
                  <a:rPr lang="de-DE" sz="2200" dirty="0"/>
                  <a:t> !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352738"/>
                <a:ext cx="8508999" cy="3124137"/>
              </a:xfrm>
              <a:blipFill>
                <a:blip r:embed="rId2"/>
                <a:stretch>
                  <a:fillRect l="-1862" t="-2148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101338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Difficulties</a:t>
            </a:r>
            <a:r>
              <a:rPr lang="de-DE" sz="3000" dirty="0">
                <a:solidFill>
                  <a:srgbClr val="7030A0"/>
                </a:solidFill>
              </a:rPr>
              <a:t> in </a:t>
            </a:r>
            <a:r>
              <a:rPr lang="de-DE" sz="3000" dirty="0" err="1">
                <a:solidFill>
                  <a:srgbClr val="7030A0"/>
                </a:solidFill>
              </a:rPr>
              <a:t>Actual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Q.Computation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3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476563"/>
            <a:ext cx="8508999" cy="13905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Yao.jl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Quaintum.jl</a:t>
            </a:r>
            <a:r>
              <a:rPr lang="de-DE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Qiskit Terra 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Classical</a:t>
            </a:r>
            <a:r>
              <a:rPr lang="de-DE" sz="3000" dirty="0">
                <a:solidFill>
                  <a:srgbClr val="7030A0"/>
                </a:solidFill>
              </a:rPr>
              <a:t> Simulation </a:t>
            </a:r>
          </a:p>
        </p:txBody>
      </p:sp>
    </p:spTree>
    <p:extLst>
      <p:ext uri="{BB962C8B-B14F-4D97-AF65-F5344CB8AC3E}">
        <p14:creationId xmlns:p14="http://schemas.microsoft.com/office/powerpoint/2010/main" val="129910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sz="2200" dirty="0"/>
                  <a:t> 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[0,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2200" dirty="0"/>
                  <a:t>  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0,4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  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0,: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:,0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200" dirty="0"/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Finite </a:t>
                </a:r>
                <a:r>
                  <a:rPr lang="de-DE" sz="2200" dirty="0" err="1"/>
                  <a:t>Difference</a:t>
                </a:r>
                <a:r>
                  <a:rPr lang="de-DE" sz="2200" dirty="0"/>
                  <a:t> Method.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 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2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Old </a:t>
            </a:r>
            <a:r>
              <a:rPr lang="de-DE" sz="3000" dirty="0" err="1">
                <a:solidFill>
                  <a:srgbClr val="7030A0"/>
                </a:solidFill>
              </a:rPr>
              <a:t>Faithful</a:t>
            </a:r>
            <a:r>
              <a:rPr lang="de-DE" sz="3000" dirty="0">
                <a:solidFill>
                  <a:srgbClr val="7030A0"/>
                </a:solidFill>
              </a:rPr>
              <a:t> – </a:t>
            </a:r>
            <a:r>
              <a:rPr lang="de-DE" dirty="0">
                <a:solidFill>
                  <a:srgbClr val="7030A0"/>
                </a:solidFill>
              </a:rPr>
              <a:t>Poisson </a:t>
            </a:r>
            <a:r>
              <a:rPr lang="de-DE" dirty="0" err="1">
                <a:solidFill>
                  <a:srgbClr val="7030A0"/>
                </a:solidFill>
              </a:rPr>
              <a:t>Equation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046074"/>
            <a:ext cx="8508999" cy="5415686"/>
          </a:xfrm>
        </p:spPr>
        <p:txBody>
          <a:bodyPr/>
          <a:lstStyle/>
          <a:p>
            <a:r>
              <a:rPr lang="de-DE" sz="2200" dirty="0"/>
              <a:t>1D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23552" y="45074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Results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DE1CB6-9DFD-4366-AB2D-BEEC1D279D5B}"/>
              </a:ext>
            </a:extLst>
          </p:cNvPr>
          <p:cNvGrpSpPr/>
          <p:nvPr/>
        </p:nvGrpSpPr>
        <p:grpSpPr>
          <a:xfrm>
            <a:off x="153620" y="1541100"/>
            <a:ext cx="8671290" cy="4926436"/>
            <a:chOff x="153620" y="1541100"/>
            <a:chExt cx="8671290" cy="4926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E73EED-95BD-4E72-B72D-80AFCEF6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20" y="1541101"/>
              <a:ext cx="3621560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981ED-396C-4613-9572-75E2A052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1220" y="4053163"/>
              <a:ext cx="3621559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56A0A7-CCEA-46A2-9BD9-931FBEE1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3350" y="1541100"/>
              <a:ext cx="3621560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4569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994867"/>
            <a:ext cx="8508999" cy="5466893"/>
          </a:xfrm>
        </p:spPr>
        <p:txBody>
          <a:bodyPr/>
          <a:lstStyle/>
          <a:p>
            <a:r>
              <a:rPr lang="de-DE" sz="2200" dirty="0"/>
              <a:t>2D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30670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Results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E4B952-C639-4E11-985E-37E6DDAE1E7E}"/>
              </a:ext>
            </a:extLst>
          </p:cNvPr>
          <p:cNvGrpSpPr/>
          <p:nvPr/>
        </p:nvGrpSpPr>
        <p:grpSpPr>
          <a:xfrm>
            <a:off x="244145" y="1555153"/>
            <a:ext cx="8655712" cy="4918160"/>
            <a:chOff x="244145" y="1555153"/>
            <a:chExt cx="8655712" cy="49181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7B6A2B-EFDB-4FDB-84CA-B570DD8F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45" y="1555153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98FE26-3228-402E-AD34-BACE3DD4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9776" y="4083681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86995-66BD-44C0-883D-EF2D275A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5409" y="1555153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5122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3D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Results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DE0DF-7DC3-4F85-9C95-F4CAC213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59" y="2564248"/>
            <a:ext cx="4124282" cy="2749521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22219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6240"/>
            <a:ext cx="8508999" cy="410369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16813"/>
            <a:ext cx="8508999" cy="5444947"/>
          </a:xfrm>
        </p:spPr>
        <p:txBody>
          <a:bodyPr/>
          <a:lstStyle/>
          <a:p>
            <a:r>
              <a:rPr lang="en-US" sz="2000" dirty="0"/>
              <a:t>Error Analysis – 1D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8A4A6-0508-4D9E-B371-BC41173E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02" y="1819980"/>
            <a:ext cx="5757918" cy="3838612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03506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6240"/>
            <a:ext cx="8508999" cy="410369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16813"/>
            <a:ext cx="8508999" cy="5444947"/>
          </a:xfrm>
        </p:spPr>
        <p:txBody>
          <a:bodyPr/>
          <a:lstStyle/>
          <a:p>
            <a:r>
              <a:rPr lang="en-US" sz="2000" dirty="0"/>
              <a:t>Error Analysis – 1D – Inference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CDAE9-D247-4C22-969E-CD31558D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1" y="1834286"/>
            <a:ext cx="5715000" cy="3810000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22633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2549868"/>
            <a:ext cx="8508999" cy="2038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Baseline Implementation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Rahul Manavalan / Solving the Heat Equation with the HHL Algorithm · GitLab (lrz.de)</a:t>
            </a:r>
            <a:r>
              <a:rPr lang="en-US" sz="1200" dirty="0"/>
              <a:t> </a:t>
            </a:r>
            <a:endParaRPr lang="de-DE" sz="1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Elaborations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claims</a:t>
            </a:r>
            <a:r>
              <a:rPr lang="de-DE" sz="2200" dirty="0"/>
              <a:t> </a:t>
            </a:r>
            <a:r>
              <a:rPr lang="de-DE" sz="2200" dirty="0" err="1"/>
              <a:t>made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HHL </a:t>
            </a:r>
            <a:r>
              <a:rPr lang="de-DE" sz="2200" dirty="0" err="1"/>
              <a:t>paper</a:t>
            </a:r>
            <a:r>
              <a:rPr lang="de-DE" sz="2200" dirty="0"/>
              <a:t>. 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/>
              <a:t>The </a:t>
            </a:r>
            <a:r>
              <a:rPr lang="de-DE" sz="2200" dirty="0" err="1"/>
              <a:t>Why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HHL.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More on HHL </a:t>
            </a:r>
          </a:p>
        </p:txBody>
      </p:sp>
    </p:spTree>
    <p:extLst>
      <p:ext uri="{BB962C8B-B14F-4D97-AF65-F5344CB8AC3E}">
        <p14:creationId xmlns:p14="http://schemas.microsoft.com/office/powerpoint/2010/main" val="9128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02312" y="1778966"/>
                <a:ext cx="8508999" cy="4699572"/>
              </a:xfrm>
            </p:spPr>
            <p:txBody>
              <a:bodyPr/>
              <a:lstStyle/>
              <a:p>
                <a:r>
                  <a:rPr lang="de-DE" sz="2200" dirty="0"/>
                  <a:t> 	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		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r>
                  <a:rPr lang="de-DE" sz="2200" dirty="0"/>
                  <a:t>		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  <a:p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Most </a:t>
                </a:r>
                <a:r>
                  <a:rPr sz="2200" dirty="0" err="1"/>
                  <a:t>ubiquitous</a:t>
                </a:r>
                <a:r>
                  <a:rPr sz="2200" dirty="0"/>
                  <a:t> </a:t>
                </a:r>
                <a:r>
                  <a:rPr sz="2200" dirty="0" err="1"/>
                  <a:t>equation</a:t>
                </a: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sz="2200" dirty="0" err="1"/>
                  <a:t>Does</a:t>
                </a:r>
                <a:r>
                  <a:rPr sz="2200" dirty="0"/>
                  <a:t> </a:t>
                </a:r>
                <a:r>
                  <a:rPr sz="2200" dirty="0" err="1"/>
                  <a:t>it</a:t>
                </a:r>
                <a:r>
                  <a:rPr sz="2200" dirty="0"/>
                  <a:t> </a:t>
                </a:r>
                <a:r>
                  <a:rPr sz="2200" dirty="0" err="1"/>
                  <a:t>make</a:t>
                </a:r>
                <a:r>
                  <a:rPr sz="2200" dirty="0"/>
                  <a:t> sense </a:t>
                </a:r>
                <a:r>
                  <a:rPr sz="2200" dirty="0" err="1"/>
                  <a:t>to</a:t>
                </a:r>
                <a:r>
                  <a:rPr sz="2200" dirty="0"/>
                  <a:t> </a:t>
                </a:r>
                <a:r>
                  <a:rPr sz="2200" dirty="0" err="1"/>
                  <a:t>talk</a:t>
                </a:r>
                <a:r>
                  <a:rPr sz="2200" dirty="0"/>
                  <a:t> </a:t>
                </a:r>
                <a:r>
                  <a:rPr sz="2200" dirty="0" err="1"/>
                  <a:t>about</a:t>
                </a:r>
                <a:r>
                  <a:rPr sz="2200" dirty="0"/>
                  <a:t> </a:t>
                </a:r>
                <a:r>
                  <a:rPr sz="2200" dirty="0" err="1"/>
                  <a:t>this</a:t>
                </a:r>
                <a:r>
                  <a:rPr sz="2200" dirty="0"/>
                  <a:t> ? </a:t>
                </a:r>
                <a:r>
                  <a:rPr lang="en-DE" sz="2200" dirty="0"/>
                  <a:t>–</a:t>
                </a:r>
                <a:r>
                  <a:rPr sz="2200" dirty="0"/>
                  <a:t> Yes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Big Data in Science – LHC 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Climate Modelling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Deep Learning</a:t>
                </a: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312" y="1778966"/>
                <a:ext cx="8508999" cy="4699572"/>
              </a:xfrm>
              <a:blipFill>
                <a:blip r:embed="rId2"/>
                <a:stretch>
                  <a:fillRect l="-1935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2311" y="1213881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 Problem Definition </a:t>
            </a:r>
            <a:endParaRPr lang="de-DE" sz="30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13858-C8E4-4E15-89B8-A1C39B97D09B}"/>
              </a:ext>
            </a:extLst>
          </p:cNvPr>
          <p:cNvSpPr/>
          <p:nvPr/>
        </p:nvSpPr>
        <p:spPr>
          <a:xfrm>
            <a:off x="1719743" y="2332139"/>
            <a:ext cx="5964573" cy="14429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21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4031B6-20E3-4270-A1D8-6DD56411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Read the fine print (nature.com)</a:t>
            </a:r>
            <a:r>
              <a:rPr lang="en-US" dirty="0"/>
              <a:t> : Prelude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1301.2340.pdf (arxiv.org)</a:t>
            </a:r>
            <a:r>
              <a:rPr lang="en-US" dirty="0"/>
              <a:t> : Box to Box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1302.1210.pdf (arxiv.org)</a:t>
            </a:r>
            <a:r>
              <a:rPr lang="en-US" dirty="0"/>
              <a:t> : Experimental Implementation albeit for a small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qiskit-terra/exact_reciprocal.py at a9289c085036002fa864b30edcd0b8ce066ea858 · Qiskit/</a:t>
            </a:r>
            <a:r>
              <a:rPr lang="en-US" dirty="0" err="1">
                <a:hlinkClick r:id="rId5"/>
              </a:rPr>
              <a:t>qiskit</a:t>
            </a:r>
            <a:r>
              <a:rPr lang="en-US" dirty="0">
                <a:hlinkClick r:id="rId5"/>
              </a:rPr>
              <a:t>-terra (github.com)</a:t>
            </a:r>
            <a:r>
              <a:rPr lang="en-US" dirty="0"/>
              <a:t> : Exact reciprocal.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97BE5-F362-4427-B662-7F2BB74DB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579866-009F-405C-A70F-0C7DD46B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195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Classical</a:t>
            </a:r>
            <a:r>
              <a:rPr lang="de-DE" dirty="0">
                <a:solidFill>
                  <a:srgbClr val="7030A0"/>
                </a:solidFill>
              </a:rPr>
              <a:t> Solutions  </a:t>
            </a:r>
            <a:endParaRPr lang="de-DE" sz="3000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88DEB-2367-484D-B3B4-BF801589C4C7}"/>
              </a:ext>
            </a:extLst>
          </p:cNvPr>
          <p:cNvCxnSpPr>
            <a:cxnSpLocks/>
          </p:cNvCxnSpPr>
          <p:nvPr/>
        </p:nvCxnSpPr>
        <p:spPr>
          <a:xfrm>
            <a:off x="889233" y="1404703"/>
            <a:ext cx="0" cy="4836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F23E7B-39FA-4172-B9D5-21BA79F32107}"/>
              </a:ext>
            </a:extLst>
          </p:cNvPr>
          <p:cNvCxnSpPr/>
          <p:nvPr/>
        </p:nvCxnSpPr>
        <p:spPr>
          <a:xfrm>
            <a:off x="889233" y="2206305"/>
            <a:ext cx="5285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BD0A4-D47D-4754-BB80-B8632A03FB17}"/>
              </a:ext>
            </a:extLst>
          </p:cNvPr>
          <p:cNvCxnSpPr/>
          <p:nvPr/>
        </p:nvCxnSpPr>
        <p:spPr>
          <a:xfrm>
            <a:off x="889233" y="4269297"/>
            <a:ext cx="5285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97E81-1AA6-43CD-A70A-E18B331DD86C}"/>
              </a:ext>
            </a:extLst>
          </p:cNvPr>
          <p:cNvCxnSpPr/>
          <p:nvPr/>
        </p:nvCxnSpPr>
        <p:spPr>
          <a:xfrm>
            <a:off x="889233" y="6241409"/>
            <a:ext cx="5285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5BDCD7-DE66-4BBF-9571-AEA18CD700CA}"/>
              </a:ext>
            </a:extLst>
          </p:cNvPr>
          <p:cNvSpPr txBox="1"/>
          <p:nvPr/>
        </p:nvSpPr>
        <p:spPr>
          <a:xfrm>
            <a:off x="1487560" y="2104466"/>
            <a:ext cx="238246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Direct Solvers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04486-99DC-4A88-897F-F89A2FE02D6E}"/>
              </a:ext>
            </a:extLst>
          </p:cNvPr>
          <p:cNvSpPr txBox="1"/>
          <p:nvPr/>
        </p:nvSpPr>
        <p:spPr>
          <a:xfrm>
            <a:off x="1476462" y="4201604"/>
            <a:ext cx="238246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Iterative Solvers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EB255-3458-4A74-AE5D-485D973D4DCE}"/>
              </a:ext>
            </a:extLst>
          </p:cNvPr>
          <p:cNvSpPr txBox="1"/>
          <p:nvPr/>
        </p:nvSpPr>
        <p:spPr>
          <a:xfrm>
            <a:off x="1417739" y="6087502"/>
            <a:ext cx="4009938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 err="1">
                <a:latin typeface="+mn-lt"/>
              </a:rPr>
              <a:t>Krylov</a:t>
            </a:r>
            <a:r>
              <a:rPr lang="en-US" sz="2400" dirty="0">
                <a:latin typeface="+mn-lt"/>
              </a:rPr>
              <a:t> Methods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2DE10-608E-418C-B2E0-FE0A5036097F}"/>
              </a:ext>
            </a:extLst>
          </p:cNvPr>
          <p:cNvGrpSpPr/>
          <p:nvPr/>
        </p:nvGrpSpPr>
        <p:grpSpPr>
          <a:xfrm>
            <a:off x="3573448" y="3754782"/>
            <a:ext cx="2351889" cy="1414037"/>
            <a:chOff x="3868352" y="1616008"/>
            <a:chExt cx="1996585" cy="1414037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923F42-4EE5-47F8-81D1-1C59CDCBB74B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3868352" y="1616008"/>
              <a:ext cx="1996585" cy="681364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10F410-5A49-4DD1-8E1E-C757EDF6F814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868352" y="2297372"/>
              <a:ext cx="1996585" cy="732673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FAABA-0B16-4F5A-B52F-F7485BE38253}"/>
              </a:ext>
            </a:extLst>
          </p:cNvPr>
          <p:cNvGrpSpPr/>
          <p:nvPr/>
        </p:nvGrpSpPr>
        <p:grpSpPr>
          <a:xfrm>
            <a:off x="3296877" y="1664734"/>
            <a:ext cx="2676085" cy="1414037"/>
            <a:chOff x="3858931" y="1589222"/>
            <a:chExt cx="1996585" cy="1414037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C6CB309-263F-4C9E-90E7-D71A135CF3EB}"/>
                </a:ext>
              </a:extLst>
            </p:cNvPr>
            <p:cNvCxnSpPr/>
            <p:nvPr/>
          </p:nvCxnSpPr>
          <p:spPr>
            <a:xfrm flipV="1">
              <a:off x="3858931" y="1589222"/>
              <a:ext cx="1996585" cy="681364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2B11E63-F239-46D7-900F-12B1476928F1}"/>
                </a:ext>
              </a:extLst>
            </p:cNvPr>
            <p:cNvCxnSpPr/>
            <p:nvPr/>
          </p:nvCxnSpPr>
          <p:spPr>
            <a:xfrm>
              <a:off x="3858931" y="2270586"/>
              <a:ext cx="1996585" cy="732673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36244D-3C23-4878-86AA-DBE7481F1A8B}"/>
              </a:ext>
            </a:extLst>
          </p:cNvPr>
          <p:cNvSpPr txBox="1"/>
          <p:nvPr/>
        </p:nvSpPr>
        <p:spPr>
          <a:xfrm>
            <a:off x="6007916" y="1589222"/>
            <a:ext cx="2381072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Dense Solvers and var. 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DBE5A-1EEF-4E88-AE29-83F3C97AD4E1}"/>
              </a:ext>
            </a:extLst>
          </p:cNvPr>
          <p:cNvSpPr txBox="1"/>
          <p:nvPr/>
        </p:nvSpPr>
        <p:spPr>
          <a:xfrm>
            <a:off x="6007915" y="3027034"/>
            <a:ext cx="2741801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Sparse Solvers and var.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F5622-B02D-40A6-9B35-94823C0527CE}"/>
              </a:ext>
            </a:extLst>
          </p:cNvPr>
          <p:cNvSpPr txBox="1"/>
          <p:nvPr/>
        </p:nvSpPr>
        <p:spPr>
          <a:xfrm>
            <a:off x="5914238" y="3609343"/>
            <a:ext cx="2676085" cy="573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Stationary Point Solvers</a:t>
            </a:r>
            <a:r>
              <a:rPr lang="en-US" sz="1600" dirty="0">
                <a:latin typeface="+mn-lt"/>
              </a:rPr>
              <a:t>	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F9B7A-404C-4329-B5D6-7469B1E3001B}"/>
              </a:ext>
            </a:extLst>
          </p:cNvPr>
          <p:cNvSpPr txBox="1"/>
          <p:nvPr/>
        </p:nvSpPr>
        <p:spPr>
          <a:xfrm>
            <a:off x="5972962" y="5013408"/>
            <a:ext cx="238107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Multigrid</a:t>
            </a:r>
            <a:r>
              <a:rPr lang="en-US" sz="1600" dirty="0">
                <a:latin typeface="+mn-lt"/>
              </a:rPr>
              <a:t>	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E1D945-C5F6-4B61-B1B3-3AC6289DB331}"/>
              </a:ext>
            </a:extLst>
          </p:cNvPr>
          <p:cNvCxnSpPr>
            <a:cxnSpLocks/>
          </p:cNvCxnSpPr>
          <p:nvPr/>
        </p:nvCxnSpPr>
        <p:spPr>
          <a:xfrm>
            <a:off x="3562350" y="6280407"/>
            <a:ext cx="200794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9EEC24-998F-45DE-953D-6917DBFC6E30}"/>
              </a:ext>
            </a:extLst>
          </p:cNvPr>
          <p:cNvSpPr txBox="1"/>
          <p:nvPr/>
        </p:nvSpPr>
        <p:spPr>
          <a:xfrm>
            <a:off x="5570290" y="6087501"/>
            <a:ext cx="3573710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Steepest Gradient Desc. , CG</a:t>
            </a:r>
          </a:p>
        </p:txBody>
      </p:sp>
    </p:spTree>
    <p:extLst>
      <p:ext uri="{BB962C8B-B14F-4D97-AF65-F5344CB8AC3E}">
        <p14:creationId xmlns:p14="http://schemas.microsoft.com/office/powerpoint/2010/main" val="25727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978" y="2027660"/>
            <a:ext cx="8508999" cy="3836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200" dirty="0"/>
              <a:t>HHL </a:t>
            </a:r>
            <a:r>
              <a:rPr sz="2200" dirty="0" err="1"/>
              <a:t>Algorithm</a:t>
            </a:r>
            <a:r>
              <a:rPr sz="2200" dirty="0"/>
              <a:t> </a:t>
            </a:r>
            <a:r>
              <a:rPr lang="en-DE" sz="2200" dirty="0"/>
              <a:t>–</a:t>
            </a:r>
            <a:r>
              <a:rPr sz="2200" dirty="0"/>
              <a:t> 2009 </a:t>
            </a:r>
            <a:endParaRPr lang="de-DE" sz="2000" dirty="0"/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Harrow</a:t>
            </a:r>
            <a:r>
              <a:rPr lang="de-DE" sz="2000" dirty="0"/>
              <a:t> </a:t>
            </a:r>
            <a:r>
              <a:rPr lang="de-DE" sz="2000" dirty="0" err="1"/>
              <a:t>Hassidim</a:t>
            </a:r>
            <a:r>
              <a:rPr lang="de-DE" sz="2000" dirty="0"/>
              <a:t> Lloyd.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Exponential</a:t>
            </a:r>
            <a:r>
              <a:rPr lang="de-DE" sz="2200" dirty="0"/>
              <a:t> </a:t>
            </a:r>
            <a:r>
              <a:rPr lang="de-DE" sz="2200" dirty="0" err="1"/>
              <a:t>Speedups</a:t>
            </a:r>
            <a:r>
              <a:rPr lang="de-DE" sz="2200" dirty="0"/>
              <a:t>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Quantum Simulation – RPF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Shor‘s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Grover‘s</a:t>
            </a:r>
            <a:r>
              <a:rPr lang="de-DE" sz="2000" dirty="0"/>
              <a:t> Search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HHL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Quantum Solution  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Any Matrix A and i</a:t>
            </a:r>
            <a:r>
              <a:rPr lang="en-US" sz="2000" dirty="0" err="1"/>
              <a:t>ts</a:t>
            </a:r>
            <a:r>
              <a:rPr lang="en-US" sz="2000" dirty="0"/>
              <a:t> inverse have reciprocating eigenvalues. </a:t>
            </a:r>
          </a:p>
          <a:p>
            <a:endParaRPr lang="en-US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Insight</a:t>
            </a:r>
            <a:r>
              <a:rPr lang="de-DE" sz="3000" dirty="0"/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D0AE4-7E04-45D9-AD67-DF691B88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2346457"/>
            <a:ext cx="2626082" cy="279246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3A625-437A-4065-BD85-C24AC66F4413}"/>
              </a:ext>
            </a:extLst>
          </p:cNvPr>
          <p:cNvSpPr txBox="1"/>
          <p:nvPr/>
        </p:nvSpPr>
        <p:spPr>
          <a:xfrm>
            <a:off x="469783" y="5452844"/>
            <a:ext cx="8212823" cy="672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+mn-lt"/>
              </a:rPr>
              <a:t>If there exists a quantum algorithm to compute 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 and in turn 1/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, we could compute x. 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30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from the HHL paper 2009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8A85E1F0-05AD-44D1-9E20-ACB91E2586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0005903"/>
                  </p:ext>
                </p:extLst>
              </p:nvPr>
            </p:nvGraphicFramePr>
            <p:xfrm>
              <a:off x="238125" y="1790701"/>
              <a:ext cx="8475665" cy="2254067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4219575">
                      <a:extLst>
                        <a:ext uri="{9D8B030D-6E8A-4147-A177-3AD203B41FA5}">
                          <a16:colId xmlns:a16="http://schemas.microsoft.com/office/drawing/2014/main" val="2366130896"/>
                        </a:ext>
                      </a:extLst>
                    </a:gridCol>
                    <a:gridCol w="4256090">
                      <a:extLst>
                        <a:ext uri="{9D8B030D-6E8A-4147-A177-3AD203B41FA5}">
                          <a16:colId xmlns:a16="http://schemas.microsoft.com/office/drawing/2014/main" val="3060513876"/>
                        </a:ext>
                      </a:extLst>
                    </a:gridCol>
                  </a:tblGrid>
                  <a:tr h="505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Assumption </a:t>
                          </a:r>
                        </a:p>
                      </a:txBody>
                      <a:tcPr>
                        <a:solidFill>
                          <a:srgbClr val="934B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Reason</a:t>
                          </a:r>
                        </a:p>
                      </a:txBody>
                      <a:tcPr>
                        <a:solidFill>
                          <a:srgbClr val="934B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170233"/>
                      </a:ext>
                    </a:extLst>
                  </a:tr>
                  <a:tr h="522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Quantum Simulation can be accurate if Hamiltonian can be split aka sparse. 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631833"/>
                      </a:ext>
                    </a:extLst>
                  </a:tr>
                  <a:tr h="5054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𝑠𝑚𝑎𝑙𝑙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Close to non invertible matrices seldom allow exact solutions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287063"/>
                      </a:ext>
                    </a:extLst>
                  </a:tr>
                  <a:tr h="5054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𝑣𝑒𝑐𝑡𝑜𝑟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Simplicity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62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8A85E1F0-05AD-44D1-9E20-ACB91E2586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0005903"/>
                  </p:ext>
                </p:extLst>
              </p:nvPr>
            </p:nvGraphicFramePr>
            <p:xfrm>
              <a:off x="238125" y="1790701"/>
              <a:ext cx="8475665" cy="2254067"/>
            </p:xfrm>
            <a:graphic>
              <a:graphicData uri="http://schemas.openxmlformats.org/drawingml/2006/table">
                <a:tbl>
                  <a:tblPr firstRow="1">
                    <a:tableStyleId>{3C2FFA5D-87B4-456A-9821-1D502468CF0F}</a:tableStyleId>
                  </a:tblPr>
                  <a:tblGrid>
                    <a:gridCol w="4219575">
                      <a:extLst>
                        <a:ext uri="{9D8B030D-6E8A-4147-A177-3AD203B41FA5}">
                          <a16:colId xmlns:a16="http://schemas.microsoft.com/office/drawing/2014/main" val="2366130896"/>
                        </a:ext>
                      </a:extLst>
                    </a:gridCol>
                    <a:gridCol w="4256090">
                      <a:extLst>
                        <a:ext uri="{9D8B030D-6E8A-4147-A177-3AD203B41FA5}">
                          <a16:colId xmlns:a16="http://schemas.microsoft.com/office/drawing/2014/main" val="3060513876"/>
                        </a:ext>
                      </a:extLst>
                    </a:gridCol>
                  </a:tblGrid>
                  <a:tr h="505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Assumption </a:t>
                          </a:r>
                        </a:p>
                      </a:txBody>
                      <a:tcPr>
                        <a:solidFill>
                          <a:srgbClr val="934BC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Reason</a:t>
                          </a:r>
                        </a:p>
                      </a:txBody>
                      <a:tcPr>
                        <a:solidFill>
                          <a:srgbClr val="934BC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170233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154" t="-80734" r="-102020" b="-1743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Quantum Simulation can be accurate if Hamiltonian can be split aka sparse. 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63183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154" t="-205208" r="-102020" b="-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Close to non invertible matrices seldom allow exact solutions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287063"/>
                      </a:ext>
                    </a:extLst>
                  </a:tr>
                  <a:tr h="50543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154" t="-353012" r="-102020" b="-13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Simplicity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62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239C566-F7A2-4F17-ACC2-E235CF655322}"/>
              </a:ext>
            </a:extLst>
          </p:cNvPr>
          <p:cNvSpPr txBox="1"/>
          <p:nvPr/>
        </p:nvSpPr>
        <p:spPr>
          <a:xfrm>
            <a:off x="447675" y="4695825"/>
            <a:ext cx="8266115" cy="134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Unacceptable !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Assumptions are relaxed using reductions – stay tuned.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02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09696" y="225948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/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Encode        using Amplitude encoding.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Amplitude encoding ?</a:t>
            </a:r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5AB4-20ED-491A-AAA1-3B8C76E7C75E}"/>
                  </a:ext>
                </a:extLst>
              </p:cNvPr>
              <p:cNvSpPr txBox="1"/>
              <p:nvPr/>
            </p:nvSpPr>
            <p:spPr>
              <a:xfrm>
                <a:off x="1190625" y="1750635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5AB4-20ED-491A-AAA1-3B8C76E7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1750635"/>
                <a:ext cx="590546" cy="350865"/>
              </a:xfrm>
              <a:prstGeom prst="rect">
                <a:avLst/>
              </a:prstGeom>
              <a:blipFill>
                <a:blip r:embed="rId2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0210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2162</TotalTime>
  <Words>943</Words>
  <Application>Microsoft Office PowerPoint</Application>
  <PresentationFormat>On-screen Show (4:3)</PresentationFormat>
  <Paragraphs>260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Quantum Algorithm for Solving LSE</vt:lpstr>
      <vt:lpstr>Desiderata  </vt:lpstr>
      <vt:lpstr> Problem Definition </vt:lpstr>
      <vt:lpstr>Classical Solutions  </vt:lpstr>
      <vt:lpstr>Quantum Solution  </vt:lpstr>
      <vt:lpstr>Insight  </vt:lpstr>
      <vt:lpstr>Assumptions from the HHL paper 2009  </vt:lpstr>
      <vt:lpstr>Algorithm – Components  </vt:lpstr>
      <vt:lpstr>Brass Tacks – (i)</vt:lpstr>
      <vt:lpstr>Brass Tacks – (ii)</vt:lpstr>
      <vt:lpstr>Brass Tacks – (iii)</vt:lpstr>
      <vt:lpstr>Interlude</vt:lpstr>
      <vt:lpstr>Brass Tacks – (iv)</vt:lpstr>
      <vt:lpstr>Brass Tacks – (v)</vt:lpstr>
      <vt:lpstr>Brass Tacks – (vi)</vt:lpstr>
      <vt:lpstr>Caveats </vt:lpstr>
      <vt:lpstr>Not so subtle answers</vt:lpstr>
      <vt:lpstr>Exceptions to the Rule</vt:lpstr>
      <vt:lpstr>Viability </vt:lpstr>
      <vt:lpstr>Viability </vt:lpstr>
      <vt:lpstr>Difficulties in Actual Q.Computation</vt:lpstr>
      <vt:lpstr>Classical Simulation </vt:lpstr>
      <vt:lpstr>Old Faithful – Poisson Equation</vt:lpstr>
      <vt:lpstr>Results </vt:lpstr>
      <vt:lpstr>Results </vt:lpstr>
      <vt:lpstr>Results </vt:lpstr>
      <vt:lpstr>Results </vt:lpstr>
      <vt:lpstr>Results </vt:lpstr>
      <vt:lpstr>More on HHL 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Algorithm for Solving Linear System of Equations</dc:title>
  <dc:creator>Rahul Manavalan</dc:creator>
  <cp:lastModifiedBy>Rahul Manavalan</cp:lastModifiedBy>
  <cp:revision>44</cp:revision>
  <cp:lastPrinted>2015-07-30T14:04:45Z</cp:lastPrinted>
  <dcterms:created xsi:type="dcterms:W3CDTF">2021-05-24T16:46:20Z</dcterms:created>
  <dcterms:modified xsi:type="dcterms:W3CDTF">2021-06-05T20:10:36Z</dcterms:modified>
</cp:coreProperties>
</file>