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55" r:id="rId7"/>
    <p:sldId id="369" r:id="rId8"/>
    <p:sldId id="397" r:id="rId9"/>
    <p:sldId id="398" r:id="rId10"/>
    <p:sldId id="399" r:id="rId11"/>
    <p:sldId id="400" r:id="rId12"/>
    <p:sldId id="425" r:id="rId13"/>
    <p:sldId id="426" r:id="rId14"/>
    <p:sldId id="403" r:id="rId15"/>
    <p:sldId id="404" r:id="rId16"/>
    <p:sldId id="422" r:id="rId17"/>
    <p:sldId id="428" r:id="rId18"/>
    <p:sldId id="405" r:id="rId19"/>
    <p:sldId id="436" r:id="rId20"/>
    <p:sldId id="401" r:id="rId21"/>
    <p:sldId id="402" r:id="rId22"/>
    <p:sldId id="429" r:id="rId23"/>
    <p:sldId id="430" r:id="rId24"/>
    <p:sldId id="431" r:id="rId25"/>
    <p:sldId id="406" r:id="rId26"/>
    <p:sldId id="432" r:id="rId27"/>
    <p:sldId id="437" r:id="rId28"/>
    <p:sldId id="407" r:id="rId29"/>
    <p:sldId id="434" r:id="rId30"/>
    <p:sldId id="409" r:id="rId31"/>
    <p:sldId id="414" r:id="rId32"/>
    <p:sldId id="438" r:id="rId33"/>
    <p:sldId id="411" r:id="rId34"/>
    <p:sldId id="415" r:id="rId35"/>
    <p:sldId id="416" r:id="rId36"/>
    <p:sldId id="420" r:id="rId37"/>
    <p:sldId id="421" r:id="rId38"/>
    <p:sldId id="417" r:id="rId39"/>
    <p:sldId id="423" r:id="rId40"/>
    <p:sldId id="424" r:id="rId41"/>
    <p:sldId id="418" r:id="rId42"/>
    <p:sldId id="419" r:id="rId4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BC9"/>
    <a:srgbClr val="CC99FF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8272" autoAdjust="0"/>
  </p:normalViewPr>
  <p:slideViewPr>
    <p:cSldViewPr snapToGrid="0">
      <p:cViewPr varScale="1">
        <p:scale>
          <a:sx n="67" d="100"/>
          <a:sy n="67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24/06/2021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24/06/2021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2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9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270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ynamic-queries.medium.com/chapter-1-1-solutions-to-linear-systems-and-all-that-69dc73e02739" TargetMode="External"/><Relationship Id="rId2" Type="http://schemas.openxmlformats.org/officeDocument/2006/relationships/hyperlink" Target="https://gitlab.lrz.de/00000000014A9DB3/solving-the-heat-equation-with-the-hhl-algorithm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110.2232.pdf" TargetMode="External"/><Relationship Id="rId3" Type="http://schemas.openxmlformats.org/officeDocument/2006/relationships/hyperlink" Target="https://arxiv.org/pdf/1301.2340.pdf" TargetMode="External"/><Relationship Id="rId7" Type="http://schemas.openxmlformats.org/officeDocument/2006/relationships/hyperlink" Target="https://arxiv.org/pdf/0811.3171.pdf" TargetMode="External"/><Relationship Id="rId2" Type="http://schemas.openxmlformats.org/officeDocument/2006/relationships/hyperlink" Target="https://www.nature.com/articles/nphys3272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2.08227.pdf" TargetMode="External"/><Relationship Id="rId5" Type="http://schemas.openxmlformats.org/officeDocument/2006/relationships/hyperlink" Target="https://github.com/Qiskit/qiskit-terra/blob/a9289c085036002fa864b30edcd0b8ce066ea858/qiskit/circuit/library/arithmetic/exact_reciprocal.py#L20" TargetMode="External"/><Relationship Id="rId4" Type="http://schemas.openxmlformats.org/officeDocument/2006/relationships/hyperlink" Target="https://arxiv.org/pdf/1302.1210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305890"/>
            <a:ext cx="8508999" cy="1274125"/>
          </a:xfrm>
        </p:spPr>
        <p:txBody>
          <a:bodyPr/>
          <a:lstStyle/>
          <a:p>
            <a:r>
              <a:rPr lang="en-US" dirty="0"/>
              <a:t>Rahul Manavalan </a:t>
            </a:r>
          </a:p>
          <a:p>
            <a:r>
              <a:rPr lang="en-US" dirty="0"/>
              <a:t>Student of Computational Science and Engineering</a:t>
            </a:r>
          </a:p>
          <a:p>
            <a:r>
              <a:rPr lang="de-DE" dirty="0"/>
              <a:t>Technische Universität München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Quantum </a:t>
            </a:r>
            <a:r>
              <a:rPr lang="en-US" dirty="0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Solving</a:t>
            </a:r>
            <a:r>
              <a:rPr lang="de-DE" dirty="0"/>
              <a:t> LSE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5" y="348615"/>
            <a:ext cx="8508999" cy="820738"/>
          </a:xfrm>
        </p:spPr>
        <p:txBody>
          <a:bodyPr/>
          <a:lstStyle/>
          <a:p>
            <a:r>
              <a:rPr lang="en-US" sz="2800" dirty="0">
                <a:solidFill>
                  <a:srgbClr val="934BC9"/>
                </a:solidFill>
                <a:latin typeface="+mn-lt"/>
              </a:rPr>
              <a:t>1) Eigenvalues of an arbitrary matrix A</a:t>
            </a:r>
            <a:br>
              <a:rPr lang="en-US" sz="1800" dirty="0">
                <a:solidFill>
                  <a:srgbClr val="934BC9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01945"/>
            <a:ext cx="8508999" cy="5459815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Phase Estimation </a:t>
            </a:r>
            <a:r>
              <a:rPr lang="en-US" sz="2000" dirty="0"/>
              <a:t>: Successive Controlled Hamiltonian Simulations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D1AEA8-D9B9-4494-A33A-50385F065113}"/>
              </a:ext>
            </a:extLst>
          </p:cNvPr>
          <p:cNvGrpSpPr/>
          <p:nvPr/>
        </p:nvGrpSpPr>
        <p:grpSpPr>
          <a:xfrm>
            <a:off x="1330433" y="1549102"/>
            <a:ext cx="6124361" cy="4728875"/>
            <a:chOff x="1330433" y="1549102"/>
            <a:chExt cx="6124361" cy="47288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F2AECE-4114-459A-B5C9-F1C493D931FD}"/>
                </a:ext>
              </a:extLst>
            </p:cNvPr>
            <p:cNvGrpSpPr/>
            <p:nvPr/>
          </p:nvGrpSpPr>
          <p:grpSpPr>
            <a:xfrm>
              <a:off x="1330433" y="1549102"/>
              <a:ext cx="6124361" cy="4728875"/>
              <a:chOff x="1330433" y="1549102"/>
              <a:chExt cx="6124361" cy="472887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71FC869-ADCB-43C3-9059-9703421B2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0433" y="1549102"/>
                <a:ext cx="6124361" cy="4728875"/>
              </a:xfrm>
              <a:prstGeom prst="rect">
                <a:avLst/>
              </a:prstGeom>
              <a:ln>
                <a:solidFill>
                  <a:srgbClr val="934BC9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E977E9-CD0F-4671-94DE-03D4BDBE4C4C}"/>
                  </a:ext>
                </a:extLst>
              </p:cNvPr>
              <p:cNvSpPr/>
              <p:nvPr/>
            </p:nvSpPr>
            <p:spPr>
              <a:xfrm>
                <a:off x="6143625" y="1549102"/>
                <a:ext cx="504825" cy="29562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653E31-DBCB-4023-A014-03F3951110C2}"/>
                </a:ext>
              </a:extLst>
            </p:cNvPr>
            <p:cNvSpPr txBox="1"/>
            <p:nvPr/>
          </p:nvSpPr>
          <p:spPr>
            <a:xfrm>
              <a:off x="6257924" y="2954885"/>
              <a:ext cx="276225" cy="14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900" dirty="0">
                  <a:latin typeface="+mn-lt"/>
                </a:rPr>
                <a:t>IQFT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591304"/>
            <a:ext cx="8508999" cy="820738"/>
          </a:xfrm>
        </p:spPr>
        <p:txBody>
          <a:bodyPr/>
          <a:lstStyle/>
          <a:p>
            <a:r>
              <a:rPr lang="en-US" sz="3200" dirty="0">
                <a:solidFill>
                  <a:srgbClr val="934BC9"/>
                </a:solidFill>
                <a:latin typeface="+mn-lt"/>
              </a:rPr>
              <a:t>Phase Estimation – Crash Course  </a:t>
            </a:r>
            <a:br>
              <a:rPr lang="en-US" sz="2000" dirty="0">
                <a:solidFill>
                  <a:srgbClr val="934BC9"/>
                </a:solidFill>
                <a:latin typeface="+mn-lt"/>
              </a:rPr>
            </a:b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DC12-04D2-48E9-9EAF-B2D78A7FA9F2}"/>
              </a:ext>
            </a:extLst>
          </p:cNvPr>
          <p:cNvGrpSpPr/>
          <p:nvPr/>
        </p:nvGrpSpPr>
        <p:grpSpPr>
          <a:xfrm>
            <a:off x="682561" y="1223838"/>
            <a:ext cx="3511703" cy="4937245"/>
            <a:chOff x="2809809" y="1261938"/>
            <a:chExt cx="3511703" cy="493724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2AAFAB-F70B-4603-AC8D-1292877C1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1978" y="1261938"/>
              <a:ext cx="2390875" cy="24846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655DC2-83FC-42FF-8D92-3952C7B6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1977" y="3895243"/>
              <a:ext cx="2390876" cy="79463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A14D03-9978-47F3-BD11-0E6289177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9809" y="4889291"/>
              <a:ext cx="3511703" cy="1309892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2AEE3-F228-46A2-B0D3-A186CF5B195C}"/>
              </a:ext>
            </a:extLst>
          </p:cNvPr>
          <p:cNvCxnSpPr>
            <a:stCxn id="5" idx="2"/>
          </p:cNvCxnSpPr>
          <p:nvPr/>
        </p:nvCxnSpPr>
        <p:spPr>
          <a:xfrm>
            <a:off x="4565662" y="1412042"/>
            <a:ext cx="6338" cy="4960183"/>
          </a:xfrm>
          <a:prstGeom prst="line">
            <a:avLst/>
          </a:prstGeom>
          <a:ln>
            <a:solidFill>
              <a:srgbClr val="934B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5172E4-691B-4713-B0AF-196ACAC8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59" y="2466155"/>
            <a:ext cx="3867349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910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rgbClr val="934BC9"/>
                </a:solidFill>
              </a:rPr>
              <a:t>3) Sine of a bitstring – Controlled Rotation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565" y="1209675"/>
                <a:ext cx="8508999" cy="5252085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…….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be decimal representation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transform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  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sz="2000" dirty="0"/>
                  <a:t> , we use the following idea.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164D808-3548-406D-A694-7FFE1342A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5" y="1209675"/>
                <a:ext cx="8508999" cy="5252085"/>
              </a:xfrm>
              <a:blipFill>
                <a:blip r:embed="rId2"/>
                <a:stretch>
                  <a:fillRect l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1208E44-36C3-49C4-89C6-EA3B26B3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4795824"/>
            <a:ext cx="2625833" cy="1665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95101-DC80-4B9A-B9A6-83C8D0DA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4795824"/>
            <a:ext cx="4101840" cy="1665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C3940-4459-4136-BDBE-4F0E79F05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758" y="739110"/>
            <a:ext cx="4393682" cy="26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34BC9"/>
                </a:solidFill>
              </a:rPr>
              <a:t>Sine of a Bitstring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Controlled Rotation : Eigenvalues a priori.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71E3A-E545-4E59-BE5B-58F7938B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50" y="2226687"/>
            <a:ext cx="5296172" cy="4057859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287599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34BC9"/>
                </a:solidFill>
              </a:rPr>
              <a:t>Sine of a Bitstring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Controlled Rotation : More robust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6B40B-EFAF-4D79-91BC-7CBFFEEC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5" y="2410213"/>
            <a:ext cx="7655470" cy="30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09696" y="225948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/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48ED2C-AB28-4551-9FAF-4C66F9522A1B}"/>
              </a:ext>
            </a:extLst>
          </p:cNvPr>
          <p:cNvSpPr txBox="1"/>
          <p:nvPr/>
        </p:nvSpPr>
        <p:spPr>
          <a:xfrm>
            <a:off x="612117" y="6086475"/>
            <a:ext cx="74182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 – Hermitian , sparse , well conditioned. </a:t>
            </a:r>
          </a:p>
        </p:txBody>
      </p:sp>
    </p:spTree>
    <p:extLst>
      <p:ext uri="{BB962C8B-B14F-4D97-AF65-F5344CB8AC3E}">
        <p14:creationId xmlns:p14="http://schemas.microsoft.com/office/powerpoint/2010/main" val="6742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52563"/>
            <a:ext cx="8508999" cy="4699572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Encode        using Amplitude encoding.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Amplitude embedding : </a:t>
            </a:r>
            <a:r>
              <a:rPr lang="en-US" sz="2000" i="1" dirty="0">
                <a:latin typeface="Bradley Hand ITC" panose="03070402050302030203" pitchFamily="66" charset="0"/>
              </a:rPr>
              <a:t>roof(log(2,length(b))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9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Caveat : Solution is also amplitude embedded </a:t>
            </a:r>
          </a:p>
          <a:p>
            <a:endParaRPr lang="en-US" sz="2000" dirty="0"/>
          </a:p>
          <a:p>
            <a:r>
              <a:rPr lang="en-US" sz="2000" dirty="0"/>
              <a:t>`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5AB4-20ED-491A-AAA1-3B8C76E7C75E}"/>
                  </a:ext>
                </a:extLst>
              </p:cNvPr>
              <p:cNvSpPr txBox="1"/>
              <p:nvPr/>
            </p:nvSpPr>
            <p:spPr>
              <a:xfrm>
                <a:off x="1190625" y="1750635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345AB4-20ED-491A-AAA1-3B8C76E7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1750635"/>
                <a:ext cx="590546" cy="350865"/>
              </a:xfrm>
              <a:prstGeom prst="rect">
                <a:avLst/>
              </a:prstGeom>
              <a:blipFill>
                <a:blip r:embed="rId2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7AC15E-8926-4FE4-BCE6-5BE3C046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096377"/>
            <a:ext cx="1489164" cy="1178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25BC9-98C5-4767-8E75-454B4750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5043493"/>
            <a:ext cx="1489164" cy="11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0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09696" y="225948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48ED2C-AB28-4551-9FAF-4C66F9522A1B}"/>
              </a:ext>
            </a:extLst>
          </p:cNvPr>
          <p:cNvSpPr txBox="1"/>
          <p:nvPr/>
        </p:nvSpPr>
        <p:spPr>
          <a:xfrm>
            <a:off x="612117" y="6086475"/>
            <a:ext cx="74182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 – Hermitian , sparse , well conditioned.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AA258B3-BC0F-4F11-AEF0-B0DC9C870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5316" y="3535832"/>
            <a:ext cx="324352" cy="433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13A12E-8681-42FF-867E-51C8BA44A3E6}"/>
                  </a:ext>
                </a:extLst>
              </p:cNvPr>
              <p:cNvSpPr txBox="1"/>
              <p:nvPr/>
            </p:nvSpPr>
            <p:spPr>
              <a:xfrm>
                <a:off x="555624" y="4350998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13A12E-8681-42FF-867E-51C8BA44A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4" y="4350998"/>
                <a:ext cx="590546" cy="350865"/>
              </a:xfrm>
              <a:prstGeom prst="rect">
                <a:avLst/>
              </a:prstGeom>
              <a:blipFill>
                <a:blip r:embed="rId12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8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1003859"/>
            <a:ext cx="8508999" cy="410369"/>
          </a:xfrm>
        </p:spPr>
        <p:txBody>
          <a:bodyPr/>
          <a:lstStyle/>
          <a:p>
            <a:r>
              <a:rPr lang="en-US" dirty="0"/>
              <a:t>Brass Tacks – (v)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Controlled Rotation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BE327-3062-4450-8EA7-8DB4344CC6E0}"/>
                  </a:ext>
                </a:extLst>
              </p:cNvPr>
              <p:cNvSpPr txBox="1"/>
              <p:nvPr/>
            </p:nvSpPr>
            <p:spPr>
              <a:xfrm>
                <a:off x="447054" y="2320265"/>
                <a:ext cx="8385784" cy="4335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housed in Reg. A in a bitwise manner.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Add a ancilla qubit R2.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Prior to controlled rotation we reciprocate. </a:t>
                </a:r>
                <a:r>
                  <a:rPr lang="en-US" dirty="0" err="1">
                    <a:latin typeface="+mn-lt"/>
                  </a:rPr>
                  <a:t>i.e</a:t>
                </a:r>
                <a:r>
                  <a:rPr lang="en-US" dirty="0">
                    <a:latin typeface="+mn-lt"/>
                  </a:rPr>
                  <a:t> , transform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not normalized, choose C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State of R2 after </a:t>
                </a:r>
                <a:r>
                  <a:rPr lang="en-US" dirty="0" err="1"/>
                  <a:t>CRot</a:t>
                </a:r>
                <a:r>
                  <a:rPr lang="en-US" dirty="0"/>
                  <a:t>  :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BE327-3062-4450-8EA7-8DB4344C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4" y="2320265"/>
                <a:ext cx="8385784" cy="4335610"/>
              </a:xfrm>
              <a:prstGeom prst="rect">
                <a:avLst/>
              </a:prstGeom>
              <a:blipFill>
                <a:blip r:embed="rId2"/>
                <a:stretch>
                  <a:fillRect l="-1526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8A3D3A-46EA-4648-9CC3-FC972608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5019635"/>
            <a:ext cx="2371818" cy="10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09696" y="225948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/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48ED2C-AB28-4551-9FAF-4C66F9522A1B}"/>
              </a:ext>
            </a:extLst>
          </p:cNvPr>
          <p:cNvSpPr txBox="1"/>
          <p:nvPr/>
        </p:nvSpPr>
        <p:spPr>
          <a:xfrm>
            <a:off x="612117" y="6086475"/>
            <a:ext cx="74182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 – Hermitian , sparse , well conditioned.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E3458D-E6FC-40D8-99E9-6298131D9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587" y="1144724"/>
            <a:ext cx="2371818" cy="1011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B613D-758F-4FD0-A8FF-D778F838B7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5316" y="3535832"/>
            <a:ext cx="324352" cy="4338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8D4DA2-18D7-431E-8561-8AA4F99064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0064" y="3520449"/>
            <a:ext cx="329319" cy="5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Problem Definition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Classical</a:t>
            </a:r>
            <a:r>
              <a:rPr lang="de-DE" sz="2200" dirty="0"/>
              <a:t> Solutions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Problem Re-Definition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Quantum Solution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Insight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Algorithm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Subtleties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Exceptions to the Rule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Classical Simulation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Old Faithful </a:t>
            </a:r>
          </a:p>
          <a:p>
            <a:pPr marL="881063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81063" lvl="3" indent="-342900">
              <a:buFont typeface="Arial" panose="020B0604020202020204" pitchFamily="34" charset="0"/>
              <a:buChar char="•"/>
            </a:pPr>
            <a:endParaRPr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Desiderata 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(vi)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Un-compute PE </a:t>
            </a:r>
          </a:p>
          <a:p>
            <a:endParaRPr lang="en-US" sz="2000" dirty="0"/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Throw away garbage in R1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Use Inverse Phase estimation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Runtime Significance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Error Significance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79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09696" y="225948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/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48ED2C-AB28-4551-9FAF-4C66F9522A1B}"/>
              </a:ext>
            </a:extLst>
          </p:cNvPr>
          <p:cNvSpPr txBox="1"/>
          <p:nvPr/>
        </p:nvSpPr>
        <p:spPr>
          <a:xfrm>
            <a:off x="612117" y="6086475"/>
            <a:ext cx="74182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 – Hermitian , sparse , well conditioned.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DF5C5D6-BAE0-4555-95E7-3904B222C5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5795" y="1092808"/>
            <a:ext cx="2371818" cy="10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Any Matrix A and i</a:t>
            </a:r>
            <a:r>
              <a:rPr lang="en-US" sz="2000" dirty="0" err="1"/>
              <a:t>ts</a:t>
            </a:r>
            <a:r>
              <a:rPr lang="en-US" sz="2000" dirty="0"/>
              <a:t> inverse has reciprocating eigenvalues. </a:t>
            </a:r>
          </a:p>
          <a:p>
            <a:endParaRPr lang="en-US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HHL : Insight</a:t>
            </a:r>
            <a:r>
              <a:rPr lang="de-DE" sz="3000" dirty="0"/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D0AE4-7E04-45D9-AD67-DF691B88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19" y="2323896"/>
            <a:ext cx="2626082" cy="279246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3A625-437A-4065-BD85-C24AC66F4413}"/>
              </a:ext>
            </a:extLst>
          </p:cNvPr>
          <p:cNvSpPr txBox="1"/>
          <p:nvPr/>
        </p:nvSpPr>
        <p:spPr>
          <a:xfrm>
            <a:off x="469783" y="5452844"/>
            <a:ext cx="8212823" cy="672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+mn-lt"/>
              </a:rPr>
              <a:t>If there exists a quantum algorithm to compute 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 and in turn 1/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, we could compute x. 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18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Brass Tacks – (vii)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sz="2000" dirty="0"/>
              <a:t>Measure ancilla qubit </a:t>
            </a:r>
          </a:p>
          <a:p>
            <a:endParaRPr lang="en-US" sz="2000" dirty="0"/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Most boring yet crucial part of the algorithm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Measure ancilla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If we get 1 =&gt; success, solution at the base register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Else Back to square one</a:t>
            </a:r>
          </a:p>
          <a:p>
            <a:pPr lvl="4" indent="0">
              <a:buNone/>
            </a:pPr>
            <a:endParaRPr lang="en-US" sz="1800" dirty="0"/>
          </a:p>
          <a:p>
            <a:r>
              <a:rPr lang="en-US" sz="2000" dirty="0"/>
              <a:t>What could we measure with respect to?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Projectors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1800" dirty="0"/>
              <a:t>Compute Expectation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44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Algorithm</a:t>
            </a:r>
            <a:r>
              <a:rPr lang="de-DE" dirty="0">
                <a:solidFill>
                  <a:srgbClr val="7030A0"/>
                </a:solidFill>
              </a:rPr>
              <a:t> – Components 	</a:t>
            </a:r>
            <a:endParaRPr lang="de-DE" sz="3000" dirty="0">
              <a:solidFill>
                <a:srgbClr val="7030A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F61E8-5AE1-4F8D-85B6-E7D687132FC3}"/>
              </a:ext>
            </a:extLst>
          </p:cNvPr>
          <p:cNvGrpSpPr/>
          <p:nvPr/>
        </p:nvGrpSpPr>
        <p:grpSpPr>
          <a:xfrm>
            <a:off x="1417624" y="2247652"/>
            <a:ext cx="6391275" cy="3581400"/>
            <a:chOff x="1295402" y="2133600"/>
            <a:chExt cx="6391275" cy="3581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221473-89A3-49E2-9FB1-A635003CC7E1}"/>
                </a:ext>
              </a:extLst>
            </p:cNvPr>
            <p:cNvSpPr/>
            <p:nvPr/>
          </p:nvSpPr>
          <p:spPr>
            <a:xfrm>
              <a:off x="12954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/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D30BEE8-07C4-4CED-B253-EF5BB52C0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302" y="2133600"/>
                  <a:ext cx="1895475" cy="3581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08D608-1099-4CD9-AA52-95C941D48B33}"/>
                </a:ext>
              </a:extLst>
            </p:cNvPr>
            <p:cNvSpPr/>
            <p:nvPr/>
          </p:nvSpPr>
          <p:spPr>
            <a:xfrm>
              <a:off x="5791202" y="2133600"/>
              <a:ext cx="1895475" cy="358140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5B38D-2D58-4D9C-8400-581A6FA3FECC}"/>
                </a:ext>
              </a:extLst>
            </p:cNvPr>
            <p:cNvSpPr txBox="1"/>
            <p:nvPr/>
          </p:nvSpPr>
          <p:spPr>
            <a:xfrm>
              <a:off x="1476374" y="3469096"/>
              <a:ext cx="1628775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Phase Estimation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7AB34A-84F8-48A7-A4D3-7B23629A3788}"/>
                </a:ext>
              </a:extLst>
            </p:cNvPr>
            <p:cNvSpPr txBox="1"/>
            <p:nvPr/>
          </p:nvSpPr>
          <p:spPr>
            <a:xfrm>
              <a:off x="5905507" y="3469096"/>
              <a:ext cx="17145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I-Phase Estimation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9630-8773-4BBA-9D30-2859F3ECB33D}"/>
                </a:ext>
              </a:extLst>
            </p:cNvPr>
            <p:cNvSpPr txBox="1"/>
            <p:nvPr/>
          </p:nvSpPr>
          <p:spPr>
            <a:xfrm>
              <a:off x="3635636" y="3776625"/>
              <a:ext cx="176212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Controlled Rotation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12B940-1036-4130-855E-9121FF94E4BD}"/>
              </a:ext>
            </a:extLst>
          </p:cNvPr>
          <p:cNvGrpSpPr/>
          <p:nvPr/>
        </p:nvGrpSpPr>
        <p:grpSpPr>
          <a:xfrm>
            <a:off x="311162" y="4848225"/>
            <a:ext cx="1098534" cy="495300"/>
            <a:chOff x="311162" y="4848225"/>
            <a:chExt cx="1098534" cy="4953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71936B-FB46-4958-BD31-BDBC009E8A00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0FDC69-2D34-42ED-AB76-06E0DC9A2DAA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63725F-43B6-4728-9DA0-CE0F20F856A1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766F0C-2FC3-403F-B598-D936929352B6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03AE51-5996-4BE9-83AE-8CDB769E7C50}"/>
              </a:ext>
            </a:extLst>
          </p:cNvPr>
          <p:cNvGrpSpPr/>
          <p:nvPr/>
        </p:nvGrpSpPr>
        <p:grpSpPr>
          <a:xfrm>
            <a:off x="7800971" y="4848225"/>
            <a:ext cx="1098534" cy="495300"/>
            <a:chOff x="311162" y="4848225"/>
            <a:chExt cx="1098534" cy="4953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5EA39F-5B50-41ED-B4F6-1E9F0D49B711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4FD2E8-C718-49C8-ACC6-4B0AFE3FC7A7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69085-1638-490C-A635-6A14E0B330B3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D61395-44C5-4EA8-BB6C-F8947BCD6A50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/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98AB96-1888-4517-A608-B6AEC2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4503269"/>
                <a:ext cx="590546" cy="350865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/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061C3-208B-46AC-9A0D-7DE3A4A2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50" y="4427766"/>
                <a:ext cx="590546" cy="350865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27694-46AE-4E96-B85B-FAB4EF44CB86}"/>
              </a:ext>
            </a:extLst>
          </p:cNvPr>
          <p:cNvGrpSpPr/>
          <p:nvPr/>
        </p:nvGrpSpPr>
        <p:grpSpPr>
          <a:xfrm>
            <a:off x="319090" y="3535832"/>
            <a:ext cx="1098534" cy="495300"/>
            <a:chOff x="311162" y="4848225"/>
            <a:chExt cx="1098534" cy="4953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C69E68-96CF-4C8F-8289-314F689EDE6D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6651C7-FC66-4080-8FB9-24779D1D330F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8D153D-24F6-4E32-9596-B76B2F9161A6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9C36D2-0429-4FFC-9383-A32D0C4B69FE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7B60B-BC81-4B71-8DBE-58BFE3D1A7C9}"/>
              </a:ext>
            </a:extLst>
          </p:cNvPr>
          <p:cNvGrpSpPr/>
          <p:nvPr/>
        </p:nvGrpSpPr>
        <p:grpSpPr>
          <a:xfrm>
            <a:off x="7797007" y="3535832"/>
            <a:ext cx="1098534" cy="495300"/>
            <a:chOff x="311162" y="4848225"/>
            <a:chExt cx="1098534" cy="4953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2ACDBA-AD2E-4DC1-9343-F89CC4AD9F6C}"/>
                </a:ext>
              </a:extLst>
            </p:cNvPr>
            <p:cNvCxnSpPr/>
            <p:nvPr/>
          </p:nvCxnSpPr>
          <p:spPr>
            <a:xfrm>
              <a:off x="319090" y="48482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A27A3-FBFE-414D-B6AF-8EBD6850B106}"/>
                </a:ext>
              </a:extLst>
            </p:cNvPr>
            <p:cNvCxnSpPr/>
            <p:nvPr/>
          </p:nvCxnSpPr>
          <p:spPr>
            <a:xfrm>
              <a:off x="311162" y="50006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9070C5-BBE5-44B6-9C32-16946BF669EF}"/>
                </a:ext>
              </a:extLst>
            </p:cNvPr>
            <p:cNvCxnSpPr/>
            <p:nvPr/>
          </p:nvCxnSpPr>
          <p:spPr>
            <a:xfrm>
              <a:off x="319090" y="517207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E8F066-B987-4DD9-85AE-5A0D25554894}"/>
                </a:ext>
              </a:extLst>
            </p:cNvPr>
            <p:cNvCxnSpPr/>
            <p:nvPr/>
          </p:nvCxnSpPr>
          <p:spPr>
            <a:xfrm>
              <a:off x="311162" y="5343525"/>
              <a:ext cx="1090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1D520D-8E2E-4BD2-9D47-ADCE0FCCA85D}"/>
              </a:ext>
            </a:extLst>
          </p:cNvPr>
          <p:cNvCxnSpPr/>
          <p:nvPr/>
        </p:nvCxnSpPr>
        <p:spPr>
          <a:xfrm>
            <a:off x="311162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D46A9E-4222-440B-BA7A-016206E880D8}"/>
              </a:ext>
            </a:extLst>
          </p:cNvPr>
          <p:cNvCxnSpPr/>
          <p:nvPr/>
        </p:nvCxnSpPr>
        <p:spPr>
          <a:xfrm>
            <a:off x="7804935" y="2676525"/>
            <a:ext cx="110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/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E02E6B-625E-4E1D-929C-3106E424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3255114"/>
                <a:ext cx="299762" cy="280718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/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BCB070-1617-49F0-B6CD-2724BFDF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7" y="2374195"/>
                <a:ext cx="299762" cy="280718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/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22E896-75D5-48B1-ABE3-F0156D3A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11" y="3255114"/>
                <a:ext cx="299762" cy="280718"/>
              </a:xfrm>
              <a:prstGeom prst="rect">
                <a:avLst/>
              </a:prstGeom>
              <a:blipFill>
                <a:blip r:embed="rId7"/>
                <a:stretch>
                  <a:fillRect l="-12245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/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9D8BDA-A636-4A92-B23F-7329D72F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24" y="2393245"/>
                <a:ext cx="226083" cy="280718"/>
              </a:xfrm>
              <a:prstGeom prst="rect">
                <a:avLst/>
              </a:prstGeom>
              <a:blipFill>
                <a:blip r:embed="rId8"/>
                <a:stretch>
                  <a:fillRect l="-32432" r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/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B8ADDE-90CB-474D-8318-B4D0CA6A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66" y="4281673"/>
                <a:ext cx="117711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/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𝑖𝐴𝑡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A8CFFE-51CB-4675-8F4E-7F0BED33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18" y="4281673"/>
                <a:ext cx="1177116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48ED2C-AB28-4551-9FAF-4C66F9522A1B}"/>
              </a:ext>
            </a:extLst>
          </p:cNvPr>
          <p:cNvSpPr txBox="1"/>
          <p:nvPr/>
        </p:nvSpPr>
        <p:spPr>
          <a:xfrm>
            <a:off x="612117" y="6086475"/>
            <a:ext cx="74182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 – Hermitian , sparse , well conditioned.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FA3A04-CD3D-469F-8B2D-701C8B038001}"/>
                  </a:ext>
                </a:extLst>
              </p:cNvPr>
              <p:cNvSpPr txBox="1"/>
              <p:nvPr/>
            </p:nvSpPr>
            <p:spPr>
              <a:xfrm>
                <a:off x="8020552" y="1920540"/>
                <a:ext cx="48673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|1⟩</m:t>
                      </m:r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FA3A04-CD3D-469F-8B2D-701C8B038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52" y="1920540"/>
                <a:ext cx="486735" cy="280718"/>
              </a:xfrm>
              <a:prstGeom prst="rect">
                <a:avLst/>
              </a:prstGeom>
              <a:blipFill>
                <a:blip r:embed="rId11"/>
                <a:stretch>
                  <a:fillRect l="-8750" r="-12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5DD4E7-436B-42BF-A1C6-317E477C4281}"/>
                  </a:ext>
                </a:extLst>
              </p:cNvPr>
              <p:cNvSpPr txBox="1"/>
              <p:nvPr/>
            </p:nvSpPr>
            <p:spPr>
              <a:xfrm>
                <a:off x="8322651" y="5301664"/>
                <a:ext cx="171522" cy="527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5DD4E7-436B-42BF-A1C6-317E477C4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651" y="5301664"/>
                <a:ext cx="171522" cy="527388"/>
              </a:xfrm>
              <a:prstGeom prst="rect">
                <a:avLst/>
              </a:prstGeom>
              <a:blipFill>
                <a:blip r:embed="rId12"/>
                <a:stretch>
                  <a:fillRect r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40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2067718" y="2867088"/>
                <a:ext cx="4875214" cy="163823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norm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2200" dirty="0"/>
                  <a:t> -&gt;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2200" dirty="0"/>
                  <a:t> in Quantum Simulation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sz="2200" dirty="0"/>
                  <a:t> - </a:t>
                </a:r>
                <a:r>
                  <a:rPr lang="de-DE" sz="2200" dirty="0" err="1"/>
                  <a:t>number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qubits</a:t>
                </a:r>
                <a:r>
                  <a:rPr lang="de-DE" sz="2200" dirty="0"/>
                  <a:t> in Register A.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sz="2200" dirty="0"/>
                  <a:t> in </a:t>
                </a:r>
                <a:r>
                  <a:rPr lang="de-DE" sz="2200" dirty="0" err="1"/>
                  <a:t>Controlled</a:t>
                </a:r>
                <a:r>
                  <a:rPr lang="de-DE" sz="2200" dirty="0"/>
                  <a:t> Rotation 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7718" y="2867088"/>
                <a:ext cx="4875214" cy="1638237"/>
              </a:xfrm>
              <a:blipFill>
                <a:blip r:embed="rId2"/>
                <a:stretch>
                  <a:fillRect l="-3250" t="-4089" r="-1625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Caveats</a:t>
            </a:r>
            <a:r>
              <a:rPr lang="de-DE" dirty="0">
                <a:solidFill>
                  <a:srgbClr val="7030A0"/>
                </a:solidFill>
              </a:rPr>
              <a:t> 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8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2352738"/>
                <a:ext cx="8508999" cy="312413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Preparation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err="1"/>
                  <a:t>efficiently</a:t>
                </a:r>
                <a:r>
                  <a:rPr lang="de-DE" sz="22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 err="1"/>
                  <a:t>Availability</a:t>
                </a:r>
                <a:r>
                  <a:rPr lang="de-DE" sz="2200" dirty="0"/>
                  <a:t> </a:t>
                </a:r>
                <a:r>
                  <a:rPr lang="de-DE" sz="2200" dirty="0" err="1"/>
                  <a:t>of</a:t>
                </a:r>
                <a:r>
                  <a:rPr lang="de-DE" sz="2200" dirty="0"/>
                  <a:t> </a:t>
                </a:r>
                <a:r>
                  <a:rPr lang="de-DE" sz="2200" dirty="0" err="1"/>
                  <a:t>qubits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practical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problem</a:t>
                </a:r>
                <a:r>
                  <a:rPr lang="de-DE" sz="2200" dirty="0"/>
                  <a:t>. 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𝑟𝑒𝑞𝑢𝑖𝑟𝑒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𝑅𝑒𝑔𝑖𝑠𝑡𝑒𝑟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/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The final </a:t>
                </a:r>
                <a:r>
                  <a:rPr lang="de-DE" sz="2200" dirty="0" err="1"/>
                  <a:t>measurement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is</a:t>
                </a:r>
                <a:r>
                  <a:rPr lang="de-DE" sz="2200" dirty="0"/>
                  <a:t> a </a:t>
                </a:r>
                <a:r>
                  <a:rPr lang="de-DE" sz="2200" dirty="0" err="1"/>
                  <a:t>hit</a:t>
                </a:r>
                <a:r>
                  <a:rPr lang="de-DE" sz="2200" dirty="0"/>
                  <a:t> and miss. Need </a:t>
                </a:r>
                <a:r>
                  <a:rPr lang="de-DE" sz="2200" dirty="0" err="1"/>
                  <a:t>to</a:t>
                </a:r>
                <a:r>
                  <a:rPr lang="de-DE" sz="2200" dirty="0"/>
                  <a:t> perform </a:t>
                </a:r>
                <a:r>
                  <a:rPr lang="de-DE" sz="2200" dirty="0" err="1"/>
                  <a:t>several</a:t>
                </a:r>
                <a:r>
                  <a:rPr lang="de-DE" sz="2200" dirty="0"/>
                  <a:t> </a:t>
                </a:r>
                <a:r>
                  <a:rPr lang="de-DE" sz="2200" dirty="0" err="1"/>
                  <a:t>experiments</a:t>
                </a:r>
                <a:r>
                  <a:rPr lang="de-DE" sz="22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Not </a:t>
                </a:r>
                <a:r>
                  <a:rPr lang="de-DE" sz="2200" dirty="0" err="1"/>
                  <a:t>realizable</a:t>
                </a:r>
                <a:r>
                  <a:rPr lang="de-DE" sz="2200" dirty="0"/>
                  <a:t> !  - </a:t>
                </a:r>
                <a:r>
                  <a:rPr lang="de-DE" sz="2200" dirty="0" err="1"/>
                  <a:t>However</a:t>
                </a:r>
                <a:r>
                  <a:rPr lang="de-DE" sz="2200" dirty="0"/>
                  <a:t>  (</a:t>
                </a:r>
                <a:r>
                  <a:rPr lang="de-DE" sz="2200" dirty="0" err="1"/>
                  <a:t>see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ref</a:t>
                </a:r>
                <a:r>
                  <a:rPr lang="de-DE" sz="2200" dirty="0"/>
                  <a:t>.)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2352738"/>
                <a:ext cx="8508999" cy="3124137"/>
              </a:xfrm>
              <a:blipFill>
                <a:blip r:embed="rId2"/>
                <a:stretch>
                  <a:fillRect l="-1862" t="-2148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101338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Difficulties</a:t>
            </a:r>
            <a:r>
              <a:rPr lang="de-DE" sz="3000" dirty="0">
                <a:solidFill>
                  <a:srgbClr val="7030A0"/>
                </a:solidFill>
              </a:rPr>
              <a:t> in </a:t>
            </a:r>
            <a:r>
              <a:rPr lang="de-DE" sz="3000" dirty="0" err="1">
                <a:solidFill>
                  <a:srgbClr val="7030A0"/>
                </a:solidFill>
              </a:rPr>
              <a:t>Actual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Q.Computation</a:t>
            </a:r>
            <a:endParaRPr lang="de-D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3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08534"/>
            <a:ext cx="8508999" cy="820738"/>
          </a:xfrm>
        </p:spPr>
        <p:txBody>
          <a:bodyPr/>
          <a:lstStyle/>
          <a:p>
            <a:r>
              <a:rPr lang="en-US" sz="2800" dirty="0">
                <a:solidFill>
                  <a:srgbClr val="934BC9"/>
                </a:solidFill>
                <a:latin typeface="+mn-lt"/>
              </a:rPr>
              <a:t>1) Eigenvalues of an arbitrary matrix A</a:t>
            </a:r>
            <a:br>
              <a:rPr lang="en-US" sz="1800" dirty="0">
                <a:solidFill>
                  <a:srgbClr val="934BC9"/>
                </a:solidFill>
                <a:latin typeface="+mn-lt"/>
              </a:rPr>
            </a:br>
            <a:endParaRPr lang="en-US" sz="2800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9272"/>
            <a:ext cx="8508999" cy="5332488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Hamiltonian Simulation</a:t>
            </a:r>
          </a:p>
          <a:p>
            <a:r>
              <a:rPr lang="en-US" sz="2000" dirty="0">
                <a:solidFill>
                  <a:srgbClr val="934BC9"/>
                </a:solidFill>
              </a:rPr>
              <a:t>							</a:t>
            </a:r>
          </a:p>
          <a:p>
            <a:endParaRPr lang="en-US" sz="2000" dirty="0">
              <a:solidFill>
                <a:srgbClr val="934BC9"/>
              </a:solidFill>
            </a:endParaRPr>
          </a:p>
          <a:p>
            <a:endParaRPr lang="en-US" sz="2000" dirty="0">
              <a:solidFill>
                <a:srgbClr val="934BC9"/>
              </a:solidFill>
            </a:endParaRPr>
          </a:p>
          <a:p>
            <a:r>
              <a:rPr lang="en-US" sz="2000" dirty="0">
                <a:solidFill>
                  <a:srgbClr val="934BC9"/>
                </a:solidFill>
              </a:rPr>
              <a:t>Idea :</a:t>
            </a:r>
          </a:p>
          <a:p>
            <a:r>
              <a:rPr lang="en-US" sz="2000" dirty="0">
                <a:solidFill>
                  <a:srgbClr val="934BC9"/>
                </a:solidFill>
              </a:rPr>
              <a:t>  </a:t>
            </a:r>
          </a:p>
          <a:p>
            <a:pPr marL="457200" indent="-457200">
              <a:buAutoNum type="arabicParenR"/>
            </a:pPr>
            <a:r>
              <a:rPr lang="en-US" sz="2000" dirty="0"/>
              <a:t>Convert your matrix A to a valid Hamiltonian H.</a:t>
            </a:r>
          </a:p>
          <a:p>
            <a:pPr marL="457200" indent="-457200">
              <a:buAutoNum type="arabicParenR"/>
            </a:pPr>
            <a:r>
              <a:rPr lang="en-US" sz="2000" dirty="0"/>
              <a:t>Allow a closed / open quantum system to evolve regulated by H.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34BC9"/>
                </a:solidFill>
              </a:rPr>
              <a:t>Realization :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HARD ! : Sparse and Dense Hamiltonians -&gt; Quantum Simulations. </a:t>
            </a:r>
          </a:p>
          <a:p>
            <a:pPr marL="457200" indent="-457200">
              <a:buAutoNum type="arabicParenR"/>
            </a:pPr>
            <a:r>
              <a:rPr lang="en-US" sz="2000" dirty="0"/>
              <a:t> Smaller </a:t>
            </a:r>
            <a:r>
              <a:rPr lang="el-GR" sz="2000" dirty="0"/>
              <a:t>ε</a:t>
            </a:r>
            <a:r>
              <a:rPr lang="en-US" sz="2000" dirty="0"/>
              <a:t> and Faster </a:t>
            </a:r>
            <a:r>
              <a:rPr lang="el-GR" sz="2000" dirty="0"/>
              <a:t>τ</a:t>
            </a:r>
            <a:r>
              <a:rPr lang="en-US" sz="2000" dirty="0"/>
              <a:t> are focal points. </a:t>
            </a:r>
          </a:p>
          <a:p>
            <a:endParaRPr lang="en-US" sz="2000" dirty="0">
              <a:solidFill>
                <a:srgbClr val="934BC9"/>
              </a:solidFill>
            </a:endParaRPr>
          </a:p>
          <a:p>
            <a:r>
              <a:rPr lang="en-US" sz="2000" dirty="0">
                <a:solidFill>
                  <a:srgbClr val="934BC9"/>
                </a:solidFill>
              </a:rPr>
              <a:t>Lie Trotter decomp / recomb ; Galaxy decomp ; Forrest decomp …..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E06E8-A31B-4DD1-92C1-7180785F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28" y="2080170"/>
            <a:ext cx="4724643" cy="298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EEB02-D0D9-4D48-BF1A-A50FC52B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20" y="1334006"/>
            <a:ext cx="1352620" cy="1790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9B5648-D266-4755-A044-4F178FC3B16D}"/>
              </a:ext>
            </a:extLst>
          </p:cNvPr>
          <p:cNvSpPr txBox="1"/>
          <p:nvPr/>
        </p:nvSpPr>
        <p:spPr>
          <a:xfrm>
            <a:off x="6989252" y="1076756"/>
            <a:ext cx="16165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John </a:t>
            </a:r>
            <a:r>
              <a:rPr lang="en-US" sz="1600" dirty="0" err="1">
                <a:latin typeface="+mn-lt"/>
              </a:rPr>
              <a:t>Preskill</a:t>
            </a:r>
            <a:endParaRPr lang="en-US" sz="1600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BAE01F-8036-4339-AF8E-9EBC6781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688" y="4075696"/>
            <a:ext cx="239407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5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</a:t>
            </a:r>
            <a:r>
              <a:rPr lang="de-DE" sz="2200" dirty="0" err="1"/>
              <a:t>Hermitian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Square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Dense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Non </a:t>
            </a:r>
            <a:r>
              <a:rPr lang="de-DE" sz="2200" dirty="0" err="1"/>
              <a:t>Invertible</a:t>
            </a:r>
            <a:r>
              <a:rPr lang="de-DE" sz="2200" dirty="0"/>
              <a:t> Matrices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Exceptions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to</a:t>
            </a:r>
            <a:r>
              <a:rPr lang="de-DE" sz="3000" dirty="0">
                <a:solidFill>
                  <a:srgbClr val="7030A0"/>
                </a:solidFill>
              </a:rPr>
              <a:t> </a:t>
            </a:r>
            <a:r>
              <a:rPr lang="de-DE" sz="3000" dirty="0" err="1">
                <a:solidFill>
                  <a:srgbClr val="7030A0"/>
                </a:solidFill>
              </a:rPr>
              <a:t>the</a:t>
            </a:r>
            <a:r>
              <a:rPr lang="de-DE" sz="3000" dirty="0">
                <a:solidFill>
                  <a:srgbClr val="7030A0"/>
                </a:solidFill>
              </a:rPr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95468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476563"/>
            <a:ext cx="8508999" cy="13905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Yao.jl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Quaintum.jl</a:t>
            </a:r>
            <a:r>
              <a:rPr lang="de-DE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Qiskit Terra 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>
                <a:solidFill>
                  <a:srgbClr val="7030A0"/>
                </a:solidFill>
              </a:rPr>
              <a:t>Classical</a:t>
            </a:r>
            <a:r>
              <a:rPr lang="de-DE" sz="3000" dirty="0">
                <a:solidFill>
                  <a:srgbClr val="7030A0"/>
                </a:solidFill>
              </a:rPr>
              <a:t> Simulation Frameworks</a:t>
            </a:r>
          </a:p>
        </p:txBody>
      </p:sp>
    </p:spTree>
    <p:extLst>
      <p:ext uri="{BB962C8B-B14F-4D97-AF65-F5344CB8AC3E}">
        <p14:creationId xmlns:p14="http://schemas.microsoft.com/office/powerpoint/2010/main" val="12991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02312" y="1778966"/>
                <a:ext cx="8508999" cy="4699572"/>
              </a:xfrm>
            </p:spPr>
            <p:txBody>
              <a:bodyPr/>
              <a:lstStyle/>
              <a:p>
                <a:r>
                  <a:rPr lang="de-DE" sz="2200" dirty="0"/>
                  <a:t> 	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		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r>
                  <a:rPr lang="de-DE" sz="2200" dirty="0"/>
                  <a:t>		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  <a:p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Most </a:t>
                </a:r>
                <a:r>
                  <a:rPr sz="2200" dirty="0" err="1"/>
                  <a:t>ubiquitous</a:t>
                </a:r>
                <a:r>
                  <a:rPr sz="2200" dirty="0"/>
                  <a:t> </a:t>
                </a:r>
                <a:r>
                  <a:rPr sz="2200" dirty="0" err="1"/>
                  <a:t>equation</a:t>
                </a: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sz="2200" dirty="0" err="1"/>
                  <a:t>Does</a:t>
                </a:r>
                <a:r>
                  <a:rPr sz="2200" dirty="0"/>
                  <a:t> </a:t>
                </a:r>
                <a:r>
                  <a:rPr sz="2200" dirty="0" err="1"/>
                  <a:t>it</a:t>
                </a:r>
                <a:r>
                  <a:rPr sz="2200" dirty="0"/>
                  <a:t> </a:t>
                </a:r>
                <a:r>
                  <a:rPr sz="2200" dirty="0" err="1"/>
                  <a:t>make</a:t>
                </a:r>
                <a:r>
                  <a:rPr sz="2200" dirty="0"/>
                  <a:t> sense </a:t>
                </a:r>
                <a:r>
                  <a:rPr sz="2200" dirty="0" err="1"/>
                  <a:t>to</a:t>
                </a:r>
                <a:r>
                  <a:rPr sz="2200" dirty="0"/>
                  <a:t> </a:t>
                </a:r>
                <a:r>
                  <a:rPr sz="2200" dirty="0" err="1"/>
                  <a:t>talk</a:t>
                </a:r>
                <a:r>
                  <a:rPr sz="2200" dirty="0"/>
                  <a:t> </a:t>
                </a:r>
                <a:r>
                  <a:rPr sz="2200" dirty="0" err="1"/>
                  <a:t>about</a:t>
                </a:r>
                <a:r>
                  <a:rPr sz="2200" dirty="0"/>
                  <a:t> </a:t>
                </a:r>
                <a:r>
                  <a:rPr sz="2200" dirty="0" err="1"/>
                  <a:t>this</a:t>
                </a:r>
                <a:r>
                  <a:rPr sz="2200" dirty="0"/>
                  <a:t> ? </a:t>
                </a:r>
                <a:r>
                  <a:rPr lang="en-DE" sz="2200" dirty="0"/>
                  <a:t>–</a:t>
                </a:r>
                <a:r>
                  <a:rPr sz="2200" dirty="0"/>
                  <a:t> Yes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Big Data in Science – LHC 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Climate Modelling</a:t>
                </a:r>
              </a:p>
              <a:p>
                <a:pPr marL="703263" lvl="2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Deep Learning</a:t>
                </a: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312" y="1778966"/>
                <a:ext cx="8508999" cy="4699572"/>
              </a:xfrm>
              <a:blipFill>
                <a:blip r:embed="rId2"/>
                <a:stretch>
                  <a:fillRect l="-1935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2311" y="1213881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 Problem Definition </a:t>
            </a:r>
            <a:endParaRPr lang="de-DE" sz="30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13858-C8E4-4E15-89B8-A1C39B97D09B}"/>
              </a:ext>
            </a:extLst>
          </p:cNvPr>
          <p:cNvSpPr/>
          <p:nvPr/>
        </p:nvSpPr>
        <p:spPr>
          <a:xfrm>
            <a:off x="1719743" y="2332139"/>
            <a:ext cx="5964573" cy="14429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21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47665" y="1762188"/>
                <a:ext cx="8508999" cy="469957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200" dirty="0"/>
                  <a:t> 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  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𝑜𝑛𝑒𝑠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200" dirty="0"/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Finite </a:t>
                </a:r>
                <a:r>
                  <a:rPr lang="de-DE" sz="2200" dirty="0" err="1"/>
                  <a:t>Difference</a:t>
                </a:r>
                <a:r>
                  <a:rPr lang="de-DE" sz="2200" dirty="0"/>
                  <a:t> Method. HHL </a:t>
                </a:r>
                <a:r>
                  <a:rPr lang="de-DE" sz="2200" dirty="0" err="1"/>
                  <a:t>vs</a:t>
                </a:r>
                <a:r>
                  <a:rPr lang="de-DE" sz="2200" dirty="0"/>
                  <a:t> Julia „\“</a:t>
                </a:r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 </a:t>
                </a:r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65" y="1762188"/>
                <a:ext cx="8508999" cy="4699572"/>
              </a:xfrm>
              <a:blipFill>
                <a:blip r:embed="rId2"/>
                <a:stretch>
                  <a:fillRect l="-1862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Old </a:t>
            </a:r>
            <a:r>
              <a:rPr lang="de-DE" sz="3000" dirty="0" err="1">
                <a:solidFill>
                  <a:srgbClr val="7030A0"/>
                </a:solidFill>
              </a:rPr>
              <a:t>Faithful</a:t>
            </a:r>
            <a:r>
              <a:rPr lang="de-DE" sz="3000" dirty="0">
                <a:solidFill>
                  <a:srgbClr val="7030A0"/>
                </a:solidFill>
              </a:rPr>
              <a:t> – </a:t>
            </a:r>
            <a:r>
              <a:rPr lang="de-DE" dirty="0">
                <a:solidFill>
                  <a:srgbClr val="7030A0"/>
                </a:solidFill>
              </a:rPr>
              <a:t>Poisson </a:t>
            </a:r>
            <a:r>
              <a:rPr lang="de-DE" dirty="0" err="1">
                <a:solidFill>
                  <a:srgbClr val="7030A0"/>
                </a:solidFill>
              </a:rPr>
              <a:t>Equation</a:t>
            </a:r>
            <a:endParaRPr lang="de-DE" sz="3000" dirty="0">
              <a:solidFill>
                <a:srgbClr val="7030A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6D63B6A-73E0-4A0C-821E-9DF23124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3757084"/>
            <a:ext cx="51149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3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046074"/>
            <a:ext cx="8508999" cy="5415686"/>
          </a:xfrm>
        </p:spPr>
        <p:txBody>
          <a:bodyPr/>
          <a:lstStyle/>
          <a:p>
            <a:r>
              <a:rPr lang="de-DE" sz="2200" dirty="0"/>
              <a:t>1D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223552" y="450744"/>
                <a:ext cx="8508999" cy="41036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e-DE" sz="3000" dirty="0">
                    <a:solidFill>
                      <a:srgbClr val="7030A0"/>
                    </a:solidFill>
                  </a:rPr>
                  <a:t>Results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_{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3000" dirty="0">
                    <a:solidFill>
                      <a:srgbClr val="7030A0"/>
                    </a:solidFill>
                  </a:rPr>
                  <a:t>} = 12 </a:t>
                </a:r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552" y="450744"/>
                <a:ext cx="8508999" cy="410369"/>
              </a:xfrm>
              <a:prstGeom prst="rect">
                <a:avLst/>
              </a:prstGeom>
              <a:blipFill>
                <a:blip r:embed="rId2"/>
                <a:stretch>
                  <a:fillRect l="-2794" t="-44776" b="-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5DE1CB6-9DFD-4366-AB2D-BEEC1D279D5B}"/>
              </a:ext>
            </a:extLst>
          </p:cNvPr>
          <p:cNvGrpSpPr/>
          <p:nvPr/>
        </p:nvGrpSpPr>
        <p:grpSpPr>
          <a:xfrm>
            <a:off x="153620" y="1541100"/>
            <a:ext cx="8671290" cy="4926436"/>
            <a:chOff x="153620" y="1541100"/>
            <a:chExt cx="8671290" cy="4926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E73EED-95BD-4E72-B72D-80AFCEF6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20" y="1541101"/>
              <a:ext cx="3621560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981ED-396C-4613-9572-75E2A052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1220" y="4053163"/>
              <a:ext cx="3621559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56A0A7-CCEA-46A2-9BD9-931FBEE1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3350" y="1541100"/>
              <a:ext cx="3621560" cy="2414373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4569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994867"/>
            <a:ext cx="8508999" cy="5466893"/>
          </a:xfrm>
        </p:spPr>
        <p:txBody>
          <a:bodyPr/>
          <a:lstStyle/>
          <a:p>
            <a:r>
              <a:rPr lang="de-DE" sz="2200" dirty="0"/>
              <a:t>2D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306705"/>
                <a:ext cx="8508999" cy="41036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e-DE" sz="3000" dirty="0" err="1">
                    <a:solidFill>
                      <a:srgbClr val="7030A0"/>
                    </a:solidFill>
                  </a:rPr>
                  <a:t>Results</a:t>
                </a:r>
                <a:r>
                  <a:rPr lang="de-DE" sz="3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_{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3000" dirty="0">
                    <a:solidFill>
                      <a:srgbClr val="7030A0"/>
                    </a:solidFill>
                  </a:rPr>
                  <a:t>} = 12 </a:t>
                </a:r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306705"/>
                <a:ext cx="8508999" cy="410369"/>
              </a:xfrm>
              <a:prstGeom prst="rect">
                <a:avLst/>
              </a:prstGeom>
              <a:blipFill>
                <a:blip r:embed="rId2"/>
                <a:stretch>
                  <a:fillRect l="-2722" t="-42647" b="-5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8E4B952-C639-4E11-985E-37E6DDAE1E7E}"/>
              </a:ext>
            </a:extLst>
          </p:cNvPr>
          <p:cNvGrpSpPr/>
          <p:nvPr/>
        </p:nvGrpSpPr>
        <p:grpSpPr>
          <a:xfrm>
            <a:off x="244145" y="1564678"/>
            <a:ext cx="8655712" cy="4918160"/>
            <a:chOff x="244145" y="1555153"/>
            <a:chExt cx="8655712" cy="49181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7B6A2B-EFDB-4FDB-84CA-B570DD8F0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45" y="1555153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98FE26-3228-402E-AD34-BACE3DD4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9776" y="4083681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86995-66BD-44C0-883D-EF2D275A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5409" y="1555153"/>
              <a:ext cx="3584448" cy="2389632"/>
            </a:xfrm>
            <a:prstGeom prst="rect">
              <a:avLst/>
            </a:prstGeom>
            <a:ln>
              <a:solidFill>
                <a:srgbClr val="934BC9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5122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3D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de-DE" sz="3000" dirty="0" err="1">
                    <a:solidFill>
                      <a:srgbClr val="7030A0"/>
                    </a:solidFill>
                  </a:rPr>
                  <a:t>Results</a:t>
                </a:r>
                <a:r>
                  <a:rPr lang="de-DE" sz="3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_{</m:t>
                    </m:r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3000" dirty="0">
                    <a:solidFill>
                      <a:srgbClr val="7030A0"/>
                    </a:solidFill>
                  </a:rPr>
                  <a:t>} = 12 </a:t>
                </a:r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722" t="-43284" b="-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EDE0DF-7DC3-4F85-9C95-F4CAC213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59" y="2573773"/>
            <a:ext cx="4124282" cy="2749521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22219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6240"/>
            <a:ext cx="8508999" cy="410369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16813"/>
            <a:ext cx="8508999" cy="5444947"/>
          </a:xfrm>
        </p:spPr>
        <p:txBody>
          <a:bodyPr/>
          <a:lstStyle/>
          <a:p>
            <a:r>
              <a:rPr lang="en-US" sz="2000" dirty="0"/>
              <a:t>Error Analysis – 1D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8A4A6-0508-4D9E-B371-BC41173E0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02" y="1819980"/>
            <a:ext cx="5757918" cy="3838612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03506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6240"/>
            <a:ext cx="8508999" cy="410369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016813"/>
            <a:ext cx="8508999" cy="5444947"/>
          </a:xfrm>
        </p:spPr>
        <p:txBody>
          <a:bodyPr/>
          <a:lstStyle/>
          <a:p>
            <a:r>
              <a:rPr lang="en-US" sz="2000" dirty="0"/>
              <a:t>Error Analysis – 1D – Inference : Relation to eigenvalues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CDAE9-D247-4C22-969E-CD31558D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62" y="2037054"/>
            <a:ext cx="5594997" cy="3729998"/>
          </a:xfrm>
          <a:prstGeom prst="rect">
            <a:avLst/>
          </a:prstGeom>
          <a:ln>
            <a:solidFill>
              <a:srgbClr val="934BC9"/>
            </a:solidFill>
          </a:ln>
        </p:spPr>
      </p:pic>
    </p:spTree>
    <p:extLst>
      <p:ext uri="{BB962C8B-B14F-4D97-AF65-F5344CB8AC3E}">
        <p14:creationId xmlns:p14="http://schemas.microsoft.com/office/powerpoint/2010/main" val="3226331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2549868"/>
            <a:ext cx="8508999" cy="2038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Baseline Implementation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Rahul Manavalan / Solving the Heat Equation with the HHL Algorithm · GitLab (lrz.de)</a:t>
            </a:r>
            <a:r>
              <a:rPr lang="en-US" sz="1200" dirty="0"/>
              <a:t> </a:t>
            </a:r>
            <a:endParaRPr lang="de-DE" sz="1200" dirty="0"/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Elaborations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claims</a:t>
            </a:r>
            <a:r>
              <a:rPr lang="de-DE" sz="2200" dirty="0"/>
              <a:t> </a:t>
            </a:r>
            <a:r>
              <a:rPr lang="de-DE" sz="2200" dirty="0" err="1"/>
              <a:t>made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HHL </a:t>
            </a:r>
            <a:r>
              <a:rPr lang="de-DE" sz="2200" dirty="0" err="1"/>
              <a:t>paper</a:t>
            </a:r>
            <a:r>
              <a:rPr lang="de-DE" sz="2200" dirty="0"/>
              <a:t>. 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2200" dirty="0"/>
              <a:t>The </a:t>
            </a:r>
            <a:r>
              <a:rPr lang="de-DE" sz="2200" dirty="0" err="1"/>
              <a:t>Why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HHL. 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sz="1100" dirty="0">
                <a:hlinkClick r:id="rId3"/>
              </a:rPr>
              <a:t>https://dynamic-queries.medium.com/chapter-1-1-solutions-to-linear-systems-and-all-that-69dc73e02739</a:t>
            </a:r>
            <a:r>
              <a:rPr lang="de-DE" sz="1100" dirty="0"/>
              <a:t> 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More on HHL </a:t>
            </a:r>
          </a:p>
        </p:txBody>
      </p:sp>
    </p:spTree>
    <p:extLst>
      <p:ext uri="{BB962C8B-B14F-4D97-AF65-F5344CB8AC3E}">
        <p14:creationId xmlns:p14="http://schemas.microsoft.com/office/powerpoint/2010/main" val="91281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4031B6-20E3-4270-A1D8-6DD56411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Read the fine print (nature.com)</a:t>
            </a:r>
            <a:r>
              <a:rPr lang="en-US" dirty="0"/>
              <a:t> : Prelude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1301.2340.pdf (arxiv.org)</a:t>
            </a:r>
            <a:r>
              <a:rPr lang="en-US" dirty="0"/>
              <a:t> : Box to Box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1302.1210.pdf (arxiv.org)</a:t>
            </a:r>
            <a:r>
              <a:rPr lang="en-US" dirty="0"/>
              <a:t> : Experimental Implementation albeit for a small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qiskit-terra/exact_reciprocal.py at a9289c085036002fa864b30edcd0b8ce066ea858 · Qiskit/</a:t>
            </a:r>
            <a:r>
              <a:rPr lang="en-US" dirty="0" err="1">
                <a:hlinkClick r:id="rId5"/>
              </a:rPr>
              <a:t>qiskit</a:t>
            </a:r>
            <a:r>
              <a:rPr lang="en-US" dirty="0">
                <a:hlinkClick r:id="rId5"/>
              </a:rPr>
              <a:t>-terra (github.com)</a:t>
            </a:r>
            <a:r>
              <a:rPr lang="en-US" dirty="0"/>
              <a:t> : Exact reciprocal.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1802.08227.pdf (arxiv.org)</a:t>
            </a:r>
            <a:r>
              <a:rPr lang="en-US" dirty="0"/>
              <a:t> : Primer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7"/>
              </a:rPr>
              <a:t>arXiv:0811.3171v3 [quant-ph] 30 Sep 2009</a:t>
            </a:r>
            <a:r>
              <a:rPr lang="fr-FR" dirty="0"/>
              <a:t> : Base Paper : Hard Read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1110.2232.pdf (arxiv.org)</a:t>
            </a:r>
            <a:r>
              <a:rPr lang="en-US" dirty="0"/>
              <a:t> : Saved hours , quite comprehensive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97BE5-F362-4427-B662-7F2BB74DB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579866-009F-405C-A70F-0C7DD46B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195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Classical</a:t>
            </a:r>
            <a:r>
              <a:rPr lang="de-DE" dirty="0">
                <a:solidFill>
                  <a:srgbClr val="7030A0"/>
                </a:solidFill>
              </a:rPr>
              <a:t> Solutions  </a:t>
            </a:r>
            <a:endParaRPr lang="de-DE" sz="3000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88DEB-2367-484D-B3B4-BF801589C4C7}"/>
              </a:ext>
            </a:extLst>
          </p:cNvPr>
          <p:cNvCxnSpPr>
            <a:cxnSpLocks/>
          </p:cNvCxnSpPr>
          <p:nvPr/>
        </p:nvCxnSpPr>
        <p:spPr>
          <a:xfrm>
            <a:off x="889233" y="1404703"/>
            <a:ext cx="0" cy="28645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F23E7B-39FA-4172-B9D5-21BA79F32107}"/>
              </a:ext>
            </a:extLst>
          </p:cNvPr>
          <p:cNvCxnSpPr/>
          <p:nvPr/>
        </p:nvCxnSpPr>
        <p:spPr>
          <a:xfrm>
            <a:off x="889233" y="2206305"/>
            <a:ext cx="5285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BD0A4-D47D-4754-BB80-B8632A03FB17}"/>
              </a:ext>
            </a:extLst>
          </p:cNvPr>
          <p:cNvCxnSpPr/>
          <p:nvPr/>
        </p:nvCxnSpPr>
        <p:spPr>
          <a:xfrm>
            <a:off x="889233" y="4269297"/>
            <a:ext cx="52850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5BDCD7-DE66-4BBF-9571-AEA18CD700CA}"/>
              </a:ext>
            </a:extLst>
          </p:cNvPr>
          <p:cNvSpPr txBox="1"/>
          <p:nvPr/>
        </p:nvSpPr>
        <p:spPr>
          <a:xfrm>
            <a:off x="1475034" y="2104466"/>
            <a:ext cx="238246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Direct Solvers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04486-99DC-4A88-897F-F89A2FE02D6E}"/>
              </a:ext>
            </a:extLst>
          </p:cNvPr>
          <p:cNvSpPr txBox="1"/>
          <p:nvPr/>
        </p:nvSpPr>
        <p:spPr>
          <a:xfrm>
            <a:off x="1476462" y="4201604"/>
            <a:ext cx="238246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Iterative Solvers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2DE10-608E-418C-B2E0-FE0A5036097F}"/>
              </a:ext>
            </a:extLst>
          </p:cNvPr>
          <p:cNvGrpSpPr/>
          <p:nvPr/>
        </p:nvGrpSpPr>
        <p:grpSpPr>
          <a:xfrm>
            <a:off x="3560922" y="3754782"/>
            <a:ext cx="2351889" cy="1414037"/>
            <a:chOff x="3857718" y="1616009"/>
            <a:chExt cx="1996585" cy="1414036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63923F42-4EE5-47F8-81D1-1C59CDCBB74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857718" y="1616009"/>
              <a:ext cx="1996585" cy="681365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10F410-5A49-4DD1-8E1E-C757EDF6F81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57718" y="2297372"/>
              <a:ext cx="1996585" cy="732673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6FAABA-0B16-4F5A-B52F-F7485BE38253}"/>
              </a:ext>
            </a:extLst>
          </p:cNvPr>
          <p:cNvGrpSpPr/>
          <p:nvPr/>
        </p:nvGrpSpPr>
        <p:grpSpPr>
          <a:xfrm>
            <a:off x="3296877" y="1664734"/>
            <a:ext cx="2676085" cy="1414037"/>
            <a:chOff x="3858931" y="1589222"/>
            <a:chExt cx="1996585" cy="1414037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C6CB309-263F-4C9E-90E7-D71A135CF3EB}"/>
                </a:ext>
              </a:extLst>
            </p:cNvPr>
            <p:cNvCxnSpPr/>
            <p:nvPr/>
          </p:nvCxnSpPr>
          <p:spPr>
            <a:xfrm flipV="1">
              <a:off x="3858931" y="1589222"/>
              <a:ext cx="1996585" cy="681364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2B11E63-F239-46D7-900F-12B1476928F1}"/>
                </a:ext>
              </a:extLst>
            </p:cNvPr>
            <p:cNvCxnSpPr/>
            <p:nvPr/>
          </p:nvCxnSpPr>
          <p:spPr>
            <a:xfrm>
              <a:off x="3858931" y="2270586"/>
              <a:ext cx="1996585" cy="732673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36244D-3C23-4878-86AA-DBE7481F1A8B}"/>
              </a:ext>
            </a:extLst>
          </p:cNvPr>
          <p:cNvSpPr txBox="1"/>
          <p:nvPr/>
        </p:nvSpPr>
        <p:spPr>
          <a:xfrm>
            <a:off x="6007916" y="1589222"/>
            <a:ext cx="2381072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Dense Solvers and var. 	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DBE5A-1EEF-4E88-AE29-83F3C97AD4E1}"/>
              </a:ext>
            </a:extLst>
          </p:cNvPr>
          <p:cNvSpPr txBox="1"/>
          <p:nvPr/>
        </p:nvSpPr>
        <p:spPr>
          <a:xfrm>
            <a:off x="6007915" y="3027034"/>
            <a:ext cx="2741801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Sparse Solvers and var.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F5622-B02D-40A6-9B35-94823C0527CE}"/>
              </a:ext>
            </a:extLst>
          </p:cNvPr>
          <p:cNvSpPr txBox="1"/>
          <p:nvPr/>
        </p:nvSpPr>
        <p:spPr>
          <a:xfrm>
            <a:off x="5914238" y="3609343"/>
            <a:ext cx="2676085" cy="5730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Stationary Point Solvers</a:t>
            </a:r>
            <a:r>
              <a:rPr lang="en-US" sz="1600" dirty="0">
                <a:latin typeface="+mn-lt"/>
              </a:rPr>
              <a:t>	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F9B7A-404C-4329-B5D6-7469B1E3001B}"/>
              </a:ext>
            </a:extLst>
          </p:cNvPr>
          <p:cNvSpPr txBox="1"/>
          <p:nvPr/>
        </p:nvSpPr>
        <p:spPr>
          <a:xfrm>
            <a:off x="5972962" y="5013408"/>
            <a:ext cx="238107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Multigrid</a:t>
            </a:r>
            <a:r>
              <a:rPr lang="en-US" sz="1600" dirty="0">
                <a:latin typeface="+mn-lt"/>
              </a:rPr>
              <a:t>	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7A2E91-1AD9-409B-AAE5-F7A843D9D1C6}"/>
              </a:ext>
            </a:extLst>
          </p:cNvPr>
          <p:cNvGrpSpPr/>
          <p:nvPr/>
        </p:nvGrpSpPr>
        <p:grpSpPr>
          <a:xfrm>
            <a:off x="1475034" y="5517342"/>
            <a:ext cx="7726261" cy="385812"/>
            <a:chOff x="1417739" y="6087501"/>
            <a:chExt cx="7726261" cy="3858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BEB255-3458-4A74-AE5D-485D973D4DCE}"/>
                </a:ext>
              </a:extLst>
            </p:cNvPr>
            <p:cNvSpPr txBox="1"/>
            <p:nvPr/>
          </p:nvSpPr>
          <p:spPr>
            <a:xfrm>
              <a:off x="1417739" y="6087502"/>
              <a:ext cx="4009938" cy="385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2400" dirty="0" err="1">
                  <a:latin typeface="+mn-lt"/>
                </a:rPr>
                <a:t>Krylov</a:t>
              </a:r>
              <a:r>
                <a:rPr lang="en-US" sz="2400" dirty="0">
                  <a:latin typeface="+mn-lt"/>
                </a:rPr>
                <a:t> Methods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E1D945-C5F6-4B61-B1B3-3AC6289DB331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6280407"/>
              <a:ext cx="200794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9EEC24-998F-45DE-953D-6917DBFC6E30}"/>
                </a:ext>
              </a:extLst>
            </p:cNvPr>
            <p:cNvSpPr txBox="1"/>
            <p:nvPr/>
          </p:nvSpPr>
          <p:spPr>
            <a:xfrm>
              <a:off x="5570290" y="6087501"/>
              <a:ext cx="3573710" cy="289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+mn-lt"/>
                </a:rPr>
                <a:t>Steepest Gradient Desc. , CG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77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978" y="2027660"/>
            <a:ext cx="8508999" cy="3836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200" dirty="0"/>
              <a:t>HHL </a:t>
            </a:r>
            <a:r>
              <a:rPr sz="2200" dirty="0" err="1"/>
              <a:t>Algorithm</a:t>
            </a:r>
            <a:r>
              <a:rPr sz="2200" dirty="0"/>
              <a:t> </a:t>
            </a:r>
            <a:r>
              <a:rPr lang="en-DE" sz="2200" dirty="0"/>
              <a:t>–</a:t>
            </a:r>
            <a:r>
              <a:rPr sz="2200" dirty="0"/>
              <a:t> 2009 </a:t>
            </a:r>
            <a:endParaRPr lang="de-DE" sz="2000" dirty="0"/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Harrow</a:t>
            </a:r>
            <a:r>
              <a:rPr lang="de-DE" sz="2000" dirty="0"/>
              <a:t> </a:t>
            </a:r>
            <a:r>
              <a:rPr lang="de-DE" sz="2000" dirty="0" err="1"/>
              <a:t>Hassidim</a:t>
            </a:r>
            <a:r>
              <a:rPr lang="de-DE" sz="2000" dirty="0"/>
              <a:t> Lloyd.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Exponential</a:t>
            </a:r>
            <a:r>
              <a:rPr lang="de-DE" sz="2200" dirty="0"/>
              <a:t> </a:t>
            </a:r>
            <a:r>
              <a:rPr lang="de-DE" sz="2200" dirty="0" err="1"/>
              <a:t>Speedups</a:t>
            </a:r>
            <a:r>
              <a:rPr lang="de-DE" sz="2200" dirty="0"/>
              <a:t>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Quantum Simulation – RPF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Shor‘s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Grover‘s</a:t>
            </a:r>
            <a:r>
              <a:rPr lang="de-DE" sz="2000" dirty="0"/>
              <a:t> Search </a:t>
            </a:r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de-DE" sz="2000" dirty="0"/>
              <a:t>HHL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Quantum Solution  </a:t>
            </a:r>
            <a:endParaRPr lang="de-DE" sz="30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AEED3-36D3-47F6-B9BE-79CBD937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8" y="3221420"/>
            <a:ext cx="3581584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Any Matrix A and i</a:t>
            </a:r>
            <a:r>
              <a:rPr lang="en-US" sz="2000" dirty="0" err="1"/>
              <a:t>ts</a:t>
            </a:r>
            <a:r>
              <a:rPr lang="en-US" sz="2000" dirty="0"/>
              <a:t> inverse has reciprocating eigenvalues. </a:t>
            </a:r>
          </a:p>
          <a:p>
            <a:endParaRPr lang="en-US" sz="22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>
                <a:solidFill>
                  <a:srgbClr val="7030A0"/>
                </a:solidFill>
              </a:rPr>
              <a:t>HHL : Insight</a:t>
            </a:r>
            <a:r>
              <a:rPr lang="de-DE" sz="3000" dirty="0"/>
              <a:t>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D0AE4-7E04-45D9-AD67-DF691B88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2346457"/>
            <a:ext cx="2626082" cy="279246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3A625-437A-4065-BD85-C24AC66F4413}"/>
              </a:ext>
            </a:extLst>
          </p:cNvPr>
          <p:cNvSpPr txBox="1"/>
          <p:nvPr/>
        </p:nvSpPr>
        <p:spPr>
          <a:xfrm>
            <a:off x="469783" y="5452844"/>
            <a:ext cx="8212823" cy="672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+mn-lt"/>
              </a:rPr>
              <a:t>If there exists a quantum algorithm to compute 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 and in turn 1/</a:t>
            </a:r>
            <a:r>
              <a:rPr lang="el-GR" sz="2000" dirty="0">
                <a:latin typeface="+mn-lt"/>
              </a:rPr>
              <a:t>λ</a:t>
            </a:r>
            <a:r>
              <a:rPr lang="en-US" sz="2000" dirty="0">
                <a:latin typeface="+mn-lt"/>
              </a:rPr>
              <a:t>, we could compute x. 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53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02312" y="1778966"/>
            <a:ext cx="8508999" cy="4699572"/>
          </a:xfrm>
        </p:spPr>
        <p:txBody>
          <a:bodyPr/>
          <a:lstStyle/>
          <a:p>
            <a:r>
              <a:rPr lang="de-DE" sz="2200" dirty="0"/>
              <a:t> 	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2311" y="1213881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 Problem Re-definition </a:t>
            </a:r>
            <a:endParaRPr lang="de-DE" sz="30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AABF3-8B62-416C-A0FA-72CA310D4943}"/>
              </a:ext>
            </a:extLst>
          </p:cNvPr>
          <p:cNvSpPr txBox="1"/>
          <p:nvPr/>
        </p:nvSpPr>
        <p:spPr>
          <a:xfrm>
            <a:off x="552450" y="2019300"/>
            <a:ext cx="8274558" cy="4175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4000"/>
              </a:lnSpc>
              <a:buAutoNum type="arabicParenR"/>
            </a:pPr>
            <a:r>
              <a:rPr lang="en-US" sz="2400" dirty="0">
                <a:latin typeface="+mn-lt"/>
              </a:rPr>
              <a:t>How to determine eigenvalues of an arbitrary matrix A ? </a:t>
            </a:r>
            <a:endParaRPr lang="en-US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16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r>
              <a:rPr lang="en-US" sz="2400" dirty="0">
                <a:latin typeface="+mn-lt"/>
              </a:rPr>
              <a:t>Given a register of bitwise representations of a decimal number, how an we compute its reciprocal ? </a:t>
            </a: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24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2400" dirty="0">
              <a:latin typeface="+mn-lt"/>
            </a:endParaRPr>
          </a:p>
          <a:p>
            <a:pPr marL="342900" indent="-342900">
              <a:lnSpc>
                <a:spcPct val="114000"/>
              </a:lnSpc>
              <a:buAutoNum type="arabicParenR"/>
            </a:pPr>
            <a:r>
              <a:rPr lang="en-US" sz="2400" dirty="0">
                <a:latin typeface="+mn-lt"/>
              </a:rPr>
              <a:t>Given a bitwise representation of a given normalized angle, how can we compute the sine of the angle ? </a:t>
            </a:r>
          </a:p>
          <a:p>
            <a:pPr marL="342900" indent="-342900">
              <a:lnSpc>
                <a:spcPct val="114000"/>
              </a:lnSpc>
              <a:buAutoNum type="arabicParenR"/>
            </a:pPr>
            <a:endParaRPr lang="en-US" sz="24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95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5" y="348615"/>
            <a:ext cx="8508999" cy="820738"/>
          </a:xfrm>
        </p:spPr>
        <p:txBody>
          <a:bodyPr/>
          <a:lstStyle/>
          <a:p>
            <a:r>
              <a:rPr lang="en-US" sz="2800" dirty="0">
                <a:solidFill>
                  <a:srgbClr val="934BC9"/>
                </a:solidFill>
                <a:latin typeface="+mn-lt"/>
              </a:rPr>
              <a:t>1) Eigenvalues of an arbitrary matrix A</a:t>
            </a:r>
            <a:br>
              <a:rPr lang="en-US" sz="1800" dirty="0">
                <a:solidFill>
                  <a:srgbClr val="934BC9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90" y="1297220"/>
            <a:ext cx="8508999" cy="5459815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Phase Estimation</a:t>
            </a:r>
          </a:p>
          <a:p>
            <a:endParaRPr lang="en-US" sz="2000" dirty="0"/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Assuming that |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v〉is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an eigenvector of U and φ the corresponding phase angle.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real world, Unitary Matrices (Orthogonal Matrices) are hard to come by.</a:t>
            </a:r>
          </a:p>
          <a:p>
            <a:endParaRPr lang="en-US" sz="2000" dirty="0"/>
          </a:p>
          <a:p>
            <a:pPr marL="1057275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A is rarely unitary. =&gt; ?  </a:t>
            </a:r>
            <a:r>
              <a:rPr lang="en-US" sz="16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 Enter :  </a:t>
            </a:r>
            <a:r>
              <a:rPr lang="en-US" sz="2000" dirty="0">
                <a:solidFill>
                  <a:srgbClr val="934BC9"/>
                </a:solidFill>
              </a:rPr>
              <a:t>Quantum Simulation … aka Hamiltonian Simulation</a:t>
            </a:r>
            <a:r>
              <a:rPr lang="en-US" sz="2000" dirty="0"/>
              <a:t>. </a:t>
            </a:r>
            <a:r>
              <a:rPr lang="en-US" sz="2400" dirty="0"/>
              <a:t>		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8E0033-0380-4D2E-8FC3-9D2C2FF0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96" y="2821317"/>
            <a:ext cx="3386207" cy="7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AE02-3316-4E17-91A2-659ED8372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F88CB-B86A-4279-9169-4F117ACEE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Rahul Manavalan , Student of Computational Science and Engineering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A7C14-E538-4436-8FDA-1A4D389C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08534"/>
            <a:ext cx="8508999" cy="820738"/>
          </a:xfrm>
        </p:spPr>
        <p:txBody>
          <a:bodyPr/>
          <a:lstStyle/>
          <a:p>
            <a:r>
              <a:rPr lang="en-US" sz="2800" dirty="0">
                <a:solidFill>
                  <a:srgbClr val="934BC9"/>
                </a:solidFill>
                <a:latin typeface="+mn-lt"/>
              </a:rPr>
              <a:t>1) Eigenvalues of an arbitrary matrix A</a:t>
            </a:r>
            <a:br>
              <a:rPr lang="en-US" sz="1800" dirty="0">
                <a:solidFill>
                  <a:srgbClr val="934BC9"/>
                </a:solidFill>
                <a:latin typeface="+mn-lt"/>
              </a:rPr>
            </a:br>
            <a:endParaRPr lang="en-US" sz="2800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164D808-3548-406D-A694-7FFE1342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9272"/>
            <a:ext cx="8508999" cy="5332488"/>
          </a:xfrm>
        </p:spPr>
        <p:txBody>
          <a:bodyPr/>
          <a:lstStyle/>
          <a:p>
            <a:r>
              <a:rPr lang="en-US" sz="2000" dirty="0">
                <a:solidFill>
                  <a:srgbClr val="934BC9"/>
                </a:solidFill>
              </a:rPr>
              <a:t>Hamiltonian Simulation</a:t>
            </a:r>
          </a:p>
          <a:p>
            <a:r>
              <a:rPr lang="en-US" sz="2000" dirty="0">
                <a:solidFill>
                  <a:srgbClr val="934BC9"/>
                </a:solidFill>
              </a:rPr>
              <a:t>							</a:t>
            </a:r>
          </a:p>
          <a:p>
            <a:endParaRPr lang="en-US" sz="2000" dirty="0">
              <a:solidFill>
                <a:srgbClr val="934BC9"/>
              </a:solidFill>
            </a:endParaRPr>
          </a:p>
          <a:p>
            <a:endParaRPr lang="en-US" sz="2000" dirty="0">
              <a:solidFill>
                <a:srgbClr val="934BC9"/>
              </a:solidFill>
            </a:endParaRPr>
          </a:p>
          <a:p>
            <a:r>
              <a:rPr lang="en-US" sz="2000" dirty="0">
                <a:solidFill>
                  <a:srgbClr val="934BC9"/>
                </a:solidFill>
              </a:rPr>
              <a:t>Idea :</a:t>
            </a:r>
          </a:p>
          <a:p>
            <a:r>
              <a:rPr lang="en-US" sz="2000" dirty="0">
                <a:solidFill>
                  <a:srgbClr val="934BC9"/>
                </a:solidFill>
              </a:rPr>
              <a:t>  </a:t>
            </a:r>
          </a:p>
          <a:p>
            <a:pPr marL="457200" indent="-457200">
              <a:buAutoNum type="arabicParenR"/>
            </a:pPr>
            <a:r>
              <a:rPr lang="en-US" sz="2000" dirty="0"/>
              <a:t>Convert your matrix A to a valid Hamiltonian H.</a:t>
            </a:r>
          </a:p>
          <a:p>
            <a:pPr marL="457200" indent="-457200">
              <a:buAutoNum type="arabicParenR"/>
            </a:pPr>
            <a:r>
              <a:rPr lang="en-US" sz="2000" dirty="0"/>
              <a:t>Allow a closed / open quantum system to evolve regulated by H.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934BC9"/>
                </a:solidFill>
              </a:rPr>
              <a:t>Realization :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HARD ! : Sparse and Dense Hamiltonians -&gt; Quantum Simulations. </a:t>
            </a:r>
          </a:p>
          <a:p>
            <a:pPr marL="457200" indent="-457200">
              <a:buAutoNum type="arabicParenR"/>
            </a:pPr>
            <a:r>
              <a:rPr lang="en-US" sz="2000" dirty="0"/>
              <a:t> Smaller </a:t>
            </a:r>
            <a:r>
              <a:rPr lang="el-GR" sz="2000" dirty="0"/>
              <a:t>ε</a:t>
            </a:r>
            <a:r>
              <a:rPr lang="en-US" sz="2000" dirty="0"/>
              <a:t> and Faster </a:t>
            </a:r>
            <a:r>
              <a:rPr lang="el-GR" sz="2000" dirty="0"/>
              <a:t>τ</a:t>
            </a:r>
            <a:r>
              <a:rPr lang="en-US" sz="2000" dirty="0"/>
              <a:t> are focal points. </a:t>
            </a:r>
          </a:p>
          <a:p>
            <a:endParaRPr lang="en-US" sz="2000" dirty="0">
              <a:solidFill>
                <a:srgbClr val="934BC9"/>
              </a:solidFill>
            </a:endParaRPr>
          </a:p>
          <a:p>
            <a:r>
              <a:rPr lang="en-US" sz="2000" dirty="0">
                <a:solidFill>
                  <a:srgbClr val="934BC9"/>
                </a:solidFill>
              </a:rPr>
              <a:t>Lie Trotter decomp / recomb ; Galaxy decomp ; Forrest decomp …..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E06E8-A31B-4DD1-92C1-7180785F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28" y="2080170"/>
            <a:ext cx="4724643" cy="298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EEB02-D0D9-4D48-BF1A-A50FC52B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20" y="1334006"/>
            <a:ext cx="1352620" cy="1790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9B5648-D266-4755-A044-4F178FC3B16D}"/>
              </a:ext>
            </a:extLst>
          </p:cNvPr>
          <p:cNvSpPr txBox="1"/>
          <p:nvPr/>
        </p:nvSpPr>
        <p:spPr>
          <a:xfrm>
            <a:off x="6989252" y="1076756"/>
            <a:ext cx="16165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John </a:t>
            </a:r>
            <a:r>
              <a:rPr lang="en-US" sz="1600" dirty="0" err="1">
                <a:latin typeface="+mn-lt"/>
              </a:rPr>
              <a:t>Preskill</a:t>
            </a:r>
            <a:endParaRPr lang="en-US" sz="1600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BAE01F-8036-4339-AF8E-9EBC6781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688" y="4075696"/>
            <a:ext cx="2394073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8412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4535</TotalTime>
  <Words>1662</Words>
  <Application>Microsoft Office PowerPoint</Application>
  <PresentationFormat>On-screen Show (4:3)</PresentationFormat>
  <Paragraphs>406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Bradley Hand ITC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Quantum Algorithm for Solving LSE</vt:lpstr>
      <vt:lpstr>Desiderata  </vt:lpstr>
      <vt:lpstr> Problem Definition </vt:lpstr>
      <vt:lpstr>Classical Solutions  </vt:lpstr>
      <vt:lpstr>Quantum Solution  </vt:lpstr>
      <vt:lpstr>HHL : Insight  </vt:lpstr>
      <vt:lpstr> Problem Re-definition </vt:lpstr>
      <vt:lpstr>1) Eigenvalues of an arbitrary matrix A </vt:lpstr>
      <vt:lpstr>1) Eigenvalues of an arbitrary matrix A </vt:lpstr>
      <vt:lpstr>1) Eigenvalues of an arbitrary matrix A </vt:lpstr>
      <vt:lpstr>Phase Estimation – Crash Course   </vt:lpstr>
      <vt:lpstr>3) Sine of a bitstring – Controlled Rotation </vt:lpstr>
      <vt:lpstr>Sine of a Bitstring</vt:lpstr>
      <vt:lpstr>Sine of a Bitstring</vt:lpstr>
      <vt:lpstr>Algorithm – Components  </vt:lpstr>
      <vt:lpstr>Brass Tacks – (i)</vt:lpstr>
      <vt:lpstr>Algorithm – Components  </vt:lpstr>
      <vt:lpstr>Brass Tacks – (v)</vt:lpstr>
      <vt:lpstr>Algorithm – Components  </vt:lpstr>
      <vt:lpstr>Brass Tacks – (vi)</vt:lpstr>
      <vt:lpstr>Algorithm – Components  </vt:lpstr>
      <vt:lpstr>HHL : Insight  </vt:lpstr>
      <vt:lpstr>Brass Tacks – (vii)</vt:lpstr>
      <vt:lpstr>Algorithm – Components  </vt:lpstr>
      <vt:lpstr>Caveats </vt:lpstr>
      <vt:lpstr>Difficulties in Actual Q.Computation</vt:lpstr>
      <vt:lpstr>1) Eigenvalues of an arbitrary matrix A </vt:lpstr>
      <vt:lpstr>Exceptions to the Rule</vt:lpstr>
      <vt:lpstr>Classical Simulation Frameworks</vt:lpstr>
      <vt:lpstr>Old Faithful – Poisson Equation</vt:lpstr>
      <vt:lpstr>Results n_{λ} = 12 </vt:lpstr>
      <vt:lpstr>Results n_{λ} = 12 </vt:lpstr>
      <vt:lpstr>Results n_{λ} = 12 </vt:lpstr>
      <vt:lpstr>Results </vt:lpstr>
      <vt:lpstr>Results </vt:lpstr>
      <vt:lpstr>More on HHL 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Algorithm for Solving Linear System of Equations</dc:title>
  <dc:creator>Rahul Manavalan</dc:creator>
  <cp:lastModifiedBy>Rahul Manavalan</cp:lastModifiedBy>
  <cp:revision>87</cp:revision>
  <cp:lastPrinted>2015-07-30T14:04:45Z</cp:lastPrinted>
  <dcterms:created xsi:type="dcterms:W3CDTF">2021-05-24T16:46:20Z</dcterms:created>
  <dcterms:modified xsi:type="dcterms:W3CDTF">2021-06-24T00:01:40Z</dcterms:modified>
</cp:coreProperties>
</file>