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La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react hooks and what does state have to do with them?</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77fd65f2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77fd65f2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77fd65f2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77fd65f2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77fd65f2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77fd65f2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77fd65f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77fd65f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77fd65f2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77fd65f2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77fd65f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77fd65f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77fd65f2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77fd65f2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77fd65f2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77fd65f2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77fd65f2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77fd65f2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77fd65f2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77fd65f2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77fd65f2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77fd65f2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act.dev/learn/synchronizing-with-effects" TargetMode="External"/><Relationship Id="rId4" Type="http://schemas.openxmlformats.org/officeDocument/2006/relationships/hyperlink" Target="https://react.dev/learn/synchronizing-with-effe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dev/learn/state-a-components-memory" TargetMode="External"/><Relationship Id="rId4" Type="http://schemas.openxmlformats.org/officeDocument/2006/relationships/hyperlink" Target="https://react.dev/learn/state-a-components-memory" TargetMode="External"/><Relationship Id="rId5" Type="http://schemas.openxmlformats.org/officeDocument/2006/relationships/hyperlink" Target="https://blog.greenroots.info/what-are-pure-functions-and-side-effects-in-javascript" TargetMode="External"/><Relationship Id="rId6" Type="http://schemas.openxmlformats.org/officeDocument/2006/relationships/hyperlink" Target="https://blog.greenroots.info/what-are-pure-functions-and-side-effects-in-javascrip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act.dev/learn/state-a-components-memory" TargetMode="External"/><Relationship Id="rId4" Type="http://schemas.openxmlformats.org/officeDocument/2006/relationships/hyperlink" Target="https://react.dev/learn/state-a-components-memo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management and React Hooks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Daniel Webala, Senior Engineer, Mentorlst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useEffect hook</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400">
                <a:latin typeface="Arial"/>
                <a:ea typeface="Arial"/>
                <a:cs typeface="Arial"/>
                <a:sym typeface="Arial"/>
              </a:rPr>
              <a:t>Effects</a:t>
            </a:r>
            <a:r>
              <a:rPr lang="en" sz="1400">
                <a:latin typeface="Arial"/>
                <a:ea typeface="Arial"/>
                <a:cs typeface="Arial"/>
                <a:sym typeface="Arial"/>
              </a:rPr>
              <a:t> let a component</a:t>
            </a:r>
            <a:r>
              <a:rPr lang="en" sz="1400">
                <a:uFill>
                  <a:noFill/>
                </a:uFill>
                <a:latin typeface="Arial"/>
                <a:ea typeface="Arial"/>
                <a:cs typeface="Arial"/>
                <a:sym typeface="Arial"/>
                <a:hlinkClick r:id="rId3"/>
              </a:rPr>
              <a:t> </a:t>
            </a:r>
            <a:r>
              <a:rPr lang="en" sz="1400" u="sng">
                <a:latin typeface="Arial"/>
                <a:ea typeface="Arial"/>
                <a:cs typeface="Arial"/>
                <a:sym typeface="Arial"/>
                <a:hlinkClick r:id="rId4"/>
              </a:rPr>
              <a:t>connect to and synchronize with external systems.</a:t>
            </a:r>
            <a:r>
              <a:rPr lang="en" sz="1400">
                <a:latin typeface="Arial"/>
                <a:ea typeface="Arial"/>
                <a:cs typeface="Arial"/>
                <a:sym typeface="Arial"/>
              </a:rPr>
              <a:t> This includes dealing with network, browser DOM, animations, widgets written using a different UI library, and other non-React code.</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useEffect is a react hook that lets you do this</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useRickAndMortyApi</a:t>
            </a:r>
            <a:endParaRPr/>
          </a:p>
        </p:txBody>
      </p:sp>
      <p:sp>
        <p:nvSpPr>
          <p:cNvPr id="197" name="Google Shape;197;p23"/>
          <p:cNvSpPr txBox="1"/>
          <p:nvPr>
            <p:ph idx="1" type="body"/>
          </p:nvPr>
        </p:nvSpPr>
        <p:spPr>
          <a:xfrm>
            <a:off x="1297500" y="1769300"/>
            <a:ext cx="3235200" cy="13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1297500" y="1647625"/>
            <a:ext cx="4086625" cy="2145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you hooked?</a:t>
            </a:r>
            <a:endParaRPr/>
          </a:p>
        </p:txBody>
      </p:sp>
      <p:sp>
        <p:nvSpPr>
          <p:cNvPr id="204" name="Google Shape;204;p24"/>
          <p:cNvSpPr txBox="1"/>
          <p:nvPr>
            <p:ph idx="1" type="body"/>
          </p:nvPr>
        </p:nvSpPr>
        <p:spPr>
          <a:xfrm>
            <a:off x="2646100" y="2012000"/>
            <a:ext cx="853200" cy="171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2004175" y="1495100"/>
            <a:ext cx="1957174" cy="285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 and state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react hooks and what does it have to do with state?</a:t>
            </a:r>
            <a:endParaRPr/>
          </a:p>
          <a:p>
            <a:pPr indent="0" lvl="0" marL="0" rtl="0" algn="l">
              <a:spcBef>
                <a:spcPts val="1200"/>
              </a:spcBef>
              <a:spcAft>
                <a:spcPts val="0"/>
              </a:spcAft>
              <a:buNone/>
            </a:pPr>
            <a:r>
              <a:rPr lang="en"/>
              <a:t>To understand this, we have to dive deeper into some </a:t>
            </a:r>
            <a:r>
              <a:rPr lang="en"/>
              <a:t>components</a:t>
            </a:r>
            <a:endParaRPr/>
          </a:p>
          <a:p>
            <a:pPr indent="-311150" lvl="0" marL="457200" rtl="0" algn="l">
              <a:spcBef>
                <a:spcPts val="1200"/>
              </a:spcBef>
              <a:spcAft>
                <a:spcPts val="0"/>
              </a:spcAft>
              <a:buSzPts val="1300"/>
              <a:buChar char="●"/>
            </a:pPr>
            <a:r>
              <a:rPr lang="en"/>
              <a:t>Function composability</a:t>
            </a:r>
            <a:endParaRPr/>
          </a:p>
          <a:p>
            <a:pPr indent="-311150" lvl="0" marL="457200" rtl="0" algn="l">
              <a:spcBef>
                <a:spcPts val="0"/>
              </a:spcBef>
              <a:spcAft>
                <a:spcPts val="0"/>
              </a:spcAft>
              <a:buSzPts val="1300"/>
              <a:buChar char="●"/>
            </a:pPr>
            <a:r>
              <a:rPr lang="en"/>
              <a:t>Component composability</a:t>
            </a:r>
            <a:endParaRPr/>
          </a:p>
          <a:p>
            <a:pPr indent="-311150" lvl="0" marL="457200" rtl="0" algn="l">
              <a:spcBef>
                <a:spcPts val="0"/>
              </a:spcBef>
              <a:spcAft>
                <a:spcPts val="0"/>
              </a:spcAft>
              <a:buSzPts val="1300"/>
              <a:buChar char="●"/>
            </a:pPr>
            <a:r>
              <a:rPr lang="en"/>
              <a:t>Stateless vs Stateful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composability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JavaScript programming language, functions are reusable code logic to perform repeated tasks. Functions are composable. This means you can invoke a function in another function and use its output.</a:t>
            </a:r>
            <a:endParaRPr/>
          </a:p>
        </p:txBody>
      </p:sp>
      <p:pic>
        <p:nvPicPr>
          <p:cNvPr id="148" name="Google Shape;148;p15"/>
          <p:cNvPicPr preferRelativeResize="0"/>
          <p:nvPr/>
        </p:nvPicPr>
        <p:blipFill>
          <a:blip r:embed="rId3">
            <a:alphaModFix/>
          </a:blip>
          <a:stretch>
            <a:fillRect/>
          </a:stretch>
        </p:blipFill>
        <p:spPr>
          <a:xfrm>
            <a:off x="2802675" y="2532550"/>
            <a:ext cx="4274525" cy="2251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 composability</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t>
            </a:r>
            <a:r>
              <a:rPr lang="en"/>
              <a:t>unctional components in React are just plain old JavaScript functions! So if functions have composability, React components can also have composability. This means we can use (compose) one or more components into another component.</a:t>
            </a:r>
            <a:endParaRPr/>
          </a:p>
        </p:txBody>
      </p:sp>
      <p:pic>
        <p:nvPicPr>
          <p:cNvPr id="155" name="Google Shape;155;p16"/>
          <p:cNvPicPr preferRelativeResize="0"/>
          <p:nvPr/>
        </p:nvPicPr>
        <p:blipFill>
          <a:blip r:embed="rId3">
            <a:alphaModFix/>
          </a:blip>
          <a:stretch>
            <a:fillRect/>
          </a:stretch>
        </p:blipFill>
        <p:spPr>
          <a:xfrm>
            <a:off x="2472375" y="2629900"/>
            <a:ext cx="4199249" cy="218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Stateless vs Stateful logic</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recap:</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n"/>
            </a:br>
            <a:br>
              <a:rPr lang="en"/>
            </a:br>
            <a:r>
              <a:rPr lang="en" sz="2900"/>
              <a:t>What is state in React?</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41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Stateless vs stateful components</a:t>
            </a:r>
            <a:endParaRPr/>
          </a:p>
        </p:txBody>
      </p:sp>
      <p:sp>
        <p:nvSpPr>
          <p:cNvPr id="167" name="Google Shape;167;p18"/>
          <p:cNvSpPr txBox="1"/>
          <p:nvPr>
            <p:ph idx="1" type="body"/>
          </p:nvPr>
        </p:nvSpPr>
        <p:spPr>
          <a:xfrm>
            <a:off x="1117450" y="9242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State allows us to manage changing data in an application. It's defined as an object where we define key-value pairs specifying various data we want to track in the application.</a:t>
            </a:r>
            <a:endParaRPr sz="5600"/>
          </a:p>
          <a:p>
            <a:pPr indent="0" lvl="0" marL="0" rtl="0" algn="l">
              <a:spcBef>
                <a:spcPts val="1200"/>
              </a:spcBef>
              <a:spcAft>
                <a:spcPts val="0"/>
              </a:spcAft>
              <a:buNone/>
            </a:pPr>
            <a:r>
              <a:rPr i="1" lang="en" sz="5600">
                <a:latin typeface="Arial"/>
                <a:ea typeface="Arial"/>
                <a:cs typeface="Arial"/>
                <a:sym typeface="Arial"/>
              </a:rPr>
              <a:t>State</a:t>
            </a:r>
            <a:r>
              <a:rPr lang="en" sz="5600">
                <a:latin typeface="Arial"/>
                <a:ea typeface="Arial"/>
                <a:cs typeface="Arial"/>
                <a:sym typeface="Arial"/>
              </a:rPr>
              <a:t> lets a component</a:t>
            </a:r>
            <a:r>
              <a:rPr lang="en" sz="5600">
                <a:uFill>
                  <a:noFill/>
                </a:uFill>
                <a:latin typeface="Arial"/>
                <a:ea typeface="Arial"/>
                <a:cs typeface="Arial"/>
                <a:sym typeface="Arial"/>
                <a:hlinkClick r:id="rId3"/>
              </a:rPr>
              <a:t> </a:t>
            </a:r>
            <a:r>
              <a:rPr lang="en" sz="5600" u="sng">
                <a:latin typeface="Arial"/>
                <a:ea typeface="Arial"/>
                <a:cs typeface="Arial"/>
                <a:sym typeface="Arial"/>
                <a:hlinkClick r:id="rId4"/>
              </a:rPr>
              <a:t>“remember” information like user input.</a:t>
            </a:r>
            <a:r>
              <a:rPr lang="en" sz="5600">
                <a:latin typeface="Arial"/>
                <a:ea typeface="Arial"/>
                <a:cs typeface="Arial"/>
                <a:sym typeface="Arial"/>
              </a:rPr>
              <a:t> For example, a form component can use state to store the input value, while an image gallery component can use state to store the selected image index.</a:t>
            </a:r>
            <a:endParaRPr sz="5600"/>
          </a:p>
          <a:p>
            <a:pPr indent="0" lvl="0" marL="0" rtl="0" algn="l">
              <a:spcBef>
                <a:spcPts val="1200"/>
              </a:spcBef>
              <a:spcAft>
                <a:spcPts val="0"/>
              </a:spcAft>
              <a:buNone/>
            </a:pPr>
            <a:r>
              <a:rPr lang="en" sz="5600"/>
              <a:t>Components in React can be stateful or stateless.</a:t>
            </a:r>
            <a:endParaRPr sz="5600"/>
          </a:p>
          <a:p>
            <a:pPr indent="-317500" lvl="0" marL="457200" rtl="0" algn="l">
              <a:spcBef>
                <a:spcPts val="1200"/>
              </a:spcBef>
              <a:spcAft>
                <a:spcPts val="0"/>
              </a:spcAft>
              <a:buClr>
                <a:srgbClr val="000000"/>
              </a:buClr>
              <a:buSzPct val="100000"/>
              <a:buFont typeface="Arial"/>
              <a:buChar char="●"/>
            </a:pPr>
            <a:r>
              <a:rPr lang="en" sz="5600"/>
              <a:t>A </a:t>
            </a:r>
            <a:r>
              <a:rPr lang="en" sz="5600" u="sng"/>
              <a:t>stateful component</a:t>
            </a:r>
            <a:r>
              <a:rPr lang="en" sz="5600"/>
              <a:t> declares and manages local state in it.</a:t>
            </a:r>
            <a:endParaRPr sz="5600"/>
          </a:p>
          <a:p>
            <a:pPr indent="-317500" lvl="0" marL="457200" rtl="0" algn="l">
              <a:spcBef>
                <a:spcPts val="0"/>
              </a:spcBef>
              <a:spcAft>
                <a:spcPts val="0"/>
              </a:spcAft>
              <a:buClr>
                <a:srgbClr val="000000"/>
              </a:buClr>
              <a:buSzPct val="100000"/>
              <a:buFont typeface="Arial"/>
              <a:buChar char="●"/>
            </a:pPr>
            <a:r>
              <a:t/>
            </a:r>
            <a:endParaRPr sz="5600"/>
          </a:p>
          <a:p>
            <a:pPr indent="-317500" lvl="0" marL="457200" rtl="0" algn="l">
              <a:spcBef>
                <a:spcPts val="0"/>
              </a:spcBef>
              <a:spcAft>
                <a:spcPts val="0"/>
              </a:spcAft>
              <a:buClr>
                <a:srgbClr val="000000"/>
              </a:buClr>
              <a:buSzPct val="100000"/>
              <a:buFont typeface="Arial"/>
              <a:buChar char="●"/>
            </a:pPr>
            <a:r>
              <a:rPr lang="en" sz="5600"/>
              <a:t>A </a:t>
            </a:r>
            <a:r>
              <a:rPr lang="en" sz="5600" u="sng"/>
              <a:t>stateless component</a:t>
            </a:r>
            <a:r>
              <a:rPr lang="en" sz="5600"/>
              <a:t> is a </a:t>
            </a:r>
            <a:r>
              <a:rPr lang="en" sz="5600" u="sng"/>
              <a:t>pure function</a:t>
            </a:r>
            <a:r>
              <a:rPr lang="en" sz="5600"/>
              <a:t> that doesn't have a local state and side-effects to manage.</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rPr lang="en" sz="5600">
                <a:latin typeface="Arial"/>
                <a:ea typeface="Arial"/>
                <a:cs typeface="Arial"/>
                <a:sym typeface="Arial"/>
              </a:rPr>
              <a:t>Note: A</a:t>
            </a:r>
            <a:r>
              <a:rPr lang="en" sz="5600">
                <a:uFill>
                  <a:noFill/>
                </a:uFill>
                <a:latin typeface="Arial"/>
                <a:ea typeface="Arial"/>
                <a:cs typeface="Arial"/>
                <a:sym typeface="Arial"/>
                <a:hlinkClick r:id="rId5"/>
              </a:rPr>
              <a:t> </a:t>
            </a:r>
            <a:r>
              <a:rPr lang="en" sz="5600" u="sng">
                <a:latin typeface="Arial"/>
                <a:ea typeface="Arial"/>
                <a:cs typeface="Arial"/>
                <a:sym typeface="Arial"/>
                <a:hlinkClick r:id="rId6"/>
              </a:rPr>
              <a:t>pure function</a:t>
            </a:r>
            <a:r>
              <a:rPr lang="en" sz="5600">
                <a:latin typeface="Arial"/>
                <a:ea typeface="Arial"/>
                <a:cs typeface="Arial"/>
                <a:sym typeface="Arial"/>
              </a:rPr>
              <a:t> is a function without any side-effects. This means that a function always returns the same output for the same input.</a:t>
            </a:r>
            <a:endParaRPr sz="5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what are React hooks?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Hooks are simple JavaScript functions that we can use to isolate the reusable part from a functional component</a:t>
            </a:r>
            <a:endParaRPr sz="1400"/>
          </a:p>
          <a:p>
            <a:pPr indent="0" lvl="0" marL="0" rtl="0" algn="l">
              <a:spcBef>
                <a:spcPts val="1200"/>
              </a:spcBef>
              <a:spcAft>
                <a:spcPts val="0"/>
              </a:spcAft>
              <a:buNone/>
            </a:pPr>
            <a:r>
              <a:rPr i="1" lang="en" sz="1200">
                <a:latin typeface="Arial"/>
                <a:ea typeface="Arial"/>
                <a:cs typeface="Arial"/>
                <a:sym typeface="Arial"/>
              </a:rPr>
              <a:t>Hooks</a:t>
            </a:r>
            <a:r>
              <a:rPr lang="en" sz="1200">
                <a:latin typeface="Arial"/>
                <a:ea typeface="Arial"/>
                <a:cs typeface="Arial"/>
                <a:sym typeface="Arial"/>
              </a:rPr>
              <a:t> let you use different React features from your components. You can either use the built-in Hooks or combine them to build your own.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React comes with a number on in-build hooks but for today, we will only look at 3. The last one will surprise you</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useState</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useEffect</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useSuperSecretSurprise</a:t>
            </a:r>
            <a:endParaRPr sz="1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Hold up, there are rules …</a:t>
            </a:r>
            <a:endParaRPr/>
          </a:p>
        </p:txBody>
      </p:sp>
      <p:sp>
        <p:nvSpPr>
          <p:cNvPr id="179" name="Google Shape;179;p20"/>
          <p:cNvSpPr txBox="1"/>
          <p:nvPr>
            <p:ph idx="1" type="body"/>
          </p:nvPr>
        </p:nvSpPr>
        <p:spPr>
          <a:xfrm>
            <a:off x="1297500" y="1182150"/>
            <a:ext cx="7038900" cy="3296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000"/>
              <a:t>Where can I use react hooks?</a:t>
            </a:r>
            <a:endParaRPr sz="2000"/>
          </a:p>
          <a:p>
            <a:pPr indent="-298450" lvl="0" marL="457200" rtl="0" algn="l">
              <a:spcBef>
                <a:spcPts val="1200"/>
              </a:spcBef>
              <a:spcAft>
                <a:spcPts val="0"/>
              </a:spcAft>
              <a:buSzPct val="100000"/>
              <a:buChar char="●"/>
            </a:pPr>
            <a:r>
              <a:rPr lang="en" sz="2000"/>
              <a:t>Top level of function components</a:t>
            </a:r>
            <a:endParaRPr sz="2000"/>
          </a:p>
          <a:p>
            <a:pPr indent="-298450" lvl="0" marL="457200" rtl="0" algn="l">
              <a:spcBef>
                <a:spcPts val="0"/>
              </a:spcBef>
              <a:spcAft>
                <a:spcPts val="0"/>
              </a:spcAft>
              <a:buSzPct val="100000"/>
              <a:buChar char="●"/>
            </a:pPr>
            <a:r>
              <a:rPr lang="en" sz="2000"/>
              <a:t>Top level in the body of a custom hook</a:t>
            </a:r>
            <a:endParaRPr sz="2000"/>
          </a:p>
          <a:p>
            <a:pPr indent="0" lvl="0" marL="0" rtl="0" algn="l">
              <a:spcBef>
                <a:spcPts val="1200"/>
              </a:spcBef>
              <a:spcAft>
                <a:spcPts val="0"/>
              </a:spcAft>
              <a:buNone/>
            </a:pPr>
            <a:r>
              <a:rPr lang="en" sz="2000"/>
              <a:t>How do I name them? (Naming convention)</a:t>
            </a:r>
            <a:endParaRPr sz="2000"/>
          </a:p>
          <a:p>
            <a:pPr indent="-298450" lvl="0" marL="457200" rtl="0" algn="l">
              <a:spcBef>
                <a:spcPts val="1200"/>
              </a:spcBef>
              <a:spcAft>
                <a:spcPts val="0"/>
              </a:spcAft>
              <a:buSzPct val="100000"/>
              <a:buChar char="●"/>
            </a:pPr>
            <a:r>
              <a:rPr lang="en" sz="2000"/>
              <a:t>All </a:t>
            </a:r>
            <a:r>
              <a:rPr lang="en" sz="2000"/>
              <a:t>react hooks have to be prefixed with the ‘use’ keyword.</a:t>
            </a:r>
            <a:endParaRPr sz="2000"/>
          </a:p>
          <a:p>
            <a:pPr indent="0" lvl="0" marL="0" rtl="0" algn="l">
              <a:spcBef>
                <a:spcPts val="1200"/>
              </a:spcBef>
              <a:spcAft>
                <a:spcPts val="0"/>
              </a:spcAft>
              <a:buNone/>
            </a:pPr>
            <a:r>
              <a:rPr lang="en" sz="2000"/>
              <a:t>Where can’t I use them?</a:t>
            </a:r>
            <a:endParaRPr sz="2000"/>
          </a:p>
          <a:p>
            <a:pPr indent="-298450" lvl="0" marL="457200" rtl="0" algn="l">
              <a:spcBef>
                <a:spcPts val="1200"/>
              </a:spcBef>
              <a:spcAft>
                <a:spcPts val="0"/>
              </a:spcAft>
              <a:buSzPct val="100000"/>
              <a:buFont typeface="Arial"/>
              <a:buChar char="●"/>
            </a:pPr>
            <a:r>
              <a:rPr lang="en" sz="2000">
                <a:latin typeface="Arial"/>
                <a:ea typeface="Arial"/>
                <a:cs typeface="Arial"/>
                <a:sym typeface="Arial"/>
              </a:rPr>
              <a:t> Do not call Hooks inside conditions or loops.</a:t>
            </a:r>
            <a:endParaRPr sz="2000">
              <a:latin typeface="Arial"/>
              <a:ea typeface="Arial"/>
              <a:cs typeface="Arial"/>
              <a:sym typeface="Arial"/>
            </a:endParaRPr>
          </a:p>
          <a:p>
            <a:pPr indent="-298450" lvl="0" marL="457200" rtl="0" algn="l">
              <a:spcBef>
                <a:spcPts val="0"/>
              </a:spcBef>
              <a:spcAft>
                <a:spcPts val="0"/>
              </a:spcAft>
              <a:buSzPct val="100000"/>
              <a:buFont typeface="Arial"/>
              <a:buChar char="●"/>
            </a:pPr>
            <a:r>
              <a:rPr lang="en" sz="2000">
                <a:latin typeface="Arial"/>
                <a:ea typeface="Arial"/>
                <a:cs typeface="Arial"/>
                <a:sym typeface="Arial"/>
              </a:rPr>
              <a:t> Do not call Hooks after a conditional </a:t>
            </a:r>
            <a:r>
              <a:rPr lang="en" sz="2000">
                <a:latin typeface="Roboto Mono"/>
                <a:ea typeface="Roboto Mono"/>
                <a:cs typeface="Roboto Mono"/>
                <a:sym typeface="Roboto Mono"/>
              </a:rPr>
              <a:t>return</a:t>
            </a:r>
            <a:r>
              <a:rPr lang="en" sz="2000">
                <a:latin typeface="Arial"/>
                <a:ea typeface="Arial"/>
                <a:cs typeface="Arial"/>
                <a:sym typeface="Arial"/>
              </a:rPr>
              <a:t> statement.</a:t>
            </a:r>
            <a:endParaRPr sz="2000">
              <a:latin typeface="Arial"/>
              <a:ea typeface="Arial"/>
              <a:cs typeface="Arial"/>
              <a:sym typeface="Arial"/>
            </a:endParaRPr>
          </a:p>
          <a:p>
            <a:pPr indent="-298450" lvl="0" marL="457200" rtl="0" algn="l">
              <a:spcBef>
                <a:spcPts val="0"/>
              </a:spcBef>
              <a:spcAft>
                <a:spcPts val="0"/>
              </a:spcAft>
              <a:buSzPct val="100000"/>
              <a:buFont typeface="Arial"/>
              <a:buChar char="●"/>
            </a:pPr>
            <a:r>
              <a:rPr lang="en" sz="2000">
                <a:latin typeface="Arial"/>
                <a:ea typeface="Arial"/>
                <a:cs typeface="Arial"/>
                <a:sym typeface="Arial"/>
              </a:rPr>
              <a:t> Do not call Hooks in event handlers.</a:t>
            </a:r>
            <a:endParaRPr sz="2000">
              <a:latin typeface="Arial"/>
              <a:ea typeface="Arial"/>
              <a:cs typeface="Arial"/>
              <a:sym typeface="Arial"/>
            </a:endParaRPr>
          </a:p>
          <a:p>
            <a:pPr indent="-298450" lvl="0" marL="457200" rtl="0" algn="l">
              <a:spcBef>
                <a:spcPts val="0"/>
              </a:spcBef>
              <a:spcAft>
                <a:spcPts val="0"/>
              </a:spcAft>
              <a:buSzPct val="100000"/>
              <a:buFont typeface="Arial"/>
              <a:buChar char="●"/>
            </a:pPr>
            <a:r>
              <a:rPr lang="en" sz="2000">
                <a:latin typeface="Arial"/>
                <a:ea typeface="Arial"/>
                <a:cs typeface="Arial"/>
                <a:sym typeface="Arial"/>
              </a:rPr>
              <a:t> Do not call Hooks in class components.</a:t>
            </a:r>
            <a:endParaRPr sz="2000">
              <a:latin typeface="Arial"/>
              <a:ea typeface="Arial"/>
              <a:cs typeface="Arial"/>
              <a:sym typeface="Arial"/>
            </a:endParaRPr>
          </a:p>
          <a:p>
            <a:pPr indent="-298450" lvl="0" marL="457200" rtl="0" algn="l">
              <a:spcBef>
                <a:spcPts val="0"/>
              </a:spcBef>
              <a:spcAft>
                <a:spcPts val="0"/>
              </a:spcAft>
              <a:buSzPct val="100000"/>
              <a:buFont typeface="Arial"/>
              <a:buChar char="●"/>
            </a:pPr>
            <a:r>
              <a:rPr lang="en" sz="2000">
                <a:latin typeface="Arial"/>
                <a:ea typeface="Arial"/>
                <a:cs typeface="Arial"/>
                <a:sym typeface="Arial"/>
              </a:rPr>
              <a:t> Do not call Hooks inside functions passed to </a:t>
            </a:r>
            <a:r>
              <a:rPr lang="en" sz="2000">
                <a:latin typeface="Roboto Mono"/>
                <a:ea typeface="Roboto Mono"/>
                <a:cs typeface="Roboto Mono"/>
                <a:sym typeface="Roboto Mono"/>
              </a:rPr>
              <a:t>useMemo</a:t>
            </a:r>
            <a:r>
              <a:rPr lang="en" sz="2000">
                <a:latin typeface="Arial"/>
                <a:ea typeface="Arial"/>
                <a:cs typeface="Arial"/>
                <a:sym typeface="Arial"/>
              </a:rPr>
              <a:t>, </a:t>
            </a:r>
            <a:r>
              <a:rPr lang="en" sz="2000">
                <a:latin typeface="Roboto Mono"/>
                <a:ea typeface="Roboto Mono"/>
                <a:cs typeface="Roboto Mono"/>
                <a:sym typeface="Roboto Mono"/>
              </a:rPr>
              <a:t>useReducer</a:t>
            </a:r>
            <a:r>
              <a:rPr lang="en" sz="2000">
                <a:latin typeface="Arial"/>
                <a:ea typeface="Arial"/>
                <a:cs typeface="Arial"/>
                <a:sym typeface="Arial"/>
              </a:rPr>
              <a:t>, or </a:t>
            </a:r>
            <a:r>
              <a:rPr lang="en" sz="2000">
                <a:latin typeface="Roboto Mono"/>
                <a:ea typeface="Roboto Mono"/>
                <a:cs typeface="Roboto Mono"/>
                <a:sym typeface="Roboto Mono"/>
              </a:rPr>
              <a:t>useEffect</a:t>
            </a:r>
            <a:r>
              <a:rPr lang="en" sz="2000">
                <a:latin typeface="Arial"/>
                <a:ea typeface="Arial"/>
                <a:cs typeface="Arial"/>
                <a:sym typeface="Arial"/>
              </a:rPr>
              <a:t>.</a:t>
            </a:r>
            <a:endParaRPr sz="2000">
              <a:latin typeface="Arial"/>
              <a:ea typeface="Arial"/>
              <a:cs typeface="Arial"/>
              <a:sym typeface="Arial"/>
            </a:endParaRPr>
          </a:p>
          <a:p>
            <a:pPr indent="-298450" lvl="0" marL="457200" rtl="0" algn="l">
              <a:spcBef>
                <a:spcPts val="0"/>
              </a:spcBef>
              <a:spcAft>
                <a:spcPts val="0"/>
              </a:spcAft>
              <a:buSzPct val="100000"/>
              <a:buFont typeface="Arial"/>
              <a:buChar char="●"/>
            </a:pPr>
            <a:r>
              <a:rPr lang="en" sz="2000">
                <a:latin typeface="Arial"/>
                <a:ea typeface="Arial"/>
                <a:cs typeface="Arial"/>
                <a:sym typeface="Arial"/>
              </a:rPr>
              <a:t> Do not call Hooks inside </a:t>
            </a:r>
            <a:r>
              <a:rPr lang="en" sz="2000">
                <a:latin typeface="Roboto Mono"/>
                <a:ea typeface="Roboto Mono"/>
                <a:cs typeface="Roboto Mono"/>
                <a:sym typeface="Roboto Mono"/>
              </a:rPr>
              <a:t>try</a:t>
            </a:r>
            <a:r>
              <a:rPr lang="en" sz="2000">
                <a:latin typeface="Arial"/>
                <a:ea typeface="Arial"/>
                <a:cs typeface="Arial"/>
                <a:sym typeface="Arial"/>
              </a:rPr>
              <a:t>/</a:t>
            </a:r>
            <a:r>
              <a:rPr lang="en" sz="2000">
                <a:latin typeface="Roboto Mono"/>
                <a:ea typeface="Roboto Mono"/>
                <a:cs typeface="Roboto Mono"/>
                <a:sym typeface="Roboto Mono"/>
              </a:rPr>
              <a:t>catch</a:t>
            </a:r>
            <a:r>
              <a:rPr lang="en" sz="2000">
                <a:latin typeface="Arial"/>
                <a:ea typeface="Arial"/>
                <a:cs typeface="Arial"/>
                <a:sym typeface="Arial"/>
              </a:rPr>
              <a:t>/</a:t>
            </a:r>
            <a:r>
              <a:rPr lang="en" sz="2000">
                <a:latin typeface="Roboto Mono"/>
                <a:ea typeface="Roboto Mono"/>
                <a:cs typeface="Roboto Mono"/>
                <a:sym typeface="Roboto Mono"/>
              </a:rPr>
              <a:t>finally</a:t>
            </a:r>
            <a:r>
              <a:rPr lang="en" sz="2000">
                <a:latin typeface="Arial"/>
                <a:ea typeface="Arial"/>
                <a:cs typeface="Arial"/>
                <a:sym typeface="Arial"/>
              </a:rPr>
              <a:t> blocks.</a:t>
            </a:r>
            <a:endParaRPr sz="2000">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useState hook</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Roboto Mono"/>
                <a:ea typeface="Roboto Mono"/>
                <a:cs typeface="Roboto Mono"/>
                <a:sym typeface="Roboto Mono"/>
              </a:rPr>
              <a:t>useState</a:t>
            </a:r>
            <a:r>
              <a:rPr lang="en" sz="1400">
                <a:latin typeface="Arial"/>
                <a:ea typeface="Arial"/>
                <a:cs typeface="Arial"/>
                <a:sym typeface="Arial"/>
              </a:rPr>
              <a:t> is a React Hook that lets you add a</a:t>
            </a:r>
            <a:r>
              <a:rPr lang="en" sz="1400">
                <a:uFill>
                  <a:noFill/>
                </a:uFill>
                <a:latin typeface="Arial"/>
                <a:ea typeface="Arial"/>
                <a:cs typeface="Arial"/>
                <a:sym typeface="Arial"/>
                <a:hlinkClick r:id="rId3"/>
              </a:rPr>
              <a:t> </a:t>
            </a:r>
            <a:r>
              <a:rPr lang="en" sz="1400" u="sng">
                <a:latin typeface="Arial"/>
                <a:ea typeface="Arial"/>
                <a:cs typeface="Arial"/>
                <a:sym typeface="Arial"/>
                <a:hlinkClick r:id="rId4"/>
              </a:rPr>
              <a:t>state variable</a:t>
            </a:r>
            <a:r>
              <a:rPr lang="en" sz="1400">
                <a:latin typeface="Arial"/>
                <a:ea typeface="Arial"/>
                <a:cs typeface="Arial"/>
                <a:sym typeface="Arial"/>
              </a:rPr>
              <a:t> to your component.</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Let’s get practical,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