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85" r:id="rId3"/>
    <p:sldId id="267" r:id="rId4"/>
    <p:sldId id="257" r:id="rId5"/>
    <p:sldId id="265" r:id="rId6"/>
    <p:sldId id="266" r:id="rId7"/>
    <p:sldId id="264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88" r:id="rId16"/>
    <p:sldId id="263" r:id="rId17"/>
    <p:sldId id="290" r:id="rId18"/>
    <p:sldId id="280" r:id="rId19"/>
    <p:sldId id="297" r:id="rId20"/>
    <p:sldId id="277" r:id="rId21"/>
    <p:sldId id="281" r:id="rId22"/>
    <p:sldId id="289" r:id="rId23"/>
    <p:sldId id="283" r:id="rId24"/>
    <p:sldId id="292" r:id="rId25"/>
    <p:sldId id="278" r:id="rId26"/>
    <p:sldId id="279" r:id="rId27"/>
    <p:sldId id="291" r:id="rId28"/>
    <p:sldId id="284" r:id="rId29"/>
    <p:sldId id="294" r:id="rId30"/>
    <p:sldId id="296" r:id="rId31"/>
    <p:sldId id="298" r:id="rId32"/>
    <p:sldId id="295" r:id="rId33"/>
    <p:sldId id="299" r:id="rId34"/>
    <p:sldId id="302" r:id="rId35"/>
    <p:sldId id="300" r:id="rId36"/>
    <p:sldId id="282" r:id="rId37"/>
    <p:sldId id="287" r:id="rId38"/>
    <p:sldId id="286" r:id="rId39"/>
    <p:sldId id="260" r:id="rId40"/>
    <p:sldId id="275" r:id="rId41"/>
    <p:sldId id="261" r:id="rId42"/>
    <p:sldId id="262" r:id="rId43"/>
    <p:sldId id="258" r:id="rId44"/>
    <p:sldId id="301" r:id="rId45"/>
    <p:sldId id="27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4660"/>
  </p:normalViewPr>
  <p:slideViewPr>
    <p:cSldViewPr>
      <p:cViewPr varScale="1">
        <p:scale>
          <a:sx n="88" d="100"/>
          <a:sy n="88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DE41-CB57-48BC-A9B5-95167E10D88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DDBEB-481C-4C00-B15F-661CD715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DBEB-481C-4C00-B15F-661CD7152B3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CB50-F1F7-434F-9AA7-7A78B876DA95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464-D7C2-4B90-9779-7F64EEA866BC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C6A-E9DE-41E0-8579-C3F054FFF4FB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D1B3-751B-4DB4-AF6D-BF3078E43E4B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07C2-3D88-4EEC-A618-20C4AE43E2EA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19200"/>
            <a:ext cx="4041648" cy="49072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990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19200"/>
            <a:ext cx="4041775" cy="990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522E-56E1-4BD8-960F-76D8E1DC2C65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4AD8-0905-483B-8FD7-99F46A37E5E5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4FF5-E612-425D-AA22-BDD47784F377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881E-62C8-4AC1-9EFE-6AE4CC2C02E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DEC2-9143-4CB1-86C3-1926AEA8E7DE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F12015-3BF7-4164-8F04-38883764C19E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FD75E3-507C-42DE-9808-9602EA627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Franklin Gothic Boo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Franklin Gothic Book" pitchFamily="34" charset="0"/>
        <a:buChar char="−"/>
        <a:defRPr sz="1600" kern="1200">
          <a:solidFill>
            <a:schemeClr val="tx1">
              <a:lumMod val="75000"/>
              <a:lumOff val="25000"/>
            </a:schemeClr>
          </a:solidFill>
          <a:latin typeface="Franklin Gothic Book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Franklin Gothic Boo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Franklin Gothic Boo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wconway.com/zia/?p=28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firstmonday.org/htbin/cgiwrap/bin/ojs/index.php/fm/article/view/941/86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.crans.org/aynaud/communiti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Visual-Complexity-Mapping-Patterns-Information/dp/1568989369/ref=sr_1_1?ie=UTF8&amp;qid=1329422122&amp;sr=8-1" TargetMode="External"/><Relationship Id="rId3" Type="http://schemas.openxmlformats.org/officeDocument/2006/relationships/hyperlink" Target="http://gephi.org/" TargetMode="External"/><Relationship Id="rId7" Type="http://schemas.openxmlformats.org/officeDocument/2006/relationships/hyperlink" Target="http://blog.visual.ly/network-visualization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gereyes.org/techniques/graphs-hairball" TargetMode="External"/><Relationship Id="rId5" Type="http://schemas.openxmlformats.org/officeDocument/2006/relationships/hyperlink" Target="http://www.slideshare.net/arnicas/simplifying-social-network-diagrams" TargetMode="External"/><Relationship Id="rId4" Type="http://schemas.openxmlformats.org/officeDocument/2006/relationships/hyperlink" Target="http://blogger.ghostweather.com/2011/09/combing-through-infovis-twitter-network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bostock.github.com/d3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hostweather.com/essays/talks/networkx/adjacency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tworkx/chord_small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hyperlink" Target="http://www.ghostweather.com/essays/talks/networkx/chord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hostweather.com/essays/talks/networkx/force_redball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www.ghostweather.com/essays/talks/networkx/force_font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ell-formed-data.net/archives/642/the-vizosphere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6ud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ulty.ucr.edu/~hanneman/nettext/" TargetMode="External"/><Relationship Id="rId3" Type="http://schemas.openxmlformats.org/officeDocument/2006/relationships/hyperlink" Target="http://ocw.mit.edu/courses/media-arts-and-sciences/mas-961-networks-complexity-and-its-applications-spring-2011/readings/" TargetMode="External"/><Relationship Id="rId7" Type="http://schemas.openxmlformats.org/officeDocument/2006/relationships/hyperlink" Target="http://www.math.jussieu.fr/~jabondy/books/gtwa/gtwa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.stanford.edu/~ullman/pub/ch10.pdf" TargetMode="External"/><Relationship Id="rId11" Type="http://schemas.openxmlformats.org/officeDocument/2006/relationships/hyperlink" Target="http://delicious.com/arnicas/networks" TargetMode="External"/><Relationship Id="rId5" Type="http://schemas.openxmlformats.org/officeDocument/2006/relationships/hyperlink" Target="http://cran.r-project.org/web/views/gR.html" TargetMode="External"/><Relationship Id="rId10" Type="http://schemas.openxmlformats.org/officeDocument/2006/relationships/hyperlink" Target="http://delicious.com/arnicas/sna" TargetMode="External"/><Relationship Id="rId4" Type="http://schemas.openxmlformats.org/officeDocument/2006/relationships/hyperlink" Target="http://bit.ly/s6udpy" TargetMode="External"/><Relationship Id="rId9" Type="http://schemas.openxmlformats.org/officeDocument/2006/relationships/hyperlink" Target="http://www.cs.cornell.edu/home/kleinber/networks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lanl.gov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lanl.gov/tutorial/index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nford.edu/class/cs224w/nx_tutorial/nx_tutorial.pdf" TargetMode="External"/><Relationship Id="rId4" Type="http://schemas.openxmlformats.org/officeDocument/2006/relationships/hyperlink" Target="http://mlg.ucd.ie/summer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jsfiddle.net/xReHA/2/" TargetMode="External"/><Relationship Id="rId3" Type="http://schemas.openxmlformats.org/officeDocument/2006/relationships/hyperlink" Target="http://mbostock.github.com/d3/" TargetMode="External"/><Relationship Id="rId7" Type="http://schemas.openxmlformats.org/officeDocument/2006/relationships/hyperlink" Target="http://bl.ocks.org/115329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.ocks.org/1625629" TargetMode="External"/><Relationship Id="rId11" Type="http://schemas.openxmlformats.org/officeDocument/2006/relationships/hyperlink" Target="http://delicious.com/arnicas/d3" TargetMode="External"/><Relationship Id="rId5" Type="http://schemas.openxmlformats.org/officeDocument/2006/relationships/hyperlink" Target="http://mbostock.github.com/d3/talk/20110921/" TargetMode="External"/><Relationship Id="rId10" Type="http://schemas.openxmlformats.org/officeDocument/2006/relationships/hyperlink" Target="http://bost.ocks.org/mike/uberdata/" TargetMode="External"/><Relationship Id="rId4" Type="http://schemas.openxmlformats.org/officeDocument/2006/relationships/hyperlink" Target="http://vallandingham.me/bubble_charts_in_d3.html" TargetMode="External"/><Relationship Id="rId9" Type="http://schemas.openxmlformats.org/officeDocument/2006/relationships/hyperlink" Target="http://bost.ocks.org/mike/miserables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110.5813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stanford.edu/people/jure/pubs/communities-www10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konect.uni-koblenz.d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sna.org/software/data.html" TargetMode="External"/><Relationship Id="rId4" Type="http://schemas.openxmlformats.org/officeDocument/2006/relationships/hyperlink" Target="http://www.casos.cs.cmu.edu/computational_tools/data2.ph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ger.ghostweather.com/2012/03/digging-into-networkx-and-d3.html" TargetMode="External"/><Relationship Id="rId2" Type="http://schemas.openxmlformats.org/officeDocument/2006/relationships/hyperlink" Target="http://www.ghostweather.com/essays/talks/networkx/source.zi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Lynn@ghostweather.c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://www.ghostweather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Fast-and-Dirty Intro to </a:t>
            </a:r>
            <a:r>
              <a:rPr lang="en-US" dirty="0" err="1" smtClean="0"/>
              <a:t>NetworkX</a:t>
            </a:r>
            <a:r>
              <a:rPr lang="en-US" dirty="0" smtClean="0"/>
              <a:t> (and D3)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Lynn </a:t>
            </a:r>
            <a:r>
              <a:rPr lang="en-US" dirty="0" err="1" smtClean="0"/>
              <a:t>Cherny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6172200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*And, hopefully, practical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73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962400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153400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55B8-23FC-439F-8200-116E1E2C67CC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Lynn </a:t>
            </a:r>
            <a:r>
              <a:rPr lang="en-US" dirty="0" err="1" smtClean="0"/>
              <a:t>Cherny</a:t>
            </a:r>
            <a:r>
              <a:rPr lang="en-US" dirty="0" smtClean="0"/>
              <a:t>, lynn@ghostweather.com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5410200"/>
            <a:ext cx="64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http://mlg.ucd.ie/files/summer/tutorial.pdf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362200"/>
            <a:ext cx="81534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Use Multiple Stats…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Drew Conway’s </a:t>
            </a:r>
            <a:r>
              <a:rPr lang="en-US" dirty="0" smtClean="0">
                <a:hlinkClick r:id="rId3"/>
              </a:rPr>
              <a:t>recent post</a:t>
            </a:r>
            <a:r>
              <a:rPr lang="en-US" dirty="0" smtClean="0"/>
              <a:t> on central leaders in China: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See also the excellent article by </a:t>
            </a:r>
            <a:r>
              <a:rPr lang="en-US" sz="1900" dirty="0" smtClean="0">
                <a:hlinkClick r:id="rId4"/>
              </a:rPr>
              <a:t>Valid Krebs in First Monday</a:t>
            </a:r>
            <a:r>
              <a:rPr lang="en-US" sz="1900" dirty="0" smtClean="0"/>
              <a:t> on terrorist networks, using other network metrics in conjunction.</a:t>
            </a:r>
            <a:endParaRPr lang="en-US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95400"/>
            <a:ext cx="5915025" cy="4045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D9E6-D7B0-431D-A0F1-D27440DAFD9F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r>
              <a:rPr lang="en-US" dirty="0" smtClean="0"/>
              <a:t>Graph: </a:t>
            </a:r>
            <a:r>
              <a:rPr lang="en-US" dirty="0" err="1" smtClean="0"/>
              <a:t>Infovis</a:t>
            </a:r>
            <a:r>
              <a:rPr lang="en-US" dirty="0" smtClean="0"/>
              <a:t> tweeters from Moritz…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6391275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A85B-6591-4193-B10D-5A94D3A80649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971800"/>
            <a:ext cx="4695825" cy="373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752600" y="1066800"/>
            <a:ext cx="49530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E.g., the Louvain method, implemented in a </a:t>
            </a:r>
            <a:r>
              <a:rPr lang="en-US" dirty="0" smtClean="0">
                <a:hlinkClick r:id="rId3"/>
              </a:rPr>
              <a:t>lib that works with </a:t>
            </a:r>
            <a:r>
              <a:rPr lang="en-US" dirty="0" err="1" smtClean="0">
                <a:hlinkClick r:id="rId3"/>
              </a:rPr>
              <a:t>NetworkX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5410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http://en.wikipedia.org/wiki/File:Network_Community_Structure.png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438400"/>
            <a:ext cx="2047875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971800" y="2590800"/>
            <a:ext cx="59436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find_partition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(graph):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# from http://perso.crans.org/aynaud/communities/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g = graph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partition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community.best_partition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 g 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print "Partitions found: ",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(set(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partition.values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()))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print "Partition for node Arnicas: ", partition["arnicas"]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nx.set_node_attributes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g,'partition',partition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return g, partition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1612-517B-4782-A358-F8D7E36B7601}" type="datetime1">
              <a:rPr lang="en-US" smtClean="0"/>
              <a:pPr/>
              <a:t>3/15/2012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Partition Number by 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763000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write_node_attributes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(graph, attributes):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# utility function to let you print the node + various attributes in a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csv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format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if type(attributes) is not list: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attributes = [attributes]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for node in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graph.nodes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vals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[node]) for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in 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nx.get_node_attributes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graph,x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for x in attributes]]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print node, ",", ",".join(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vals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215-AD23-4F6C-A53F-E38CE88FACBC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200400"/>
            <a:ext cx="406717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Yer</a:t>
            </a:r>
            <a:r>
              <a:rPr lang="en-US" dirty="0" smtClean="0"/>
              <a:t> Stats, Visualize.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</a:t>
            </a:r>
            <a:r>
              <a:rPr lang="en-US" dirty="0" err="1" smtClean="0"/>
              <a:t>NetworkX</a:t>
            </a:r>
            <a:r>
              <a:rPr lang="en-US" dirty="0" smtClean="0"/>
              <a:t> I/O 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 Input -- List of edge pairs in txt file  (e.g., “a b”)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Networkx.read_edgelist</a:t>
            </a:r>
            <a:r>
              <a:rPr lang="en-US" dirty="0" smtClean="0"/>
              <a:t> converts a file of node pairs to a graph: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 Input or Output -- JSON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NetworkX.readwrite.json_graph.node_link_data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NetworkX.readwrite.json_graph.load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2057400"/>
            <a:ext cx="64008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def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read_in_edges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(filename):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g_orig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nx.read_edgelist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(filename,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create_using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nx.DiGraph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print "Read in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edgelist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file ", filename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print nx.info(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g_orig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return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g_orig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998893"/>
            <a:ext cx="45720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save_to_jsonfile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(filename, graph):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g = graph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g_json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json_graph.node_link_data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(g)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json.dump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g_json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open(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filename,'w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'))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5257800"/>
            <a:ext cx="45720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read_json_file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(filename):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graph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json_graph.load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(open(filename))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print "Read in file ", filename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print nx.info(data)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return graph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CE6-2865-44AE-8FC7-4C9BE6278048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64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 Subset…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of my visualization demos, I used a subset of the full dataset.   I sorted the 1644 nodes by eigenvector centrality score and then saved only the top 100.</a:t>
            </a:r>
          </a:p>
          <a:p>
            <a:endParaRPr lang="en-US" dirty="0" smtClean="0"/>
          </a:p>
          <a:p>
            <a:r>
              <a:rPr lang="en-US" dirty="0" smtClean="0"/>
              <a:t>Code from my networkx_functs.py file: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848600" cy="22929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err="1" smtClean="0"/>
              <a:t>eigen_sorted</a:t>
            </a:r>
            <a:r>
              <a:rPr lang="en-US" sz="1100" dirty="0" smtClean="0"/>
              <a:t> = sorted(</a:t>
            </a:r>
            <a:r>
              <a:rPr lang="en-US" sz="1100" dirty="0" err="1" smtClean="0"/>
              <a:t>eigen.items</a:t>
            </a:r>
            <a:r>
              <a:rPr lang="en-US" sz="1100" dirty="0" smtClean="0"/>
              <a:t>(), key=</a:t>
            </a:r>
            <a:r>
              <a:rPr lang="en-US" sz="1100" dirty="0" err="1" smtClean="0"/>
              <a:t>itemgetter</a:t>
            </a:r>
            <a:r>
              <a:rPr lang="en-US" sz="1100" dirty="0" smtClean="0"/>
              <a:t>(1), reverse=True)</a:t>
            </a:r>
          </a:p>
          <a:p>
            <a:endParaRPr lang="en-US" sz="1100" dirty="0" smtClean="0"/>
          </a:p>
          <a:p>
            <a:r>
              <a:rPr lang="en-US" sz="1100" dirty="0" smtClean="0"/>
              <a:t>for key, </a:t>
            </a:r>
            <a:r>
              <a:rPr lang="en-US" sz="1100" dirty="0" err="1" smtClean="0"/>
              <a:t>val</a:t>
            </a:r>
            <a:r>
              <a:rPr lang="en-US" sz="1100" dirty="0" smtClean="0"/>
              <a:t> in </a:t>
            </a:r>
            <a:r>
              <a:rPr lang="en-US" sz="1100" dirty="0" err="1" smtClean="0"/>
              <a:t>eigen_sorted</a:t>
            </a:r>
            <a:r>
              <a:rPr lang="en-US" sz="1100" dirty="0" smtClean="0"/>
              <a:t>[0:5]:</a:t>
            </a:r>
          </a:p>
          <a:p>
            <a:r>
              <a:rPr lang="en-US" sz="1100" dirty="0" smtClean="0"/>
              <a:t>	print “Highest eigenvector centrality nodes:", key, </a:t>
            </a:r>
            <a:r>
              <a:rPr lang="en-US" sz="1100" dirty="0" err="1" smtClean="0"/>
              <a:t>val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# for trimming the dataset, you want it reverse sorted, with low values on top.</a:t>
            </a:r>
          </a:p>
          <a:p>
            <a:r>
              <a:rPr lang="en-US" sz="1100" dirty="0" err="1" smtClean="0"/>
              <a:t>eigen_sorted</a:t>
            </a:r>
            <a:r>
              <a:rPr lang="en-US" sz="1100" dirty="0" smtClean="0"/>
              <a:t> = sorted(</a:t>
            </a:r>
            <a:r>
              <a:rPr lang="en-US" sz="1100" dirty="0" err="1" smtClean="0"/>
              <a:t>eigen.items</a:t>
            </a:r>
            <a:r>
              <a:rPr lang="en-US" sz="1100" dirty="0" smtClean="0"/>
              <a:t>(), key=</a:t>
            </a:r>
            <a:r>
              <a:rPr lang="en-US" sz="1100" dirty="0" err="1" smtClean="0"/>
              <a:t>itemgetter</a:t>
            </a:r>
            <a:r>
              <a:rPr lang="en-US" sz="1100" dirty="0" smtClean="0"/>
              <a:t>(1), reverse=False)</a:t>
            </a:r>
          </a:p>
          <a:p>
            <a:r>
              <a:rPr lang="en-US" sz="1100" dirty="0" err="1" smtClean="0"/>
              <a:t>small_graph</a:t>
            </a:r>
            <a:r>
              <a:rPr lang="en-US" sz="1100" dirty="0" smtClean="0"/>
              <a:t> = </a:t>
            </a:r>
            <a:r>
              <a:rPr lang="en-US" sz="1100" dirty="0" err="1" smtClean="0"/>
              <a:t>trim_nodes_by_attribute_for_remaining_number</a:t>
            </a:r>
            <a:r>
              <a:rPr lang="en-US" sz="1100" dirty="0" smtClean="0"/>
              <a:t>(</a:t>
            </a:r>
            <a:r>
              <a:rPr lang="en-US" sz="1100" dirty="0" err="1" smtClean="0"/>
              <a:t>undir_g</a:t>
            </a:r>
            <a:r>
              <a:rPr lang="en-US" sz="1100" dirty="0" smtClean="0"/>
              <a:t>, </a:t>
            </a:r>
            <a:r>
              <a:rPr lang="en-US" sz="1100" dirty="0" err="1" smtClean="0"/>
              <a:t>eigen_sorted</a:t>
            </a:r>
            <a:r>
              <a:rPr lang="en-US" sz="1100" dirty="0" smtClean="0"/>
              <a:t>, 100)</a:t>
            </a:r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print nx.info(</a:t>
            </a:r>
            <a:r>
              <a:rPr lang="en-US" sz="1100" dirty="0" err="1" smtClean="0"/>
              <a:t>small_graph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#save as </a:t>
            </a:r>
            <a:r>
              <a:rPr lang="en-US" sz="1100" dirty="0" err="1" smtClean="0"/>
              <a:t>json</a:t>
            </a:r>
            <a:r>
              <a:rPr lang="en-US" sz="1100" dirty="0" smtClean="0"/>
              <a:t> for use in </a:t>
            </a:r>
            <a:r>
              <a:rPr lang="en-US" sz="1100" dirty="0" err="1" smtClean="0"/>
              <a:t>javascript</a:t>
            </a:r>
            <a:r>
              <a:rPr lang="en-US" sz="1100" dirty="0" smtClean="0"/>
              <a:t> - small graph, and full graph if you want</a:t>
            </a:r>
          </a:p>
          <a:p>
            <a:r>
              <a:rPr lang="en-US" sz="1100" dirty="0" err="1" smtClean="0"/>
              <a:t>save_to_jsonfile</a:t>
            </a:r>
            <a:r>
              <a:rPr lang="en-US" sz="1100" dirty="0" smtClean="0"/>
              <a:t>(</a:t>
            </a:r>
            <a:r>
              <a:rPr lang="en-US" sz="1100" dirty="0" err="1" smtClean="0"/>
              <a:t>path+outputjsonfile</a:t>
            </a:r>
            <a:r>
              <a:rPr lang="en-US" sz="1100" dirty="0" smtClean="0"/>
              <a:t>, </a:t>
            </a:r>
            <a:r>
              <a:rPr lang="en-US" sz="1100" dirty="0" err="1" smtClean="0"/>
              <a:t>small_graph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JSON of a graph</a:t>
            </a:r>
            <a:br>
              <a:rPr lang="en-US" dirty="0" smtClean="0"/>
            </a:br>
            <a:r>
              <a:rPr lang="en-US" sz="2400" dirty="0" smtClean="0"/>
              <a:t>(after my </a:t>
            </a:r>
            <a:r>
              <a:rPr lang="en-US" sz="2400" dirty="0" err="1" smtClean="0"/>
              <a:t>NetworkX</a:t>
            </a:r>
            <a:r>
              <a:rPr lang="en-US" sz="2400" dirty="0" smtClean="0"/>
              <a:t> </a:t>
            </a:r>
            <a:r>
              <a:rPr lang="en-US" sz="2400" dirty="0" err="1" smtClean="0"/>
              <a:t>calcs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2902744" y="1273969"/>
            <a:ext cx="3638550" cy="4443412"/>
          </a:xfrm>
          <a:prstGeom prst="bentConnector5">
            <a:avLst>
              <a:gd name="adj1" fmla="val -6283"/>
              <a:gd name="adj2" fmla="val 53162"/>
              <a:gd name="adj3" fmla="val 10628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579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Works with all D3 examples I’ll show…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3780376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752600"/>
            <a:ext cx="3067050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r>
              <a:rPr lang="en-US" dirty="0" smtClean="0"/>
              <a:t> to be aware of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use the “</a:t>
            </a:r>
            <a:r>
              <a:rPr lang="en-US" dirty="0" err="1" smtClean="0"/>
              <a:t>DiGraph</a:t>
            </a:r>
            <a:r>
              <a:rPr lang="en-US" dirty="0" smtClean="0"/>
              <a:t>” (directed graph) class in </a:t>
            </a:r>
            <a:r>
              <a:rPr lang="en-US" dirty="0" err="1" smtClean="0"/>
              <a:t>NetworkX</a:t>
            </a:r>
            <a:r>
              <a:rPr lang="en-US" dirty="0" smtClean="0"/>
              <a:t>, you will lose some links.  This changes some visuals.</a:t>
            </a:r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 err="1" smtClean="0"/>
              <a:t>json</a:t>
            </a:r>
            <a:r>
              <a:rPr lang="en-US" dirty="0" smtClean="0"/>
              <a:t> links are based on index of the node.  If/when you do filtering in JSON based on, say, UI controls, you need to redo your indexing on your links!</a:t>
            </a:r>
          </a:p>
          <a:p>
            <a:pPr lvl="1">
              <a:buNone/>
            </a:pPr>
            <a:r>
              <a:rPr lang="en-US" dirty="0" smtClean="0"/>
              <a:t>[e.g., See my code in demo full_fonts.html]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4AD8-0905-483B-8FD7-99F46A37E5E5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Hairballs.</a:t>
            </a:r>
          </a:p>
          <a:p>
            <a:r>
              <a:rPr lang="en-US" dirty="0" err="1" smtClean="0"/>
              <a:t>NetworkX</a:t>
            </a:r>
            <a:r>
              <a:rPr lang="en-US" dirty="0" smtClean="0"/>
              <a:t> – one tool</a:t>
            </a:r>
          </a:p>
          <a:p>
            <a:r>
              <a:rPr lang="en-US" dirty="0" smtClean="0"/>
              <a:t>Stats on networks (and getting them from </a:t>
            </a:r>
            <a:r>
              <a:rPr lang="en-US" dirty="0" err="1" smtClean="0"/>
              <a:t>NetworkX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Visualizing networks – some options</a:t>
            </a:r>
          </a:p>
          <a:p>
            <a:r>
              <a:rPr lang="en-US" dirty="0" smtClean="0"/>
              <a:t>D3 demos of several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Lots of Links for Learning More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36576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NetworkX</a:t>
            </a:r>
            <a:r>
              <a:rPr lang="en-US" dirty="0" smtClean="0"/>
              <a:t> isn’t really for </a:t>
            </a:r>
            <a:r>
              <a:rPr lang="en-US" dirty="0" err="1" smtClean="0"/>
              <a:t>vis</a:t>
            </a:r>
            <a:r>
              <a:rPr lang="en-US" dirty="0" smtClean="0"/>
              <a:t> – can use </a:t>
            </a:r>
            <a:r>
              <a:rPr lang="en-US" dirty="0" err="1" smtClean="0"/>
              <a:t>graphViz</a:t>
            </a:r>
            <a:r>
              <a:rPr lang="en-US" dirty="0" smtClean="0"/>
              <a:t> and other layouts for static </a:t>
            </a:r>
            <a:r>
              <a:rPr lang="en-US" dirty="0" err="1" smtClean="0"/>
              <a:t>pics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Use </a:t>
            </a:r>
            <a:r>
              <a:rPr lang="en-US" dirty="0" err="1" smtClean="0">
                <a:hlinkClick r:id="rId3"/>
              </a:rPr>
              <a:t>Gephi</a:t>
            </a:r>
            <a:r>
              <a:rPr lang="en-US" dirty="0" smtClean="0"/>
              <a:t> to explore and calculate stats, too.</a:t>
            </a:r>
          </a:p>
          <a:p>
            <a:pPr lvl="1">
              <a:buNone/>
            </a:pPr>
            <a:r>
              <a:rPr lang="en-US" dirty="0" smtClean="0"/>
              <a:t>See my </a:t>
            </a:r>
            <a:r>
              <a:rPr lang="en-US" dirty="0" smtClean="0">
                <a:hlinkClick r:id="rId4"/>
              </a:rPr>
              <a:t>blog post</a:t>
            </a:r>
            <a:r>
              <a:rPr lang="en-US" dirty="0" smtClean="0"/>
              <a:t> and </a:t>
            </a:r>
            <a:r>
              <a:rPr lang="en-US" dirty="0" err="1" smtClean="0">
                <a:hlinkClick r:id="rId5"/>
              </a:rPr>
              <a:t>slideshare</a:t>
            </a:r>
            <a:r>
              <a:rPr lang="en-US" dirty="0" smtClean="0">
                <a:hlinkClick r:id="rId5"/>
              </a:rPr>
              <a:t> with UI </a:t>
            </a:r>
            <a:r>
              <a:rPr lang="en-US" dirty="0" err="1" smtClean="0">
                <a:hlinkClick r:id="rId5"/>
              </a:rPr>
              <a:t>screencaps</a:t>
            </a:r>
            <a:r>
              <a:rPr lang="en-US" dirty="0" smtClean="0">
                <a:hlinkClick r:id="rId5"/>
              </a:rPr>
              <a:t> of </a:t>
            </a:r>
            <a:r>
              <a:rPr lang="en-US" dirty="0" err="1" smtClean="0">
                <a:hlinkClick r:id="rId5"/>
              </a:rPr>
              <a:t>Gephi</a:t>
            </a:r>
            <a:r>
              <a:rPr lang="en-US" dirty="0" smtClean="0"/>
              <a:t>, using this same data set!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Apart from the hairball, there are other methods to visualize graphs:</a:t>
            </a:r>
          </a:p>
          <a:p>
            <a:pPr lvl="1"/>
            <a:r>
              <a:rPr lang="en-US" dirty="0" smtClean="0"/>
              <a:t>See Robert </a:t>
            </a:r>
            <a:r>
              <a:rPr lang="en-US" dirty="0" err="1" smtClean="0"/>
              <a:t>Kosara’s</a:t>
            </a:r>
            <a:r>
              <a:rPr lang="en-US" dirty="0" smtClean="0"/>
              <a:t> post: </a:t>
            </a:r>
            <a:r>
              <a:rPr lang="en-US" dirty="0" smtClean="0">
                <a:hlinkClick r:id="rId6"/>
              </a:rPr>
              <a:t>http://eagereyes.org/techniques/graphs-hairball</a:t>
            </a:r>
            <a:endParaRPr lang="en-US" dirty="0" smtClean="0"/>
          </a:p>
          <a:p>
            <a:pPr lvl="1"/>
            <a:r>
              <a:rPr lang="en-US" dirty="0" smtClean="0"/>
              <a:t>Lane Harrison’s post: </a:t>
            </a:r>
            <a:r>
              <a:rPr lang="en-US" dirty="0" smtClean="0">
                <a:hlinkClick r:id="rId7"/>
              </a:rPr>
              <a:t>http://blog.visual.ly/network-visualizations/</a:t>
            </a:r>
            <a:endParaRPr lang="en-US" dirty="0" smtClean="0"/>
          </a:p>
          <a:p>
            <a:pPr lvl="1"/>
            <a:r>
              <a:rPr lang="en-US" dirty="0" smtClean="0"/>
              <a:t>MS Lima’s book </a:t>
            </a:r>
            <a:r>
              <a:rPr lang="en-US" dirty="0" smtClean="0">
                <a:hlinkClick r:id="rId8"/>
              </a:rPr>
              <a:t>Visual Complexity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Like many big data problems, use multiple stats and multiple methods to explore!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by Mike </a:t>
            </a:r>
            <a:r>
              <a:rPr lang="en-US" dirty="0" err="1" smtClean="0"/>
              <a:t>Bostock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3"/>
              </a:rPr>
              <a:t>D3</a:t>
            </a:r>
            <a:r>
              <a:rPr lang="en-US" dirty="0" smtClean="0"/>
              <a:t> allows creation of interactive visualizations…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Adjacency Matrix	    Chord Diagram	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Networks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971800"/>
            <a:ext cx="2782491" cy="245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599" y="2971801"/>
            <a:ext cx="2530967" cy="245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2971800"/>
            <a:ext cx="2532313" cy="2488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Data Set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1447800"/>
            <a:ext cx="1676400" cy="13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971800"/>
            <a:ext cx="1692767" cy="1642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724400"/>
            <a:ext cx="1746647" cy="1541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90800" y="15240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matrix only holds a small number of nodes at a time – I used 88 of the top 100 selected by eigenvector centrality for this demo.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124200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Chord diagrams are simplified reps of a dataset – </a:t>
            </a:r>
            <a:r>
              <a:rPr lang="en-US" dirty="0" smtClean="0">
                <a:solidFill>
                  <a:srgbClr val="C00000"/>
                </a:solidFill>
              </a:rPr>
              <a:t>comparing the relations between the top 100 by eigenvector centrality vs. the whole 1644 nodes set reveals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most interesting insight!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48768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network </a:t>
            </a:r>
            <a:r>
              <a:rPr lang="en-US" dirty="0" err="1" smtClean="0"/>
              <a:t>vis</a:t>
            </a:r>
            <a:r>
              <a:rPr lang="en-US" dirty="0" smtClean="0"/>
              <a:t> is limited by browser performance – </a:t>
            </a:r>
            <a:r>
              <a:rPr lang="en-US" dirty="0" smtClean="0"/>
              <a:t>and complexity of hairballs. </a:t>
            </a:r>
            <a:r>
              <a:rPr lang="en-US" dirty="0" smtClean="0"/>
              <a:t> </a:t>
            </a:r>
            <a:r>
              <a:rPr lang="en-US" dirty="0" smtClean="0"/>
              <a:t>If you want it to be interactive (live) and not a static image, you probably need to reduce your data before or after loading.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Square matrix of nodes; cells constitute edge count.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905000"/>
            <a:ext cx="43910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0" y="42672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http://mathworld.wolfram.com/AdjacencyMatrix.html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029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Demo adjacency.html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show?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to change the sort order on the right side: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largest partition represented is the orange partition, when you sort by partition (= </a:t>
            </a:r>
            <a:r>
              <a:rPr lang="en-US" dirty="0" err="1" smtClean="0"/>
              <a:t>subcommunity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Some partitions (colors) have very few representatives in the matrix of the top 88.  We can suppose these partitions are not composed of people with the highest eigenvector centrality scores.</a:t>
            </a:r>
          </a:p>
          <a:p>
            <a:r>
              <a:rPr lang="en-US" dirty="0" smtClean="0"/>
              <a:t>Node </a:t>
            </a:r>
            <a:r>
              <a:rPr lang="en-US" b="1" dirty="0" err="1" smtClean="0"/>
              <a:t>VizWorld</a:t>
            </a:r>
            <a:r>
              <a:rPr lang="en-US" dirty="0" smtClean="0"/>
              <a:t> is near or at the top in all the sort-by-attribute methods offered, and is in the red partition, not orange.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752600"/>
            <a:ext cx="1790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066800"/>
          </a:xfrm>
        </p:spPr>
        <p:txBody>
          <a:bodyPr/>
          <a:lstStyle/>
          <a:p>
            <a:r>
              <a:rPr lang="en-US" dirty="0" smtClean="0"/>
              <a:t>Chord Diagram: Summarize Relations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3200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representative of full network…</a:t>
            </a:r>
          </a:p>
          <a:p>
            <a:r>
              <a:rPr lang="en-US" dirty="0" smtClean="0"/>
              <a:t>Interesting!</a:t>
            </a:r>
            <a:endParaRPr lang="en-US" dirty="0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40386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143000"/>
            <a:ext cx="4652963" cy="471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4343400"/>
            <a:ext cx="3086426" cy="1901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2400" y="838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100 nodes by eigenvector centrality, chords</a:t>
            </a:r>
          </a:p>
          <a:p>
            <a:r>
              <a:rPr lang="en-US" dirty="0" smtClean="0"/>
              <a:t>by 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Chord Diagram With All Data…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4648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demo</a:t>
            </a:r>
            <a:r>
              <a:rPr lang="en-US" dirty="0"/>
              <a:t> </a:t>
            </a:r>
            <a:r>
              <a:rPr lang="en-US" dirty="0" smtClean="0"/>
              <a:t>allows you to swap </a:t>
            </a:r>
            <a:r>
              <a:rPr lang="en-US" dirty="0" err="1" smtClean="0"/>
              <a:t>json</a:t>
            </a:r>
            <a:r>
              <a:rPr lang="en-US" dirty="0" smtClean="0"/>
              <a:t> files to see the change.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4848225" cy="476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Comparing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0292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top 100 nodes by eigenvector centrality are mostly the orange partition.  The green partition, however, is the largest </a:t>
            </a:r>
            <a:r>
              <a:rPr lang="en-US" dirty="0" smtClean="0"/>
              <a:t>group</a:t>
            </a:r>
            <a:r>
              <a:rPr lang="en-US" dirty="0" smtClean="0"/>
              <a:t> </a:t>
            </a:r>
            <a:r>
              <a:rPr lang="en-US" dirty="0" smtClean="0"/>
              <a:t>in the unfiltered set (the whole 1644 nodes).</a:t>
            </a:r>
          </a:p>
          <a:p>
            <a:endParaRPr lang="en-US" dirty="0" smtClean="0"/>
          </a:p>
          <a:p>
            <a:pPr lvl="1" algn="r"/>
            <a:r>
              <a:rPr lang="en-US" dirty="0" smtClean="0"/>
              <a:t>Notice how few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purple</a:t>
            </a:r>
            <a:r>
              <a:rPr lang="en-US" dirty="0" smtClean="0"/>
              <a:t> partition members “make” the top </a:t>
            </a:r>
            <a:r>
              <a:rPr lang="en-US" dirty="0" err="1" smtClean="0"/>
              <a:t>eigencentric</a:t>
            </a:r>
            <a:r>
              <a:rPr lang="en-US" dirty="0" smtClean="0"/>
              <a:t> list: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 see supporting evidence of the orange eigenvector centrality by looking at how many people link to them from other partitions</a:t>
            </a:r>
            <a:r>
              <a:rPr lang="en-US" dirty="0" smtClean="0"/>
              <a:t>. Change the target/source radio button on the demo to see this in action.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676400"/>
            <a:ext cx="22574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3" idx="3"/>
          </p:cNvCxnSpPr>
          <p:nvPr/>
        </p:nvCxnSpPr>
        <p:spPr>
          <a:xfrm>
            <a:off x="5486400" y="3786982"/>
            <a:ext cx="609600" cy="40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3"/>
          </p:cNvCxnSpPr>
          <p:nvPr/>
        </p:nvCxnSpPr>
        <p:spPr>
          <a:xfrm>
            <a:off x="5486400" y="3786982"/>
            <a:ext cx="609600" cy="101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Graph Rendering…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Nodes/Edges, with sizing/coloring – slow, still a hairball, not much visible useful info.</a:t>
            </a:r>
          </a:p>
          <a:p>
            <a:pPr lvl="1">
              <a:buNone/>
            </a:pPr>
            <a:r>
              <a:rPr lang="en-US" dirty="0" smtClean="0"/>
              <a:t>Avoid this simplistic </a:t>
            </a:r>
            <a:r>
              <a:rPr lang="en-US" dirty="0" err="1" smtClean="0"/>
              <a:t>vis</a:t>
            </a:r>
            <a:r>
              <a:rPr lang="en-US" dirty="0" smtClean="0"/>
              <a:t> method if you can</a:t>
            </a:r>
            <a:r>
              <a:rPr lang="en-US" dirty="0" smtClean="0"/>
              <a:t>…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Note this takes a little while to calm down!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3"/>
              </a:rPr>
              <a:t>Demo </a:t>
            </a:r>
            <a:r>
              <a:rPr lang="en-US" dirty="0" err="1" smtClean="0">
                <a:hlinkClick r:id="rId3"/>
              </a:rPr>
              <a:t>redballs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Alternate, slightly better: Names, color by Partition, UI options and edges on </a:t>
            </a:r>
            <a:r>
              <a:rPr lang="en-US" dirty="0" smtClean="0"/>
              <a:t>click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4"/>
              </a:rPr>
              <a:t>Demo </a:t>
            </a:r>
            <a:r>
              <a:rPr lang="en-US" dirty="0" err="1" smtClean="0">
                <a:hlinkClick r:id="rId4"/>
              </a:rPr>
              <a:t>force_fonts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905000"/>
            <a:ext cx="224790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572000"/>
            <a:ext cx="264795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top scoring subset only….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905000" cy="4906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000" dirty="0" smtClean="0"/>
              <a:t>Even with </a:t>
            </a:r>
            <a:r>
              <a:rPr lang="en-US" sz="2000" dirty="0" smtClean="0"/>
              <a:t>a small subset and partition clustering, showing all the links is a visual mess… 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2000" dirty="0" smtClean="0"/>
              <a:t>So only show them on demand.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66800"/>
            <a:ext cx="6352349" cy="513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8315325" cy="5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15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Problem:  Moritz </a:t>
            </a:r>
            <a:r>
              <a:rPr lang="en-US" dirty="0" err="1" smtClean="0">
                <a:solidFill>
                  <a:srgbClr val="C00000"/>
                </a:solidFill>
              </a:rPr>
              <a:t>Stefaner’s</a:t>
            </a:r>
            <a:r>
              <a:rPr lang="en-US" dirty="0" smtClean="0">
                <a:solidFill>
                  <a:srgbClr val="C00000"/>
                </a:solidFill>
              </a:rPr>
              <a:t> Dataset on Twitter “</a:t>
            </a:r>
            <a:r>
              <a:rPr lang="en-US" dirty="0" err="1" smtClean="0">
                <a:solidFill>
                  <a:srgbClr val="C00000"/>
                </a:solidFill>
              </a:rPr>
              <a:t>Infovis</a:t>
            </a:r>
            <a:r>
              <a:rPr lang="en-US" dirty="0" smtClean="0">
                <a:solidFill>
                  <a:srgbClr val="C00000"/>
                </a:solidFill>
              </a:rPr>
              <a:t>” Folks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04850"/>
            <a:ext cx="89916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0792-5E89-4245-B1A5-17ABFF018C87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6324600"/>
            <a:ext cx="5846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See </a:t>
            </a:r>
            <a:r>
              <a:rPr lang="en-US" sz="1400" dirty="0" smtClean="0">
                <a:hlinkClick r:id="rId5"/>
              </a:rPr>
              <a:t>http://well-formed-data.net/archives/642/the-vizosphere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Tweaks Made To Make It (More)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click-action to 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ade out nodes unrelated to clicked node</a:t>
            </a:r>
          </a:p>
          <a:p>
            <a:pPr lvl="1"/>
            <a:r>
              <a:rPr lang="en-US" dirty="0" smtClean="0"/>
              <a:t>Show lines indicating who they follow</a:t>
            </a:r>
          </a:p>
          <a:p>
            <a:pPr lvl="1"/>
            <a:r>
              <a:rPr lang="en-US" dirty="0" smtClean="0"/>
              <a:t>Show the names (unlinked) of who follows them</a:t>
            </a:r>
          </a:p>
          <a:p>
            <a:r>
              <a:rPr lang="en-US" dirty="0" smtClean="0"/>
              <a:t>Add a tooltip showing on-screen degree (i.e., following and followed-by numbers for the subset)</a:t>
            </a:r>
            <a:endParaRPr lang="en-US" dirty="0" smtClean="0"/>
          </a:p>
          <a:p>
            <a:r>
              <a:rPr lang="en-US" dirty="0" smtClean="0"/>
              <a:t>Heavily adjusted layout to separate clusters visually (lots of trial and error, see following slides)</a:t>
            </a:r>
            <a:endParaRPr lang="en-US" dirty="0" smtClean="0"/>
          </a:p>
          <a:p>
            <a:r>
              <a:rPr lang="en-US" dirty="0" smtClean="0"/>
              <a:t>Add stats on the sidebar showing some numbers, to allow you to compare, for instance, onscreen degree vs. degree in the whole set of 1644 nodes: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971800"/>
            <a:ext cx="1828800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953000"/>
            <a:ext cx="1971675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subset in JS instead of </a:t>
            </a:r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the union of the top N by each attribute, I </a:t>
            </a:r>
            <a:r>
              <a:rPr lang="en-US" dirty="0" err="1" smtClean="0"/>
              <a:t>shortcutted</a:t>
            </a:r>
            <a:r>
              <a:rPr lang="en-US" dirty="0" smtClean="0"/>
              <a:t> and used </a:t>
            </a:r>
            <a:r>
              <a:rPr lang="en-US" dirty="0" err="1" smtClean="0"/>
              <a:t>underscore.js’s</a:t>
            </a:r>
            <a:r>
              <a:rPr lang="en-US" dirty="0" smtClean="0"/>
              <a:t> union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you need to update your links by filtering for the links referring to the subset of nodes, and fix the indices!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733800"/>
            <a:ext cx="391477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72294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3528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most “readable” view is with fonts sized by “</a:t>
            </a:r>
            <a:r>
              <a:rPr lang="en-US" dirty="0" err="1" smtClean="0"/>
              <a:t>Betweenness</a:t>
            </a:r>
            <a:r>
              <a:rPr lang="en-US" dirty="0" smtClean="0"/>
              <a:t>” because of the large discrepancies: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 that these look familiar from the Adjacency Matrix view!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76400"/>
            <a:ext cx="5286375" cy="411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“read” 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that drift towards the middle are linked to more partition colors and nodes in the visible subset. Tooltips show the following/follower relations for the subset only.</a:t>
            </a:r>
          </a:p>
          <a:p>
            <a:r>
              <a:rPr lang="en-US" dirty="0" smtClean="0"/>
              <a:t>Nodes towards the fringes are less linked in general inside this subset.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00400"/>
            <a:ext cx="4133850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800600"/>
            <a:ext cx="2057400" cy="457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581400"/>
            <a:ext cx="3810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91200" y="3200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</a:rPr>
              <a:t>Itoworld</a:t>
            </a:r>
            <a:r>
              <a:rPr lang="en-US" dirty="0" smtClean="0">
                <a:latin typeface="Arial Narrow" pitchFamily="34" charset="0"/>
              </a:rPr>
              <a:t>, </a:t>
            </a:r>
            <a:r>
              <a:rPr lang="en-US" dirty="0" smtClean="0">
                <a:latin typeface="+mj-lt"/>
              </a:rPr>
              <a:t>on the edge: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Oddities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24384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w</a:t>
            </a:r>
            <a:r>
              <a:rPr lang="en-US" dirty="0" err="1" smtClean="0">
                <a:solidFill>
                  <a:srgbClr val="FFC000"/>
                </a:solidFill>
              </a:rPr>
              <a:t>attenberg</a:t>
            </a:r>
            <a:r>
              <a:rPr lang="en-US" dirty="0" smtClean="0"/>
              <a:t> is in the orange partition, but within the top N nodes, follows* mostly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general, the top N of the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partition follow each other.  They’re the artists!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371600"/>
            <a:ext cx="2772304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429000" y="5867400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This data set is from mid-2011!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1336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HansRosling</a:t>
            </a:r>
            <a:r>
              <a:rPr lang="en-US" dirty="0" smtClean="0"/>
              <a:t> follows no one but is followed by quite a few of the visible subset: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657600"/>
            <a:ext cx="182880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5181600"/>
            <a:ext cx="1866900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629400" y="4495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Ditto </a:t>
            </a:r>
            <a:r>
              <a:rPr lang="en-US" dirty="0" err="1" smtClean="0">
                <a:solidFill>
                  <a:srgbClr val="0070C0"/>
                </a:solidFill>
              </a:rPr>
              <a:t>nytgraphics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Accomplishing the layout in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screwing with the foci locations to move the nodes to and force settings: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Moving them: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55816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133600"/>
            <a:ext cx="2266950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67150"/>
            <a:ext cx="5295900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dirty="0" smtClean="0"/>
              <a:t>Wrap up with an aside from a </a:t>
            </a:r>
            <a:r>
              <a:rPr lang="en-US" dirty="0" smtClean="0"/>
              <a:t>Frank van Ham </a:t>
            </a:r>
            <a:r>
              <a:rPr lang="en-US" dirty="0" smtClean="0">
                <a:hlinkClick r:id="rId3"/>
              </a:rPr>
              <a:t>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6248400"/>
            <a:ext cx="2495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http://bit.ly/s6udpy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7229475" cy="5419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The map is not the territory.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Just </a:t>
            </a:r>
            <a:r>
              <a:rPr lang="en-US" dirty="0" err="1" smtClean="0"/>
              <a:t>cuz</a:t>
            </a:r>
            <a:r>
              <a:rPr lang="en-US" dirty="0" smtClean="0"/>
              <a:t> social media software tools allow links between people doesn’t mean they reflect the true – or complete – social network of relationships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Also, this data set is no doubt out of date with respect to current follower relations!)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Bunch of Links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(In the non-network sense)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Network Primer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MIT </a:t>
            </a:r>
            <a:r>
              <a:rPr lang="en-US" dirty="0" err="1" smtClean="0">
                <a:hlinkClick r:id="rId3"/>
              </a:rPr>
              <a:t>OpenCourseware</a:t>
            </a:r>
            <a:r>
              <a:rPr lang="en-US" dirty="0" smtClean="0">
                <a:hlinkClick r:id="rId3"/>
              </a:rPr>
              <a:t> on Networks, Complexity, Applications</a:t>
            </a:r>
            <a:r>
              <a:rPr lang="en-US" dirty="0" smtClean="0"/>
              <a:t> (many references!)</a:t>
            </a:r>
          </a:p>
          <a:p>
            <a:r>
              <a:rPr lang="en-US" dirty="0" smtClean="0">
                <a:hlinkClick r:id="rId4"/>
              </a:rPr>
              <a:t>Frank van Ham’s slides</a:t>
            </a:r>
            <a:r>
              <a:rPr lang="en-US" dirty="0" smtClean="0"/>
              <a:t> from a recent </a:t>
            </a:r>
            <a:r>
              <a:rPr lang="en-US" dirty="0" err="1" smtClean="0"/>
              <a:t>datavis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CRAN R code/links</a:t>
            </a:r>
            <a:r>
              <a:rPr lang="en-US" dirty="0" smtClean="0"/>
              <a:t> for handling graphs/networks</a:t>
            </a:r>
          </a:p>
          <a:p>
            <a:r>
              <a:rPr lang="en-US" dirty="0" smtClean="0">
                <a:hlinkClick r:id="rId6"/>
              </a:rPr>
              <a:t>Chapter 10 of </a:t>
            </a:r>
            <a:r>
              <a:rPr lang="en-US" dirty="0" err="1" smtClean="0">
                <a:hlinkClick r:id="rId6"/>
              </a:rPr>
              <a:t>Rajaraman</a:t>
            </a:r>
            <a:r>
              <a:rPr lang="en-US" dirty="0" smtClean="0">
                <a:hlinkClick r:id="rId6"/>
              </a:rPr>
              <a:t> &amp; Ullman and book</a:t>
            </a:r>
            <a:r>
              <a:rPr lang="en-US" dirty="0" smtClean="0"/>
              <a:t> on Data Mining of Massive Datasets</a:t>
            </a:r>
          </a:p>
          <a:p>
            <a:r>
              <a:rPr lang="en-US" dirty="0" smtClean="0">
                <a:hlinkClick r:id="rId7"/>
              </a:rPr>
              <a:t>Graph Theory with Applications</a:t>
            </a:r>
            <a:r>
              <a:rPr lang="en-US" dirty="0" smtClean="0"/>
              <a:t> by </a:t>
            </a:r>
            <a:r>
              <a:rPr lang="en-US" dirty="0" err="1" smtClean="0"/>
              <a:t>Bondy</a:t>
            </a:r>
            <a:r>
              <a:rPr lang="en-US" dirty="0" smtClean="0"/>
              <a:t> and </a:t>
            </a:r>
            <a:r>
              <a:rPr lang="en-US" dirty="0" err="1" smtClean="0"/>
              <a:t>Murty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Intro to Social Network Methods</a:t>
            </a:r>
            <a:r>
              <a:rPr lang="en-US" dirty="0" smtClean="0"/>
              <a:t> by </a:t>
            </a:r>
            <a:r>
              <a:rPr lang="en-US" dirty="0" err="1" smtClean="0"/>
              <a:t>Hanneman</a:t>
            </a:r>
            <a:r>
              <a:rPr lang="en-US" dirty="0" smtClean="0"/>
              <a:t> and Riddle</a:t>
            </a:r>
          </a:p>
          <a:p>
            <a:r>
              <a:rPr lang="en-US" dirty="0" smtClean="0">
                <a:hlinkClick r:id="rId9"/>
              </a:rPr>
              <a:t>Networks, Crowds, and Markets </a:t>
            </a:r>
            <a:r>
              <a:rPr lang="en-US" dirty="0" smtClean="0"/>
              <a:t>by Easley and Kleinberg</a:t>
            </a:r>
          </a:p>
          <a:p>
            <a:endParaRPr lang="en-US" dirty="0" smtClean="0"/>
          </a:p>
          <a:p>
            <a:r>
              <a:rPr lang="en-US" dirty="0" smtClean="0"/>
              <a:t>My lists of </a:t>
            </a:r>
            <a:r>
              <a:rPr lang="en-US" dirty="0" err="1" smtClean="0">
                <a:hlinkClick r:id="rId10"/>
              </a:rPr>
              <a:t>sna</a:t>
            </a:r>
            <a:r>
              <a:rPr lang="en-US" dirty="0" smtClean="0"/>
              <a:t> / </a:t>
            </a:r>
            <a:r>
              <a:rPr lang="en-US" dirty="0" smtClean="0">
                <a:hlinkClick r:id="rId11"/>
              </a:rPr>
              <a:t>networks</a:t>
            </a:r>
            <a:r>
              <a:rPr lang="en-US" dirty="0" smtClean="0"/>
              <a:t> papers on delicious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9B08-BCA2-4802-8560-B10495E8C963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42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Python Library for Network / Graph analysis and teaching, housed and documented well at: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http://networkx.lanl.gov/index.html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362200"/>
            <a:ext cx="5562600" cy="407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192-C863-4C9C-A616-5C20538BBE5F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6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Info/Tutorials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site docs/tutorial: </a:t>
            </a:r>
            <a:r>
              <a:rPr lang="en-US" dirty="0" smtClean="0">
                <a:hlinkClick r:id="rId3"/>
              </a:rPr>
              <a:t>http://networkx.lanl.gov/tutorial/index.html</a:t>
            </a:r>
            <a:endParaRPr lang="en-US" dirty="0" smtClean="0"/>
          </a:p>
          <a:p>
            <a:r>
              <a:rPr lang="en-US" dirty="0" smtClean="0"/>
              <a:t>UC Dublin web science summer school data sets, slides, references: </a:t>
            </a:r>
            <a:r>
              <a:rPr lang="en-US" dirty="0" smtClean="0">
                <a:hlinkClick r:id="rId4"/>
              </a:rPr>
              <a:t>http://mlg.ucd.ie/summer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Stanford basic intro tutorial: </a:t>
            </a:r>
            <a:r>
              <a:rPr lang="en-US" dirty="0" smtClean="0">
                <a:hlinkClick r:id="rId5"/>
              </a:rPr>
              <a:t>http://www.stanford.edu/class/cs224w/nx_tutorial/nx_tutorial.pdf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7434-B048-4EC0-B273-DC6E33EB7622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Example Links (for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D3.js </a:t>
            </a:r>
            <a:r>
              <a:rPr lang="en-US" dirty="0" smtClean="0">
                <a:hlinkClick r:id="rId3"/>
              </a:rPr>
              <a:t>– Mike </a:t>
            </a:r>
            <a:r>
              <a:rPr lang="en-US" dirty="0" err="1" smtClean="0">
                <a:hlinkClick r:id="rId3"/>
              </a:rPr>
              <a:t>Bostock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Super Useful force </a:t>
            </a:r>
            <a:r>
              <a:rPr lang="en-US" dirty="0" smtClean="0">
                <a:hlinkClick r:id="rId4"/>
              </a:rPr>
              <a:t>attributes explanation from Jim </a:t>
            </a:r>
            <a:r>
              <a:rPr lang="en-US" dirty="0" err="1" smtClean="0">
                <a:hlinkClick r:id="rId4"/>
              </a:rPr>
              <a:t>Vallandingham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D3 Demo Talk Slides</a:t>
            </a:r>
            <a:r>
              <a:rPr lang="en-US" dirty="0" smtClean="0"/>
              <a:t> with embedded code by </a:t>
            </a:r>
            <a:r>
              <a:rPr lang="en-US" dirty="0" err="1" smtClean="0"/>
              <a:t>MBostock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Chicago Lobbyists by Manning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Mobile Patent Suits by </a:t>
            </a:r>
            <a:r>
              <a:rPr lang="en-US" dirty="0" err="1" smtClean="0">
                <a:hlinkClick r:id="rId7"/>
              </a:rPr>
              <a:t>Mbostock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Rollover selective highlight code by Manning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9"/>
              </a:rPr>
              <a:t>D3 Adjacency Matrix by </a:t>
            </a:r>
            <a:r>
              <a:rPr lang="en-US" dirty="0" err="1" smtClean="0">
                <a:hlinkClick r:id="rId9"/>
              </a:rPr>
              <a:t>Mbostock</a:t>
            </a:r>
            <a:endParaRPr lang="en-US" dirty="0" smtClean="0"/>
          </a:p>
          <a:p>
            <a:r>
              <a:rPr lang="en-US" dirty="0" smtClean="0"/>
              <a:t>Chord diagram: </a:t>
            </a:r>
            <a:r>
              <a:rPr lang="en-US" dirty="0" smtClean="0">
                <a:hlinkClick r:id="rId10"/>
              </a:rPr>
              <a:t>http://bost.ocks.org/mike/uberdata/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11"/>
              </a:rPr>
              <a:t>My giant, growing list of D3 links on delicious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DA3D-5814-4DE9-A9CA-0E9F29803865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34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 dirty="0" smtClean="0"/>
              <a:t>Community Detection (a couple)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3"/>
              </a:rPr>
              <a:t>Overlapping Community Detection in Networks: State of the Art and Comparative Study</a:t>
            </a:r>
            <a:r>
              <a:rPr lang="en-US" dirty="0" smtClean="0"/>
              <a:t> by </a:t>
            </a:r>
            <a:r>
              <a:rPr lang="en-US" dirty="0" err="1"/>
              <a:t>Jierui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Stephen Kelley, Boleslaw K. Szymanski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Empirical Comparison of Algorithms for Network Community Detection</a:t>
            </a:r>
            <a:r>
              <a:rPr lang="en-US" dirty="0" smtClean="0"/>
              <a:t> by </a:t>
            </a:r>
            <a:r>
              <a:rPr lang="en-US" dirty="0" err="1" smtClean="0"/>
              <a:t>Leskovec</a:t>
            </a:r>
            <a:r>
              <a:rPr lang="en-US" dirty="0" smtClean="0"/>
              <a:t>, Lang, Mahoney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FE08-458A-44F3-9114-91AFC9D93E3E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8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 of “Canned”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9736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Koblenz Network Collection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CMU’s CASOS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INSNA.org’s</a:t>
            </a:r>
            <a:r>
              <a:rPr lang="en-US" dirty="0" smtClean="0">
                <a:hlinkClick r:id="rId5"/>
              </a:rPr>
              <a:t> member datasets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34D2-2DDA-400D-B96C-309E38596320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35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 Post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 file of slides, </a:t>
            </a:r>
            <a:r>
              <a:rPr lang="en-US" dirty="0" err="1" smtClean="0"/>
              <a:t>networkx</a:t>
            </a:r>
            <a:r>
              <a:rPr lang="en-US" dirty="0" smtClean="0"/>
              <a:t> code, and </a:t>
            </a:r>
            <a:r>
              <a:rPr lang="en-US" dirty="0" err="1" smtClean="0"/>
              <a:t>edgelist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http://www.ghostweather.com/essays/talks/networkx/source.zip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Blog post with links and more text: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blogger.ghostweather.com/2012/03/digging-into-networkx-and-d3.html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054-EA8E-482C-9211-3DF8900700B6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Lynn </a:t>
            </a:r>
            <a:r>
              <a:rPr lang="en-US" dirty="0" err="1" smtClean="0"/>
              <a:t>Cherny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lynn@ghostweather.com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@arnicas</a:t>
            </a:r>
          </a:p>
          <a:p>
            <a:r>
              <a:rPr lang="en-US" dirty="0" smtClean="0">
                <a:hlinkClick r:id="rId4"/>
              </a:rPr>
              <a:t>http://www.ghostweather.com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7851-1E5E-442F-A70B-352FF3885D85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pic>
        <p:nvPicPr>
          <p:cNvPr id="8" name="Picture 7" descr="logo-draft20-colorsmoon-3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609600"/>
            <a:ext cx="41148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My Overall Code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086600" cy="36576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in </a:t>
            </a:r>
            <a:r>
              <a:rPr lang="en-US" dirty="0" err="1" smtClean="0"/>
              <a:t>edgelist</a:t>
            </a:r>
            <a:r>
              <a:rPr lang="en-US" dirty="0" smtClean="0"/>
              <a:t> to </a:t>
            </a:r>
            <a:r>
              <a:rPr lang="en-US" dirty="0" err="1" smtClean="0"/>
              <a:t>NetworkX</a:t>
            </a:r>
            <a:r>
              <a:rPr lang="en-US" dirty="0" smtClean="0"/>
              <a:t>  /  (or read in JSON)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to </a:t>
            </a:r>
            <a:r>
              <a:rPr lang="en-US" dirty="0" err="1" smtClean="0"/>
              <a:t>NetworkX</a:t>
            </a:r>
            <a:r>
              <a:rPr lang="en-US" dirty="0" smtClean="0"/>
              <a:t> graph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stats &amp; save values as node attributes in the graph</a:t>
            </a:r>
          </a:p>
          <a:p>
            <a:pPr marL="857250" lvl="1" indent="-457200">
              <a:buNone/>
            </a:pPr>
            <a:r>
              <a:rPr lang="en-US" dirty="0" smtClean="0"/>
              <a:t>(Verify it’s done with various inspections of the objects)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out JSON of nodes, edges and their attributes to use elsewhere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Move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D3</a:t>
            </a:r>
            <a:r>
              <a:rPr lang="en-US" dirty="0" smtClean="0"/>
              <a:t> to visualize.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back to 1 and restart to revise stats.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CBF-EF95-41A9-9F4C-5A3958EEEDC7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16200000" flipV="1">
            <a:off x="-114301" y="2628899"/>
            <a:ext cx="2971802" cy="2286004"/>
          </a:xfrm>
          <a:prstGeom prst="bentConnector3">
            <a:avLst>
              <a:gd name="adj1" fmla="val -6410"/>
            </a:avLst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Double Bracket 9"/>
          <p:cNvSpPr/>
          <p:nvPr/>
        </p:nvSpPr>
        <p:spPr>
          <a:xfrm>
            <a:off x="6705600" y="4191000"/>
            <a:ext cx="2286000" cy="1905000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Reduce the problem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send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fewer nodes to JSON; or filter visible nodes in UI/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(Centrality)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8134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6550223"/>
            <a:ext cx="426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http://mlg.ucd.ie/files/summer/tutorial.pdf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from </a:t>
            </a:r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calculate_degree_centrality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(graph):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g = graph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dc =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nx.degree_centrality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(g)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nx.set_node_attributes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g,'degree_cent',dc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degcent_sorted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sorted(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dc.items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(), key=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itemgetter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(1), reverse=True)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key,value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degcent_sorted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[0:10]: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print "Highest degree Centrality:", key, value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return graph, dc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76600"/>
            <a:ext cx="79248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flowingdata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0.848447961047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datavis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0.837492391966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infosthetics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0.828971393792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infobeautiful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0.653682288497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blprnt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0.567255021302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ben_fry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0.536822884967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moritz_stefaner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0.529519172246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eagereyes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0.524041387705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mslima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0.503956177724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Highest degree Centrality: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VizWorld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0.503956177724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8B9-ECBB-4EA5-814E-F54291DDB122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3505200" y="5791200"/>
            <a:ext cx="4114800" cy="457200"/>
          </a:xfrm>
          <a:prstGeom prst="bracketPair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There are similar functions for other stats in my code outline.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measure of connectedness between (sub)components of the graph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752600"/>
            <a:ext cx="3400425" cy="3895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438400" y="58674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http://en.wikipedia.org/wiki/Centrality#Betweenness_centrality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E1B3-498D-4567-BA00-E58708071C5A}" type="datetime1">
              <a:rPr lang="en-US" smtClean="0"/>
              <a:pPr/>
              <a:t>3/15/2012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Lynn Cherny, lynn@ghostweather.com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(Centrality)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39125" cy="534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43200" y="6248400"/>
            <a:ext cx="64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mlg.ucd.ie/files/summer/tutorial.pdf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16954</TotalTime>
  <Words>2002</Words>
  <Application>Microsoft Office PowerPoint</Application>
  <PresentationFormat>On-screen Show (4:3)</PresentationFormat>
  <Paragraphs>418</Paragraphs>
  <Slides>45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Executive</vt:lpstr>
      <vt:lpstr>A Fast-and-Dirty Intro to NetworkX (and D3)</vt:lpstr>
      <vt:lpstr>Plan</vt:lpstr>
      <vt:lpstr>Slide 3</vt:lpstr>
      <vt:lpstr>Intro to NetworkX</vt:lpstr>
      <vt:lpstr>Aside on My Overall Code Strategy</vt:lpstr>
      <vt:lpstr>Degree (Centrality)</vt:lpstr>
      <vt:lpstr>Example Code from NetworkX</vt:lpstr>
      <vt:lpstr>Betweenness</vt:lpstr>
      <vt:lpstr>Betweenness (Centrality)</vt:lpstr>
      <vt:lpstr>Eigenvector Centrality</vt:lpstr>
      <vt:lpstr>Use Multiple Stats…</vt:lpstr>
      <vt:lpstr>Graph: Infovis tweeters from Moritz…</vt:lpstr>
      <vt:lpstr>Community Detection Algorithms</vt:lpstr>
      <vt:lpstr>Dump Partition Number by Node</vt:lpstr>
      <vt:lpstr>Get Yer Stats, Visualize.</vt:lpstr>
      <vt:lpstr>Aside: NetworkX I/O utility functions</vt:lpstr>
      <vt:lpstr>Saving a Subset…</vt:lpstr>
      <vt:lpstr>Dump JSON of a graph (after my NetworkX calcs)</vt:lpstr>
      <vt:lpstr>Gotchas to be aware of here</vt:lpstr>
      <vt:lpstr>Visualizing Networks</vt:lpstr>
      <vt:lpstr>D3.js by Mike Bostock</vt:lpstr>
      <vt:lpstr>Aside on Data Set Size</vt:lpstr>
      <vt:lpstr>Adjacency Matrix</vt:lpstr>
      <vt:lpstr>What did this show?</vt:lpstr>
      <vt:lpstr>Chord Diagram: Summarize Relations</vt:lpstr>
      <vt:lpstr>Redo Chord Diagram With All Data…</vt:lpstr>
      <vt:lpstr>Insights from Comparing Them</vt:lpstr>
      <vt:lpstr>Handling with Graph Rendering…</vt:lpstr>
      <vt:lpstr>Viewing the top scoring subset only….</vt:lpstr>
      <vt:lpstr>Design Tweaks Made To Make It (More) Useful</vt:lpstr>
      <vt:lpstr>Creating the subset in JS instead of NetworkX</vt:lpstr>
      <vt:lpstr>Insights from Subset</vt:lpstr>
      <vt:lpstr>How to “read” the layout</vt:lpstr>
      <vt:lpstr>Interesting Oddities</vt:lpstr>
      <vt:lpstr>Accomplishing the layout in D3</vt:lpstr>
      <vt:lpstr>Wrap up with an aside from a Frank van Ham Talk</vt:lpstr>
      <vt:lpstr>Reminder(s)</vt:lpstr>
      <vt:lpstr>A Bunch of Links</vt:lpstr>
      <vt:lpstr>General Network Primer Material</vt:lpstr>
      <vt:lpstr>NetworkX Info/Tutorials</vt:lpstr>
      <vt:lpstr>D3 Example Links (for networks)</vt:lpstr>
      <vt:lpstr>Community Detection (a couple)</vt:lpstr>
      <vt:lpstr>Sources of “Canned” Network Data</vt:lpstr>
      <vt:lpstr>Blog Post and Links</vt:lpstr>
      <vt:lpstr>Lynn Cherny</vt:lpstr>
    </vt:vector>
  </TitlesOfParts>
  <Company>Brandeis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NetworkX</dc:title>
  <dc:creator>Lynn Cherny</dc:creator>
  <cp:lastModifiedBy>Lynn</cp:lastModifiedBy>
  <cp:revision>385</cp:revision>
  <dcterms:created xsi:type="dcterms:W3CDTF">2012-02-14T16:21:40Z</dcterms:created>
  <dcterms:modified xsi:type="dcterms:W3CDTF">2012-03-18T23:49:21Z</dcterms:modified>
</cp:coreProperties>
</file>