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0"/>
          <p:cNvSpPr/>
          <p:nvPr/>
        </p:nvSpPr>
        <p:spPr>
          <a:xfrm>
            <a:off x="-4320" y="6053760"/>
            <a:ext cx="12195720" cy="43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ectangle 31"/>
          <p:cNvSpPr/>
          <p:nvPr/>
        </p:nvSpPr>
        <p:spPr>
          <a:xfrm>
            <a:off x="302040" y="5901840"/>
            <a:ext cx="45000" cy="613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lide Number Placeholder 2"/>
          <p:cNvSpPr/>
          <p:nvPr/>
        </p:nvSpPr>
        <p:spPr>
          <a:xfrm>
            <a:off x="8763120" y="6508800"/>
            <a:ext cx="27424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Right Triangle 45"/>
          <p:cNvSpPr/>
          <p:nvPr/>
        </p:nvSpPr>
        <p:spPr>
          <a:xfrm flipV="1">
            <a:off x="9506880" y="5939280"/>
            <a:ext cx="1290960" cy="1157040"/>
          </a:xfrm>
          <a:prstGeom prst="rtTriangle">
            <a:avLst/>
          </a:prstGeom>
          <a:solidFill>
            <a:srgbClr val="f2f2f2">
              <a:alpha val="17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Right Triangle 36"/>
          <p:cNvSpPr/>
          <p:nvPr/>
        </p:nvSpPr>
        <p:spPr>
          <a:xfrm flipH="1">
            <a:off x="7044840" y="-64800"/>
            <a:ext cx="5145840" cy="5851800"/>
          </a:xfrm>
          <a:prstGeom prst="rtTriangle">
            <a:avLst/>
          </a:prstGeom>
          <a:solidFill>
            <a:srgbClr val="f2f2f2">
              <a:alpha val="17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Rectangle 44"/>
          <p:cNvSpPr/>
          <p:nvPr/>
        </p:nvSpPr>
        <p:spPr>
          <a:xfrm>
            <a:off x="2698200" y="1476000"/>
            <a:ext cx="6828840" cy="279648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Submitted in the partial fulfillment for the award of the degree of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BACHELOR OF ENGINEERING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Artificial Intelligence and Machine Learning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" name="Right Triangle 42"/>
          <p:cNvSpPr/>
          <p:nvPr/>
        </p:nvSpPr>
        <p:spPr>
          <a:xfrm flipV="1" rot="10800000">
            <a:off x="9830520" y="5334120"/>
            <a:ext cx="2365920" cy="15994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TextBox 35"/>
          <p:cNvSpPr/>
          <p:nvPr/>
        </p:nvSpPr>
        <p:spPr>
          <a:xfrm>
            <a:off x="6881400" y="6019560"/>
            <a:ext cx="4928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Casper"/>
                <a:ea typeface="Karla"/>
              </a:rPr>
              <a:t>DISCOVER . </a:t>
            </a:r>
            <a:r>
              <a:rPr b="1" lang="en-US" sz="2000" spc="-1" strike="noStrike">
                <a:solidFill>
                  <a:srgbClr val="c00000"/>
                </a:solidFill>
                <a:latin typeface="Casper"/>
                <a:ea typeface="Karla"/>
              </a:rPr>
              <a:t>LEARN</a:t>
            </a:r>
            <a:r>
              <a:rPr b="1" lang="en-US" sz="2000" spc="-1" strike="noStrike">
                <a:solidFill>
                  <a:srgbClr val="595959"/>
                </a:solidFill>
                <a:latin typeface="Casper"/>
                <a:ea typeface="Karla"/>
              </a:rPr>
              <a:t> . EMPOWER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885720" y="6043680"/>
            <a:ext cx="45000" cy="37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52"/>
          <p:cNvSpPr/>
          <p:nvPr/>
        </p:nvSpPr>
        <p:spPr>
          <a:xfrm>
            <a:off x="443520" y="6014160"/>
            <a:ext cx="5882040" cy="41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1" lang="en-US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Department of AIT-CSE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" name="TextBox 25"/>
          <p:cNvSpPr/>
          <p:nvPr/>
        </p:nvSpPr>
        <p:spPr>
          <a:xfrm>
            <a:off x="1874160" y="501480"/>
            <a:ext cx="8476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Raleway ExtraBold"/>
                <a:ea typeface="DejaVu Sans"/>
              </a:rPr>
              <a:t>Skin Disease Detection using Whatsapp-bot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37ED6B8-99FD-4F19-94C1-9388F1CF72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0" name="TextBox 4"/>
          <p:cNvSpPr/>
          <p:nvPr/>
        </p:nvSpPr>
        <p:spPr>
          <a:xfrm>
            <a:off x="1639080" y="4198320"/>
            <a:ext cx="340740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Submitted by: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Puranjay Kwatra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-19BCS6061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Rajeswar Sharma   -19BCS6051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Aman Sharma         -19BCS6043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Kritesh Sharma       -19BCS6057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Vishal Choudhary   -19BCS6073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51" name="TextBox 5"/>
          <p:cNvSpPr/>
          <p:nvPr/>
        </p:nvSpPr>
        <p:spPr>
          <a:xfrm>
            <a:off x="7691760" y="4725720"/>
            <a:ext cx="294984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Under the Supervision of: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Dr. Monika Singh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A. Masood, A.A. Al-Jumaily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Review article computer aided diagnostic support system for skin cancer: a review of techniques and algorithms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[2] R. Siegel, D. Naishadham, A. Jamal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Cancer statistics, 2012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Cancer J. Clin. (2012), pp. 10-29, 10.3322/caac.20138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[3] R. Siegel, K.D. Miller, A. Jamal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Cancer statistics, 2018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Cancer J. Clin. (2018), pp. 7-30, 10.3322/caac.21442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[4] A. Esteva1, B. Kuprel1, R.A. Novoa, J. Ko, S.M. Swetter, H.M. Blau, S. Thrun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Dermatologist-level classification of skin cancer with deep neural networks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17"/>
              </a:spcBef>
              <a:spcAft>
                <a:spcPts val="516"/>
              </a:spcAft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Nature (2017), pp. 115-126, 10.1038/nature21056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3D41F8B-B674-4B0E-9E0E-5796574B9D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85600" y="365040"/>
            <a:ext cx="10514880" cy="97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588320"/>
            <a:ext cx="10514880" cy="49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Introduction to Project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Problem Formulation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Objectives of the work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Methodology used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Results and Outputs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Future Scope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6A7560C-FB65-46C8-872B-3F883A79F26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Introduction to Project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Skin cancer is a dangerous and widespread disease .Each year there are approximately 5.4 million new cases of skin cancer are recorded in India alone.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When it comes to skin disease detection, you can base your data on multiple sources of information.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As stated above, you can take a deeper look at your own skin disease detection model and analyze the results.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7FB8341-06A7-463C-9124-EBE5C8C06DB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Problem Formulation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Skin cancer is a common form of cancer, and early detection increases the survival rate.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So, if there is way that a person can detect or check his skin condition using a very handy tool so it will be easy to cure at early stage.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deep learning models built here are tested on standard datasets, and the metric area under the curve of 95% was observed.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8B559F0-D5F6-4D35-BF7F-50CD593730B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Objectives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58904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 Preparation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Creating a project and loading the dataset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Building a deep learning classifier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Tuning the model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Checking result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Drawing Inferences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Code Access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Deploying the model as a Flask API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Integrating it with Whatsapp-bot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34F35EE-3790-4895-BD75-A377818F75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Methodology used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-apple-system"/>
              </a:rPr>
              <a:t>We have used dataset from various sources like kaggle, and then created a deep learning model to analyze all the data with 75 percent accuracy on test dataset.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-apple-system"/>
              </a:rPr>
              <a:t>Created a Whatsapp-bot and then integrated it with the model for user-friendly access.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F9D1FA-6F37-4E9F-A7F7-A383F2E65A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Results and Outputs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/>
          </p:nvPr>
        </p:nvSpPr>
        <p:spPr>
          <a:xfrm>
            <a:off x="8610480" y="6365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764F8E5-60FF-4E0B-BC84-B11C91133AC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221840" y="1429560"/>
            <a:ext cx="2198160" cy="487044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8640000" y="1260000"/>
            <a:ext cx="2160000" cy="486000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4887720" y="1368000"/>
            <a:ext cx="231228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7000"/>
          </a:bodyPr>
          <a:p>
            <a:pPr marL="228600" indent="-228600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en-US" sz="8600" spc="-1" strike="noStrike">
                <a:solidFill>
                  <a:srgbClr val="000000"/>
                </a:solidFill>
                <a:latin typeface="Times New Roman"/>
                <a:ea typeface="Calibri"/>
              </a:rPr>
              <a:t>There is a need to incorporate clinicians in the design process for these algorithms and a need to build intrinsically explainable deep learning algorithms for cancer detection.</a:t>
            </a:r>
            <a:endParaRPr b="0" lang="en-IN" sz="8600" spc="-1" strike="noStrike">
              <a:latin typeface="Arial"/>
            </a:endParaRPr>
          </a:p>
          <a:p>
            <a:pPr marL="228600" indent="-228600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en-US" sz="8600" spc="-1" strike="noStrike">
                <a:solidFill>
                  <a:srgbClr val="000000"/>
                </a:solidFill>
                <a:latin typeface="Times New Roman"/>
                <a:ea typeface="Calibri"/>
              </a:rPr>
              <a:t>It is important to evaluate proposed methods alongside clinicians to determine the clinical strengths and weaknesses of the methods</a:t>
            </a:r>
            <a:endParaRPr b="0" lang="en-IN" sz="8600" spc="-1" strike="noStrike">
              <a:latin typeface="Arial"/>
            </a:endParaRPr>
          </a:p>
          <a:p>
            <a:pPr marL="228600" indent="-228600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en-US" sz="8600" spc="-1" strike="noStrike">
                <a:solidFill>
                  <a:srgbClr val="000000"/>
                </a:solidFill>
                <a:latin typeface="Times New Roman"/>
                <a:ea typeface="Calibri"/>
              </a:rPr>
              <a:t>As per the Covid rules and guidelines there is need of these new methods to be introduced.</a:t>
            </a:r>
            <a:endParaRPr b="0" lang="en-IN" sz="8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86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7B1E598-58C9-44BB-86A4-FA20D4A78C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Future Scope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Increasing accuracy of model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Loading more dataset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Recognising more types of diseases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 deployment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6E82610-3F5C-4D2A-A0F7-3D496DC562D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6240</TotalTime>
  <Application>LibreOffice/7.2.2.2$Windows_X86_64 LibreOffice_project/02b2acce88a210515b4a5bb2e46cbfb63fe97d56</Application>
  <AppVersion>15.0000</AppVersion>
  <Words>785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  <dc:description/>
  <dc:language>en-IN</dc:language>
  <cp:lastModifiedBy/>
  <dcterms:modified xsi:type="dcterms:W3CDTF">2022-05-18T22:09:43Z</dcterms:modified>
  <cp:revision>494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