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FE486D1-E138-42DD-B2E0-0C79410F625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7B39518-D881-40FE-9D11-F72D6BBB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hyperlink" Target="https://github.com/YourUserNam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Paige Bailey</a:t>
            </a:r>
            <a:br>
              <a:rPr lang="en-US" dirty="0" smtClean="0"/>
            </a:br>
            <a:r>
              <a:rPr lang="en-US" dirty="0" err="1" smtClean="0"/>
              <a:t>PyLadies</a:t>
            </a:r>
            <a:r>
              <a:rPr lang="en-US" dirty="0" smtClean="0"/>
              <a:t>-HTX</a:t>
            </a:r>
            <a:br>
              <a:rPr lang="en-US" dirty="0" smtClean="0"/>
            </a:br>
            <a:r>
              <a:rPr lang="en-US" dirty="0" smtClean="0"/>
              <a:t>January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</p:txBody>
      </p:sp>
      <p:pic>
        <p:nvPicPr>
          <p:cNvPr id="1026" name="Picture 2" descr="http://1.bp.blogspot.com/-3FmbtpY3Uok/VElCHj7421I/AAAAAAAAGNA/a6nV6QBn0QI/s1600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39" y="386244"/>
            <a:ext cx="3717850" cy="309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12" y="4858374"/>
            <a:ext cx="3104460" cy="12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8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open </a:t>
            </a:r>
            <a:r>
              <a:rPr lang="en-US" dirty="0" err="1" smtClean="0"/>
              <a:t>Git</a:t>
            </a:r>
            <a:r>
              <a:rPr lang="en-US" dirty="0" smtClean="0"/>
              <a:t> Bash, or a Terminal, you’ll see a prompt which should look something like the picture you see below </a:t>
            </a:r>
          </a:p>
          <a:p>
            <a:r>
              <a:rPr lang="en-US" dirty="0"/>
              <a:t>Y</a:t>
            </a:r>
            <a:r>
              <a:rPr lang="en-US" dirty="0" smtClean="0"/>
              <a:t>our computer’s name, then your username, then a $ </a:t>
            </a:r>
          </a:p>
          <a:p>
            <a:r>
              <a:rPr lang="en-US" dirty="0" smtClean="0"/>
              <a:t>This is your home directory, and currently it is your “working directory”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58" y="3918501"/>
            <a:ext cx="8539512" cy="19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40" y="1934155"/>
            <a:ext cx="9784080" cy="689776"/>
          </a:xfrm>
        </p:spPr>
        <p:txBody>
          <a:bodyPr>
            <a:normAutofit/>
          </a:bodyPr>
          <a:lstStyle/>
          <a:p>
            <a:r>
              <a:rPr lang="en-US" dirty="0" smtClean="0"/>
              <a:t>You can imagine tracing all of the directories from “root” to “home” (your “path”)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78554" y="2765150"/>
            <a:ext cx="1192695" cy="69573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4588" y="3600037"/>
            <a:ext cx="1192695" cy="69573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00120" y="3609976"/>
            <a:ext cx="117944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729" y="443492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85859" y="4434924"/>
            <a:ext cx="1192695" cy="69573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65233" y="4484619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48259" y="443492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67508" y="5279751"/>
            <a:ext cx="1013791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93164" y="5299628"/>
            <a:ext cx="1053547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97283" y="5269811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5" idx="0"/>
          </p:cNvCxnSpPr>
          <p:nvPr/>
        </p:nvCxnSpPr>
        <p:spPr>
          <a:xfrm flipH="1">
            <a:off x="4200936" y="3113020"/>
            <a:ext cx="1477618" cy="4870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6871249" y="3113020"/>
            <a:ext cx="1086679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99180" y="4176507"/>
            <a:ext cx="351182" cy="25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4764152" y="4116872"/>
            <a:ext cx="318055" cy="3180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68216" y="5016364"/>
            <a:ext cx="599660" cy="28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>
            <a:off x="3558207" y="5051150"/>
            <a:ext cx="261731" cy="24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4956310" y="5120724"/>
            <a:ext cx="437321" cy="1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 flipH="1">
            <a:off x="7361581" y="4295776"/>
            <a:ext cx="490331" cy="18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8759686" y="4236141"/>
            <a:ext cx="284921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8584044">
            <a:off x="5533757" y="3803790"/>
            <a:ext cx="1192695" cy="8647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/>
              <a:t> in your CLI prompt and press enter</a:t>
            </a:r>
          </a:p>
          <a:p>
            <a:r>
              <a:rPr lang="en-US" dirty="0" smtClean="0"/>
              <a:t>This displays the path to your “working directory” (the directory that you’re currently in). Stands for “print working directory”.</a:t>
            </a:r>
          </a:p>
          <a:p>
            <a:r>
              <a:rPr lang="en-US" dirty="0" smtClean="0"/>
              <a:t>That’s the same path that we just traced on the file structure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84" y="4093845"/>
            <a:ext cx="6381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7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command flags arguments</a:t>
            </a:r>
          </a:p>
          <a:p>
            <a:r>
              <a:rPr lang="en-US" b="1" i="1" dirty="0" smtClean="0"/>
              <a:t>command</a:t>
            </a:r>
            <a:r>
              <a:rPr lang="en-US" dirty="0" smtClean="0"/>
              <a:t> is the CLI command which does a specific task</a:t>
            </a:r>
          </a:p>
          <a:p>
            <a:r>
              <a:rPr lang="en-US" b="1" i="1" dirty="0" smtClean="0"/>
              <a:t>flags</a:t>
            </a:r>
            <a:r>
              <a:rPr lang="en-US" dirty="0" smtClean="0"/>
              <a:t> are options we give to the </a:t>
            </a:r>
            <a:r>
              <a:rPr lang="en-US" b="1" i="1" dirty="0" smtClean="0"/>
              <a:t>command</a:t>
            </a:r>
            <a:r>
              <a:rPr lang="en-US" dirty="0" smtClean="0"/>
              <a:t> for behaviors, preceded by a dash “-”</a:t>
            </a:r>
          </a:p>
          <a:p>
            <a:r>
              <a:rPr lang="en-US" b="1" i="1" dirty="0" smtClean="0"/>
              <a:t>arguments</a:t>
            </a:r>
            <a:r>
              <a:rPr lang="en-US" dirty="0" smtClean="0"/>
              <a:t>: what the </a:t>
            </a:r>
            <a:r>
              <a:rPr lang="en-US" b="1" i="1" dirty="0" smtClean="0"/>
              <a:t>command</a:t>
            </a:r>
            <a:r>
              <a:rPr lang="en-US" dirty="0" smtClean="0"/>
              <a:t> modifies, or other options for </a:t>
            </a:r>
            <a:r>
              <a:rPr lang="en-US" b="1" i="1" dirty="0" smtClean="0"/>
              <a:t>command</a:t>
            </a:r>
          </a:p>
          <a:p>
            <a:r>
              <a:rPr lang="en-US" dirty="0" smtClean="0"/>
              <a:t>There can be zero or more </a:t>
            </a:r>
            <a:r>
              <a:rPr lang="en-US" b="1" i="1" dirty="0" smtClean="0"/>
              <a:t>flags</a:t>
            </a:r>
            <a:r>
              <a:rPr lang="en-US" dirty="0" smtClean="0"/>
              <a:t> or </a:t>
            </a:r>
            <a:r>
              <a:rPr lang="en-US" b="1" i="1" dirty="0" smtClean="0"/>
              <a:t>arguments</a:t>
            </a:r>
            <a:r>
              <a:rPr lang="en-US" dirty="0" smtClean="0"/>
              <a:t> for each </a:t>
            </a:r>
            <a:r>
              <a:rPr lang="en-US" b="1" i="1" dirty="0" smtClean="0"/>
              <a:t>command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 smtClean="0"/>
              <a:t> is a </a:t>
            </a:r>
            <a:r>
              <a:rPr lang="en-US" b="1" i="1" dirty="0" smtClean="0"/>
              <a:t>command</a:t>
            </a:r>
            <a:r>
              <a:rPr lang="en-US" dirty="0" smtClean="0"/>
              <a:t> that had zero </a:t>
            </a:r>
            <a:r>
              <a:rPr lang="en-US" b="1" i="1" dirty="0" smtClean="0"/>
              <a:t>flags</a:t>
            </a:r>
            <a:r>
              <a:rPr lang="en-US" dirty="0" smtClean="0"/>
              <a:t> or </a:t>
            </a:r>
            <a:r>
              <a:rPr lang="en-US" b="1" i="1" dirty="0" smtClean="0"/>
              <a:t>arguments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592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92067"/>
              </p:ext>
            </p:extLst>
          </p:nvPr>
        </p:nvGraphicFramePr>
        <p:xfrm>
          <a:off x="1203325" y="2011363"/>
          <a:ext cx="9550814" cy="4568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732"/>
                <a:gridCol w="8358082"/>
              </a:tblGrid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pwd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Displays the path to the current working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Clears out the commands that you currently have displayed in the CLI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files and folders in the current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r>
                        <a:rPr lang="en-US" sz="1400" dirty="0" smtClean="0"/>
                        <a:t> –a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hidden and unhidden files and folders (“-a” is a flag)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r>
                        <a:rPr lang="en-US" sz="1400" dirty="0" smtClean="0"/>
                        <a:t> –al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details for hidden and unhidden files and folders (“-l” is a flag)</a:t>
                      </a:r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Takes</a:t>
                      </a:r>
                      <a:r>
                        <a:rPr lang="en-US" sz="1400" baseline="0" dirty="0" smtClean="0"/>
                        <a:t> you to your home directory. Takes as an argument the directory you want to visit.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 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 up one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mkdir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Makes a directory; takes as an</a:t>
                      </a:r>
                      <a:r>
                        <a:rPr lang="en-US" sz="1400" baseline="0" dirty="0" smtClean="0"/>
                        <a:t> argument the folder you want to make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 an empty</a:t>
                      </a:r>
                      <a:r>
                        <a:rPr lang="en-US" sz="1400" baseline="0" dirty="0" smtClean="0"/>
                        <a:t> file (argument is the file name)</a:t>
                      </a:r>
                      <a:endParaRPr lang="en-US" sz="1400" dirty="0"/>
                    </a:p>
                  </a:txBody>
                  <a:tcPr/>
                </a:tc>
              </a:tr>
              <a:tr h="5744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Copy; first argument is a file, second argument</a:t>
                      </a:r>
                      <a:r>
                        <a:rPr lang="en-US" sz="1400" baseline="0" dirty="0" smtClean="0"/>
                        <a:t> is the path where you want the file to be copied. Use the flag “-r” to copy a directory.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Remove; argument</a:t>
                      </a:r>
                      <a:r>
                        <a:rPr lang="en-US" sz="1400" baseline="0" dirty="0" smtClean="0"/>
                        <a:t> is the file you want to remove. The flag “-r” can remove a directory.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Prints today’s date.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echo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Prints out to the CLI whatever arguments</a:t>
                      </a:r>
                      <a:r>
                        <a:rPr lang="en-US" sz="1400" baseline="0" dirty="0" smtClean="0"/>
                        <a:t> you provide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81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3325" y="2011363"/>
          <a:ext cx="9550814" cy="4568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732"/>
                <a:gridCol w="8358082"/>
              </a:tblGrid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pwd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Displays the path to the current working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Clears out the commands that you currently have displayed in the CLI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files and folders in the current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r>
                        <a:rPr lang="en-US" sz="1400" dirty="0" smtClean="0"/>
                        <a:t> –a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hidden and unhidden files and folders (“-a” is a flag)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ls</a:t>
                      </a:r>
                      <a:r>
                        <a:rPr lang="en-US" sz="1400" dirty="0" smtClean="0"/>
                        <a:t> –al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Lists details for hidden and unhidden files and folders (“-l” is a flag)</a:t>
                      </a:r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Takes</a:t>
                      </a:r>
                      <a:r>
                        <a:rPr lang="en-US" sz="1400" baseline="0" dirty="0" smtClean="0"/>
                        <a:t> you to your home directory. Takes as an argument the directory you want to visit.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 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 up one directory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mkdir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Makes a directory; takes as an</a:t>
                      </a:r>
                      <a:r>
                        <a:rPr lang="en-US" sz="1400" baseline="0" dirty="0" smtClean="0"/>
                        <a:t> argument the folder you want to make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 an empty</a:t>
                      </a:r>
                      <a:r>
                        <a:rPr lang="en-US" sz="1400" baseline="0" dirty="0" smtClean="0"/>
                        <a:t> file (argument is the file name)</a:t>
                      </a:r>
                      <a:endParaRPr lang="en-US" sz="1400" dirty="0"/>
                    </a:p>
                  </a:txBody>
                  <a:tcPr/>
                </a:tc>
              </a:tr>
              <a:tr h="5744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Copy; first argument is a file, second argument</a:t>
                      </a:r>
                      <a:r>
                        <a:rPr lang="en-US" sz="1400" baseline="0" dirty="0" smtClean="0"/>
                        <a:t> is the path where you want the file to be copied. Use the flag “-r” to copy a directory.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Remove; argument</a:t>
                      </a:r>
                      <a:r>
                        <a:rPr lang="en-US" sz="1400" baseline="0" dirty="0" smtClean="0"/>
                        <a:t> is the file you want to remove. The flag “-r” can remove a directory.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Prints today’s date.</a:t>
                      </a:r>
                      <a:endParaRPr lang="en-US" sz="1400" dirty="0"/>
                    </a:p>
                  </a:txBody>
                  <a:tcPr/>
                </a:tc>
              </a:tr>
              <a:tr h="3328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echo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Prints out to the CLI whatever arguments</a:t>
                      </a:r>
                      <a:r>
                        <a:rPr lang="en-US" sz="1400" baseline="0" dirty="0" smtClean="0"/>
                        <a:t> you provide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20507786">
            <a:off x="7772400" y="715617"/>
            <a:ext cx="3916017" cy="10773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2"/>
                </a:solidFill>
              </a:rPr>
              <a:t>Let’s try it!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Version control is a system that records changes to a file or set of files over time so that you can recall specific versions later.</a:t>
            </a:r>
          </a:p>
          <a:p>
            <a:pPr marL="0" indent="0">
              <a:buNone/>
            </a:pPr>
            <a:endParaRPr lang="en-US" sz="4000" dirty="0" smtClean="0"/>
          </a:p>
          <a:p>
            <a:pPr lvl="1"/>
            <a:r>
              <a:rPr lang="en-US" dirty="0" smtClean="0"/>
              <a:t>Many of us constantly create something, save it, change it, then save it again</a:t>
            </a:r>
          </a:p>
          <a:p>
            <a:pPr lvl="1"/>
            <a:r>
              <a:rPr lang="en-US" dirty="0" smtClean="0"/>
              <a:t>Version (or revision) control is a means of managing this process in a reliable and efficient way</a:t>
            </a:r>
          </a:p>
          <a:p>
            <a:pPr lvl="1"/>
            <a:r>
              <a:rPr lang="en-US" dirty="0" smtClean="0"/>
              <a:t>Especially important when collaborating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is a free and open-source distributed version control system designed to handle everything from small to very large projects with speed and efficiency.</a:t>
            </a:r>
          </a:p>
          <a:p>
            <a:pPr marL="0" indent="0">
              <a:buNone/>
            </a:pPr>
            <a:endParaRPr lang="en-US" sz="3200" dirty="0" smtClean="0"/>
          </a:p>
          <a:p>
            <a:pPr lvl="1"/>
            <a:r>
              <a:rPr lang="en-US" dirty="0" smtClean="0"/>
              <a:t>Created by the same people who developed Linux</a:t>
            </a:r>
          </a:p>
          <a:p>
            <a:pPr lvl="1"/>
            <a:r>
              <a:rPr lang="en-US" dirty="0" smtClean="0"/>
              <a:t>The most popular implementation of version control today</a:t>
            </a:r>
          </a:p>
          <a:p>
            <a:pPr lvl="1"/>
            <a:r>
              <a:rPr lang="en-US" dirty="0" smtClean="0"/>
              <a:t>Everything is stored in local repositories (“repos”) on your computer</a:t>
            </a:r>
          </a:p>
          <a:p>
            <a:pPr lvl="1"/>
            <a:r>
              <a:rPr lang="en-US" dirty="0" smtClean="0"/>
              <a:t>Operated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5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http://git-scm.com/downloads</a:t>
            </a:r>
            <a:endParaRPr lang="en-US" dirty="0" smtClean="0"/>
          </a:p>
          <a:p>
            <a:r>
              <a:rPr lang="en-US" dirty="0" smtClean="0"/>
              <a:t>Click on the download link for your computer (Mac, Linux, Windows)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81" y="3034370"/>
            <a:ext cx="5116167" cy="36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6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36" y="1938173"/>
            <a:ext cx="9784080" cy="970059"/>
          </a:xfrm>
        </p:spPr>
        <p:txBody>
          <a:bodyPr/>
          <a:lstStyle/>
          <a:p>
            <a:r>
              <a:rPr lang="en-US" dirty="0" smtClean="0"/>
              <a:t>Once the file is downloaded, open it up and begin the installation process</a:t>
            </a:r>
          </a:p>
          <a:p>
            <a:r>
              <a:rPr lang="en-US" dirty="0" smtClean="0"/>
              <a:t>Just go with the defaults, and then open up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" y="3228586"/>
            <a:ext cx="4186468" cy="315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63" y="3422388"/>
            <a:ext cx="4137355" cy="314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84" y="3043627"/>
            <a:ext cx="4624390" cy="3523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3068357"/>
            <a:ext cx="4438244" cy="3325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32" y="2954483"/>
            <a:ext cx="4659862" cy="35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br>
              <a:rPr lang="en-US" dirty="0" smtClean="0"/>
            </a:br>
            <a:r>
              <a:rPr lang="en-US" sz="2000" i="1" dirty="0" smtClean="0"/>
              <a:t>Introductions!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Installing and Configuring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Registering for GitHub</a:t>
            </a:r>
          </a:p>
          <a:p>
            <a:r>
              <a:rPr lang="en-US" dirty="0" smtClean="0"/>
              <a:t>Creating a GitHub Repository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  <p:pic>
        <p:nvPicPr>
          <p:cNvPr id="2050" name="Picture 2" descr="https://octodex.github.com/images/twenty-percent-cooler-octoca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81" y="201136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8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Username and Email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301903"/>
          </a:xfrm>
        </p:spPr>
        <p:txBody>
          <a:bodyPr>
            <a:normAutofit/>
          </a:bodyPr>
          <a:lstStyle/>
          <a:p>
            <a:r>
              <a:rPr lang="en-US" dirty="0" smtClean="0"/>
              <a:t>Each commit to a </a:t>
            </a:r>
            <a:r>
              <a:rPr lang="en-US" dirty="0" err="1" smtClean="0"/>
              <a:t>Git</a:t>
            </a:r>
            <a:r>
              <a:rPr lang="en-US" dirty="0" smtClean="0"/>
              <a:t> repository will be “tagged” with the username of the person who made the commit</a:t>
            </a:r>
          </a:p>
          <a:p>
            <a:r>
              <a:rPr lang="en-US" dirty="0" smtClean="0"/>
              <a:t>Enter the following commands in </a:t>
            </a:r>
            <a:r>
              <a:rPr lang="en-US" dirty="0" err="1" smtClean="0"/>
              <a:t>Git</a:t>
            </a:r>
            <a:r>
              <a:rPr lang="en-US" dirty="0" smtClean="0"/>
              <a:t> Bash, one at a time, to set your username and email. Make sure you remember which email you used – that’ll be the one we’ll need to use to register for GitHub.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  <a:r>
              <a:rPr lang="en-US" dirty="0" smtClean="0"/>
              <a:t> afterward, to make sure your changes were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34" y="4895020"/>
            <a:ext cx="7316650" cy="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28877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GitHub is a web-based hosting service for software development projects that use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revision control system.</a:t>
            </a:r>
          </a:p>
          <a:p>
            <a:endParaRPr lang="en-US" sz="3600" dirty="0" smtClean="0"/>
          </a:p>
          <a:p>
            <a:r>
              <a:rPr lang="en-US" dirty="0" smtClean="0"/>
              <a:t>Allows users to “push” and “pull” their local repositories to and from remote repositories on the web</a:t>
            </a:r>
          </a:p>
          <a:p>
            <a:r>
              <a:rPr lang="en-US" dirty="0" smtClean="0"/>
              <a:t>Provides users with a homepage that displays public repos</a:t>
            </a:r>
          </a:p>
          <a:p>
            <a:r>
              <a:rPr lang="en-US" dirty="0"/>
              <a:t>R</a:t>
            </a:r>
            <a:r>
              <a:rPr lang="en-US" dirty="0" smtClean="0"/>
              <a:t>epos are backed up on GitHub servers in case something happens to local files</a:t>
            </a:r>
          </a:p>
          <a:p>
            <a:r>
              <a:rPr lang="en-US" dirty="0" smtClean="0"/>
              <a:t>Can follow other folks online and share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</a:t>
            </a:r>
            <a:endParaRPr lang="en-US" dirty="0" smtClean="0"/>
          </a:p>
          <a:p>
            <a:r>
              <a:rPr lang="en-US" dirty="0" smtClean="0"/>
              <a:t>Enter in a username, email, and password, and click “Sign up for </a:t>
            </a:r>
            <a:r>
              <a:rPr lang="en-US" dirty="0" err="1" smtClean="0"/>
              <a:t>Github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Use a .</a:t>
            </a:r>
            <a:r>
              <a:rPr lang="en-US" dirty="0" err="1" smtClean="0"/>
              <a:t>edu</a:t>
            </a:r>
            <a:r>
              <a:rPr lang="en-US" dirty="0" smtClean="0"/>
              <a:t> address if you’ve got access to one!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79" y="3489505"/>
            <a:ext cx="5984599" cy="31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GitHub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local on your computer</a:t>
            </a:r>
          </a:p>
          <a:p>
            <a:r>
              <a:rPr lang="en-US" dirty="0" smtClean="0"/>
              <a:t>GitHub is available via the internet (“remote”)</a:t>
            </a:r>
          </a:p>
          <a:p>
            <a:r>
              <a:rPr lang="en-US" dirty="0" smtClean="0"/>
              <a:t>GitHub allows you to:</a:t>
            </a:r>
          </a:p>
          <a:p>
            <a:pPr lvl="1"/>
            <a:r>
              <a:rPr lang="en-US" dirty="0" smtClean="0"/>
              <a:t>Share your repos with others</a:t>
            </a:r>
          </a:p>
          <a:p>
            <a:pPr lvl="1"/>
            <a:r>
              <a:rPr lang="en-US" dirty="0" smtClean="0"/>
              <a:t>Access other users’ repositories</a:t>
            </a:r>
          </a:p>
          <a:p>
            <a:pPr lvl="1"/>
            <a:r>
              <a:rPr lang="en-US" dirty="0" smtClean="0"/>
              <a:t>Store remote copies of your repositories on GitHub’s server in case something bad happens to the local copies on your computer</a:t>
            </a:r>
          </a:p>
          <a:p>
            <a:pPr lvl="1"/>
            <a:r>
              <a:rPr lang="en-US" dirty="0" smtClean="0"/>
              <a:t>You don’t need GitHub to use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GitHub </a:t>
            </a:r>
            <a:r>
              <a:rPr lang="en-US" dirty="0" err="1" smtClean="0"/>
              <a:t>RePository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of creating a GitHub repository:</a:t>
            </a:r>
          </a:p>
          <a:p>
            <a:pPr lvl="1"/>
            <a:r>
              <a:rPr lang="en-US" dirty="0" smtClean="0"/>
              <a:t>Start a repository from scratch</a:t>
            </a:r>
          </a:p>
          <a:p>
            <a:pPr lvl="1"/>
            <a:r>
              <a:rPr lang="en-US" dirty="0" smtClean="0"/>
              <a:t>“Fork” another user’s repository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2"/>
              </a:rPr>
              <a:t>https://github.com/YourUserName</a:t>
            </a:r>
            <a:r>
              <a:rPr lang="en-US" dirty="0" smtClean="0"/>
              <a:t> --&gt; “Create a new repo”</a:t>
            </a:r>
          </a:p>
          <a:p>
            <a:r>
              <a:rPr lang="en-US" dirty="0" smtClean="0">
                <a:hlinkClick r:id="rId3"/>
              </a:rPr>
              <a:t>https://github.com/new</a:t>
            </a:r>
            <a:r>
              <a:rPr lang="en-US" dirty="0" smtClean="0"/>
              <a:t> (if you’re logged into your GitHub account)</a:t>
            </a:r>
          </a:p>
          <a:p>
            <a:endParaRPr lang="en-US" dirty="0"/>
          </a:p>
          <a:p>
            <a:r>
              <a:rPr lang="en-US" dirty="0" smtClean="0"/>
              <a:t>Create a name for the repo; select “Public”; make a brief description; initialize with a README; and click “Create repository”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3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898" y="2011363"/>
            <a:ext cx="7642616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need to create a copy of this repository on your computer so that you can make changes to it!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1"/>
            <a:r>
              <a:rPr lang="en-US" dirty="0" smtClean="0"/>
              <a:t>Create a directory on your computer to store your copy of the repo</a:t>
            </a:r>
          </a:p>
          <a:p>
            <a:pPr lvl="1"/>
            <a:r>
              <a:rPr lang="en-US" dirty="0" smtClean="0"/>
              <a:t>Navigate to this new directory using “cd”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35" y="3905249"/>
            <a:ext cx="3456558" cy="905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35" y="5029282"/>
            <a:ext cx="3456558" cy="11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 local </a:t>
            </a:r>
            <a:r>
              <a:rPr lang="en-US" dirty="0" err="1" smtClean="0"/>
              <a:t>Git</a:t>
            </a:r>
            <a:r>
              <a:rPr lang="en-US" dirty="0" smtClean="0"/>
              <a:t> repository in this directory with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Point your local repository at the remote repository you just created on the GitHub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7" y="3606662"/>
            <a:ext cx="2758605" cy="98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7" y="5274545"/>
            <a:ext cx="11166730" cy="9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another user’s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method of creating a repository is to make a copy of someone else’s.</a:t>
            </a:r>
          </a:p>
          <a:p>
            <a:r>
              <a:rPr lang="en-US" dirty="0" smtClean="0"/>
              <a:t>This process is called “forking” and is an important aspect of open-source software development.</a:t>
            </a:r>
          </a:p>
          <a:p>
            <a:r>
              <a:rPr lang="en-US" dirty="0" smtClean="0"/>
              <a:t>Let’s fork my “</a:t>
            </a:r>
            <a:r>
              <a:rPr lang="en-US" dirty="0" err="1" smtClean="0"/>
              <a:t>PyLadiesHTX</a:t>
            </a:r>
            <a:r>
              <a:rPr lang="en-US" dirty="0" smtClean="0"/>
              <a:t>” directory: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60" y="4094921"/>
            <a:ext cx="8663159" cy="8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there’s a copy of the repository in your GitHub account now…</a:t>
            </a:r>
          </a:p>
          <a:p>
            <a:r>
              <a:rPr lang="en-US" dirty="0" smtClean="0"/>
              <a:t>…but you still need to make a local copy on your computer.</a:t>
            </a:r>
          </a:p>
          <a:p>
            <a:r>
              <a:rPr lang="en-US" dirty="0" smtClean="0"/>
              <a:t>This is called “cloning”.  You can do it with the following command: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852862"/>
            <a:ext cx="9868751" cy="10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Windows: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b="1" dirty="0" smtClean="0"/>
              <a:t>Mac / Linux: </a:t>
            </a:r>
            <a:r>
              <a:rPr lang="en-US" dirty="0" smtClean="0"/>
              <a:t>Terminal</a:t>
            </a:r>
          </a:p>
          <a:p>
            <a:r>
              <a:rPr lang="en-US" dirty="0" smtClean="0"/>
              <a:t>The CLI can help you:</a:t>
            </a:r>
          </a:p>
          <a:p>
            <a:pPr lvl="1"/>
            <a:r>
              <a:rPr lang="en-US" dirty="0" smtClean="0"/>
              <a:t>Navigate folders</a:t>
            </a:r>
          </a:p>
          <a:p>
            <a:pPr lvl="1"/>
            <a:r>
              <a:rPr lang="en-US" dirty="0" smtClean="0"/>
              <a:t>Create files, folders, and programs</a:t>
            </a:r>
          </a:p>
          <a:p>
            <a:pPr lvl="1"/>
            <a:r>
              <a:rPr lang="en-US" dirty="0" smtClean="0"/>
              <a:t>Edit files, folders, and programs</a:t>
            </a:r>
          </a:p>
          <a:p>
            <a:pPr lvl="1"/>
            <a:r>
              <a:rPr lang="en-US" dirty="0" smtClean="0"/>
              <a:t>Run computer programs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0224" y="2912035"/>
            <a:ext cx="5869496" cy="24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4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12" y="1951728"/>
            <a:ext cx="4936344" cy="45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add new files to a local repository (a directory that’s just housed on your computer, not on the internet) you need to let </a:t>
            </a:r>
            <a:r>
              <a:rPr lang="en-US" dirty="0" err="1" smtClean="0"/>
              <a:t>Git</a:t>
            </a:r>
            <a:r>
              <a:rPr lang="en-US" dirty="0" smtClean="0"/>
              <a:t> know that they need to be tracked.</a:t>
            </a:r>
          </a:p>
          <a:p>
            <a:r>
              <a:rPr lang="en-US" dirty="0" smtClean="0"/>
              <a:t>This should always be done before committing.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96892"/>
              </p:ext>
            </p:extLst>
          </p:nvPr>
        </p:nvGraphicFramePr>
        <p:xfrm>
          <a:off x="1435653" y="3909684"/>
          <a:ext cx="8543234" cy="230823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271617"/>
                <a:gridCol w="4271617"/>
              </a:tblGrid>
              <a:tr h="621775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.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Adds all new files</a:t>
                      </a:r>
                      <a:endParaRPr lang="en-US" sz="2400" dirty="0"/>
                    </a:p>
                  </a:txBody>
                  <a:tcPr/>
                </a:tc>
              </a:tr>
              <a:tr h="1073202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–u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Updates tracking for files that changed names or were deleted</a:t>
                      </a:r>
                      <a:endParaRPr lang="en-US" sz="2400" dirty="0"/>
                    </a:p>
                  </a:txBody>
                  <a:tcPr/>
                </a:tc>
              </a:tr>
              <a:tr h="613258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–A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Does both of</a:t>
                      </a:r>
                      <a:r>
                        <a:rPr lang="en-US" sz="2400" baseline="0" dirty="0" smtClean="0"/>
                        <a:t> the previous steps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7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and 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commit changes to your local repository, you use the following command: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push those local changes to GitHub, you’d use the command: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4" y="2996854"/>
            <a:ext cx="8773486" cy="83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60" y="4821678"/>
            <a:ext cx="2640450" cy="9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7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you’re working on a project with a version that’s being used by a lot of different people</a:t>
            </a:r>
          </a:p>
          <a:p>
            <a:r>
              <a:rPr lang="en-US" dirty="0" smtClean="0"/>
              <a:t>You might not want to edit the version that everyone’s editing – so you can branch off a copy of the repo with the command:</a:t>
            </a:r>
          </a:p>
          <a:p>
            <a:endParaRPr lang="en-US" dirty="0"/>
          </a:p>
          <a:p>
            <a:r>
              <a:rPr lang="en-US" dirty="0" smtClean="0"/>
              <a:t>To see what branch you’re on,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switch back to the master branch type: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14" y="3517624"/>
            <a:ext cx="233362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14" y="4477247"/>
            <a:ext cx="119062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3" y="5442668"/>
            <a:ext cx="2936061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4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fork someone’s repo or have multiple branches, you will both be working separately</a:t>
            </a:r>
          </a:p>
          <a:p>
            <a:r>
              <a:rPr lang="en-US" dirty="0" smtClean="0"/>
              <a:t>Sometimes you want to merge in your changes with the other branch / repo</a:t>
            </a:r>
          </a:p>
          <a:p>
            <a:r>
              <a:rPr lang="en-US" dirty="0" smtClean="0"/>
              <a:t>To do so, you need to send in a “pull request” (feature of GitHub)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FFC000"/>
                </a:solidFill>
              </a:rPr>
              <a:t>Extra resources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http://git-scm.com/doc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https://help.github.com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Google it! Or use </a:t>
            </a:r>
            <a:r>
              <a:rPr lang="en-US" dirty="0" err="1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9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PyLadies</a:t>
            </a:r>
            <a:r>
              <a:rPr lang="en-US" dirty="0" smtClean="0"/>
              <a:t>-HTX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3650" y="240761"/>
            <a:ext cx="9784080" cy="1508760"/>
          </a:xfrm>
        </p:spPr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92330" y="1896215"/>
            <a:ext cx="4754880" cy="4206240"/>
          </a:xfrm>
        </p:spPr>
        <p:txBody>
          <a:bodyPr/>
          <a:lstStyle/>
          <a:p>
            <a:r>
              <a:rPr lang="en-US" dirty="0" smtClean="0"/>
              <a:t>“Directory” is just another name for a folder (like the folders you see in Windows and on your Mac)</a:t>
            </a:r>
          </a:p>
          <a:p>
            <a:r>
              <a:rPr lang="en-US" dirty="0" smtClean="0"/>
              <a:t>Directories are organized like a tree</a:t>
            </a:r>
          </a:p>
          <a:p>
            <a:r>
              <a:rPr lang="en-US" dirty="0" smtClean="0"/>
              <a:t>Directories can be inside other directories (just like you can have folders in folders)</a:t>
            </a:r>
          </a:p>
          <a:p>
            <a:r>
              <a:rPr lang="en-US" dirty="0" smtClean="0"/>
              <a:t>Directories can be navigated using the CLI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55774" y="3498949"/>
            <a:ext cx="2266121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ASUS/Dropbox/share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544417" y="4268800"/>
            <a:ext cx="1496481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84755" y="4268800"/>
            <a:ext cx="426126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20921" y="4268800"/>
            <a:ext cx="324287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1417" y="5406136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Bret_Victor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" y="2050806"/>
            <a:ext cx="3100791" cy="250085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301041" y="5426015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58745" y="5426014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DataViz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16449" y="5426014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MIT_OCW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22347" y="4268800"/>
            <a:ext cx="982688" cy="11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081130" y="3498949"/>
            <a:ext cx="874644" cy="76985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3650" y="240761"/>
            <a:ext cx="9784080" cy="1508760"/>
          </a:xfrm>
        </p:spPr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92330" y="1896215"/>
            <a:ext cx="4754880" cy="4206240"/>
          </a:xfrm>
        </p:spPr>
        <p:txBody>
          <a:bodyPr/>
          <a:lstStyle/>
          <a:p>
            <a:r>
              <a:rPr lang="en-US" dirty="0" smtClean="0"/>
              <a:t>The “MIT_OCW” directory is contained inside of the “share” directory, which is within the “Dropbox” directory</a:t>
            </a:r>
          </a:p>
          <a:p>
            <a:r>
              <a:rPr lang="en-US" dirty="0" smtClean="0"/>
              <a:t>One directory “up” from the “MIT_OCW” directory is the “share” directory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55774" y="3498949"/>
            <a:ext cx="2266121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ASUS/Dropbox/share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544417" y="4268800"/>
            <a:ext cx="1496481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84755" y="4268800"/>
            <a:ext cx="426126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20921" y="4268800"/>
            <a:ext cx="324287" cy="11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1417" y="5406136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Bret_Victor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" y="2050806"/>
            <a:ext cx="3100791" cy="250085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301041" y="5426015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58745" y="5426014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DataViz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16449" y="5426014"/>
            <a:ext cx="1479713" cy="7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MIT_OCW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22347" y="4268800"/>
            <a:ext cx="982688" cy="115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081130" y="3498949"/>
            <a:ext cx="874644" cy="76985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33346"/>
          </a:xfrm>
        </p:spPr>
        <p:txBody>
          <a:bodyPr/>
          <a:lstStyle/>
          <a:p>
            <a:r>
              <a:rPr lang="en-US" dirty="0" smtClean="0"/>
              <a:t>The directory structure on your computer probably looks something like this: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83356" y="258417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9390" y="3419061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04922" y="3429000"/>
            <a:ext cx="117944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3531" y="4253948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90661" y="4253948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70035" y="4303643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753061" y="4253948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4783" y="5118652"/>
            <a:ext cx="1013791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97966" y="5118652"/>
            <a:ext cx="1053547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02085" y="5088835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5" idx="0"/>
          </p:cNvCxnSpPr>
          <p:nvPr/>
        </p:nvCxnSpPr>
        <p:spPr>
          <a:xfrm flipH="1">
            <a:off x="4505738" y="2932044"/>
            <a:ext cx="1477618" cy="4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7176051" y="2932044"/>
            <a:ext cx="1086679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03982" y="3995531"/>
            <a:ext cx="351182" cy="25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5068954" y="3935896"/>
            <a:ext cx="318055" cy="31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0"/>
          </p:cNvCxnSpPr>
          <p:nvPr/>
        </p:nvCxnSpPr>
        <p:spPr>
          <a:xfrm flipH="1">
            <a:off x="2991679" y="4835388"/>
            <a:ext cx="599660" cy="28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>
            <a:off x="3863009" y="4870174"/>
            <a:ext cx="261731" cy="24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5261112" y="4939748"/>
            <a:ext cx="437321" cy="1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 flipH="1">
            <a:off x="7666383" y="4114800"/>
            <a:ext cx="490331" cy="18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9064488" y="4055165"/>
            <a:ext cx="284921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Directories: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40" y="1934155"/>
            <a:ext cx="9784080" cy="1216550"/>
          </a:xfrm>
        </p:spPr>
        <p:txBody>
          <a:bodyPr>
            <a:normAutofit/>
          </a:bodyPr>
          <a:lstStyle/>
          <a:p>
            <a:r>
              <a:rPr lang="en-US" dirty="0" smtClean="0"/>
              <a:t>The directory at the top of the tree is called the “root” directory</a:t>
            </a:r>
          </a:p>
          <a:p>
            <a:r>
              <a:rPr lang="en-US" dirty="0" smtClean="0"/>
              <a:t>“root” contains all the other directories; it is represented by a slash “/”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98432" y="3319670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24466" y="4154557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19998" y="4164496"/>
            <a:ext cx="117944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4860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0573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85111" y="5039139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6813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87386" y="5834271"/>
            <a:ext cx="1013791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13042" y="5854148"/>
            <a:ext cx="1053547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17161" y="5824331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5" idx="0"/>
          </p:cNvCxnSpPr>
          <p:nvPr/>
        </p:nvCxnSpPr>
        <p:spPr>
          <a:xfrm flipH="1">
            <a:off x="4220814" y="3667540"/>
            <a:ext cx="1477618" cy="4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6891127" y="3667540"/>
            <a:ext cx="1086679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19058" y="4731027"/>
            <a:ext cx="351182" cy="25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4784030" y="4671392"/>
            <a:ext cx="318055" cy="31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88094" y="5570884"/>
            <a:ext cx="599660" cy="28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>
            <a:off x="3578085" y="5605670"/>
            <a:ext cx="261731" cy="24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4976188" y="5675244"/>
            <a:ext cx="437321" cy="1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 flipH="1">
            <a:off x="7381459" y="4850296"/>
            <a:ext cx="490331" cy="18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8779564" y="4790661"/>
            <a:ext cx="284921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855703">
            <a:off x="4448089" y="3036405"/>
            <a:ext cx="1192695" cy="8647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Directories: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40" y="1934155"/>
            <a:ext cx="9784080" cy="1216550"/>
          </a:xfrm>
        </p:spPr>
        <p:txBody>
          <a:bodyPr>
            <a:normAutofit/>
          </a:bodyPr>
          <a:lstStyle/>
          <a:p>
            <a:r>
              <a:rPr lang="en-US" dirty="0" smtClean="0"/>
              <a:t>The name you use to log in to your computer; represented by a tilde symbol “~”</a:t>
            </a:r>
          </a:p>
          <a:p>
            <a:r>
              <a:rPr lang="en-US" dirty="0" smtClean="0"/>
              <a:t>Contains most of your personal files: pictures and music and such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98432" y="3319670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24466" y="4154557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19998" y="4164496"/>
            <a:ext cx="117944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4860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0573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85111" y="5039139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68137" y="4989444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87386" y="5834271"/>
            <a:ext cx="1013791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13042" y="5854148"/>
            <a:ext cx="1053547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17161" y="5824331"/>
            <a:ext cx="1192695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5" idx="0"/>
          </p:cNvCxnSpPr>
          <p:nvPr/>
        </p:nvCxnSpPr>
        <p:spPr>
          <a:xfrm flipH="1">
            <a:off x="4220814" y="3667540"/>
            <a:ext cx="1477618" cy="4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6891127" y="3667540"/>
            <a:ext cx="1086679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19058" y="4731027"/>
            <a:ext cx="351182" cy="25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4784030" y="4671392"/>
            <a:ext cx="318055" cy="31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88094" y="5570884"/>
            <a:ext cx="599660" cy="28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>
            <a:off x="3578085" y="5605670"/>
            <a:ext cx="261731" cy="24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4976188" y="5675244"/>
            <a:ext cx="437321" cy="1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 flipH="1">
            <a:off x="7381459" y="4850296"/>
            <a:ext cx="490331" cy="18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8779564" y="4790661"/>
            <a:ext cx="284921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7846795">
            <a:off x="5332719" y="4287202"/>
            <a:ext cx="1192695" cy="8647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Windows:</a:t>
            </a:r>
          </a:p>
          <a:p>
            <a:pPr lvl="1"/>
            <a:r>
              <a:rPr lang="en-US" dirty="0" smtClean="0"/>
              <a:t>Open up the “Start” menu</a:t>
            </a:r>
          </a:p>
          <a:p>
            <a:pPr lvl="1"/>
            <a:r>
              <a:rPr lang="en-US" dirty="0" smtClean="0"/>
              <a:t>Search for “</a:t>
            </a:r>
            <a:r>
              <a:rPr lang="en-US" dirty="0" err="1" smtClean="0"/>
              <a:t>git</a:t>
            </a:r>
            <a:r>
              <a:rPr lang="en-US" dirty="0" smtClean="0"/>
              <a:t> bash”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 Mac computers:</a:t>
            </a:r>
          </a:p>
          <a:p>
            <a:pPr lvl="1"/>
            <a:r>
              <a:rPr lang="en-US" dirty="0" smtClean="0"/>
              <a:t>Open up Spotlight</a:t>
            </a:r>
          </a:p>
          <a:p>
            <a:pPr lvl="1"/>
            <a:r>
              <a:rPr lang="en-US" dirty="0" smtClean="0"/>
              <a:t>Search for “terminal”</a:t>
            </a:r>
          </a:p>
          <a:p>
            <a:pPr lvl="1"/>
            <a:r>
              <a:rPr lang="en-US" dirty="0" smtClean="0"/>
              <a:t>Open up the Terminal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4" y="3679135"/>
            <a:ext cx="468630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63" y="3818283"/>
            <a:ext cx="6010689" cy="18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D57B1B54-7080-46FA-99BA-8F7F0013271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A609D66-CF6C-4E6E-BE84-C73D0E98218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6B09398-DB35-4B9B-A76A-9E469AAA8A7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CD1560C-5561-4DBC-92F9-444C3C73A90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B6D1F321-7F8F-4201-928A-D070EB9DEE0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100</TotalTime>
  <Words>1833</Words>
  <Application>Microsoft Office PowerPoint</Application>
  <PresentationFormat>Widescreen</PresentationFormat>
  <Paragraphs>265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Corbel</vt:lpstr>
      <vt:lpstr>Courier New</vt:lpstr>
      <vt:lpstr>Wingdings</vt:lpstr>
      <vt:lpstr>Banded</vt:lpstr>
      <vt:lpstr>Introduction to  Git / Github</vt:lpstr>
      <vt:lpstr>Roadmap Introductions!</vt:lpstr>
      <vt:lpstr>Command Line Interface (CLI)</vt:lpstr>
      <vt:lpstr>Directories</vt:lpstr>
      <vt:lpstr>Directories</vt:lpstr>
      <vt:lpstr>Directory Structures</vt:lpstr>
      <vt:lpstr>Special Directories: root</vt:lpstr>
      <vt:lpstr>Special Directories: home</vt:lpstr>
      <vt:lpstr>Navigating Directories</vt:lpstr>
      <vt:lpstr>CLI Basics</vt:lpstr>
      <vt:lpstr>CLI Basics</vt:lpstr>
      <vt:lpstr>CLI Basics</vt:lpstr>
      <vt:lpstr>CLI Command RECIPE</vt:lpstr>
      <vt:lpstr>Common Commands</vt:lpstr>
      <vt:lpstr>Common Commands</vt:lpstr>
      <vt:lpstr>Version Control </vt:lpstr>
      <vt:lpstr>Git</vt:lpstr>
      <vt:lpstr>Download and Install Git</vt:lpstr>
      <vt:lpstr>Download and Install Git </vt:lpstr>
      <vt:lpstr>Configure Username and Email </vt:lpstr>
      <vt:lpstr>GitHub </vt:lpstr>
      <vt:lpstr>Github</vt:lpstr>
      <vt:lpstr>Git vs. GitHub </vt:lpstr>
      <vt:lpstr>Creating a GitHub RePository </vt:lpstr>
      <vt:lpstr>Make a Repo</vt:lpstr>
      <vt:lpstr>Creating a Local Copy</vt:lpstr>
      <vt:lpstr>Creating a Local Copy</vt:lpstr>
      <vt:lpstr>Forking another user’s repo</vt:lpstr>
      <vt:lpstr>Clone the Repo </vt:lpstr>
      <vt:lpstr>Pushing and Pulling</vt:lpstr>
      <vt:lpstr>Adding</vt:lpstr>
      <vt:lpstr>Committing and Pushing</vt:lpstr>
      <vt:lpstr>Branches</vt:lpstr>
      <vt:lpstr>Pull Requests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Git / Github</dc:title>
  <dc:creator>Paige Bailey</dc:creator>
  <cp:lastModifiedBy>Paige Bailey</cp:lastModifiedBy>
  <cp:revision>15</cp:revision>
  <dcterms:created xsi:type="dcterms:W3CDTF">2015-01-07T03:44:59Z</dcterms:created>
  <dcterms:modified xsi:type="dcterms:W3CDTF">2015-01-07T05:25:47Z</dcterms:modified>
</cp:coreProperties>
</file>