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471" r:id="rId3"/>
    <p:sldId id="569" r:id="rId4"/>
    <p:sldId id="528" r:id="rId5"/>
    <p:sldId id="530" r:id="rId6"/>
    <p:sldId id="531" r:id="rId7"/>
    <p:sldId id="555" r:id="rId8"/>
    <p:sldId id="532" r:id="rId9"/>
    <p:sldId id="534" r:id="rId10"/>
    <p:sldId id="535" r:id="rId11"/>
    <p:sldId id="556" r:id="rId12"/>
    <p:sldId id="536" r:id="rId13"/>
    <p:sldId id="557" r:id="rId14"/>
    <p:sldId id="537" r:id="rId15"/>
    <p:sldId id="538" r:id="rId16"/>
    <p:sldId id="558" r:id="rId17"/>
    <p:sldId id="529" r:id="rId18"/>
    <p:sldId id="561" r:id="rId19"/>
    <p:sldId id="559" r:id="rId20"/>
    <p:sldId id="570" r:id="rId21"/>
    <p:sldId id="540" r:id="rId22"/>
    <p:sldId id="542" r:id="rId23"/>
    <p:sldId id="562" r:id="rId24"/>
    <p:sldId id="571" r:id="rId25"/>
    <p:sldId id="544" r:id="rId26"/>
    <p:sldId id="545" r:id="rId27"/>
    <p:sldId id="563" r:id="rId28"/>
    <p:sldId id="564" r:id="rId29"/>
    <p:sldId id="546" r:id="rId30"/>
    <p:sldId id="548" r:id="rId31"/>
    <p:sldId id="549" r:id="rId32"/>
    <p:sldId id="551" r:id="rId33"/>
    <p:sldId id="565" r:id="rId34"/>
    <p:sldId id="552" r:id="rId35"/>
    <p:sldId id="566" r:id="rId36"/>
    <p:sldId id="567" r:id="rId37"/>
    <p:sldId id="553" r:id="rId38"/>
    <p:sldId id="568" r:id="rId39"/>
    <p:sldId id="554" r:id="rId40"/>
    <p:sldId id="385" r:id="rId4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94213" autoAdjust="0"/>
  </p:normalViewPr>
  <p:slideViewPr>
    <p:cSldViewPr>
      <p:cViewPr>
        <p:scale>
          <a:sx n="100" d="100"/>
          <a:sy n="100" d="100"/>
        </p:scale>
        <p:origin x="-2136" y="-21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2019-01-14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23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2019-01-14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91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06. </a:t>
            </a:r>
            <a:r>
              <a:rPr lang="ko-KR" altLang="en-US" sz="3200" b="1" dirty="0">
                <a:solidFill>
                  <a:schemeClr val="bg1"/>
                </a:solidFill>
              </a:rPr>
              <a:t>문자열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7200000" cy="307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가장 기본적인 연산은 리스트의 </a:t>
            </a:r>
            <a:r>
              <a:rPr lang="ko-KR" altLang="en-US" sz="1400" b="0" dirty="0" smtClean="0"/>
              <a:t>연산과 </a:t>
            </a:r>
            <a:r>
              <a:rPr lang="ko-KR" altLang="en-US" sz="1400" b="0" dirty="0"/>
              <a:t>같다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문자열 변수 ‘</a:t>
            </a:r>
            <a:r>
              <a:rPr lang="en-US" altLang="ko-KR" sz="1400" b="0" dirty="0"/>
              <a:t>a’</a:t>
            </a:r>
            <a:r>
              <a:rPr lang="ko-KR" altLang="en-US" sz="1400" b="0" dirty="0"/>
              <a:t>와 정수형인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의 ‘</a:t>
            </a:r>
            <a:r>
              <a:rPr lang="en-US" altLang="ko-KR" sz="1400" b="0" dirty="0"/>
              <a:t>a+2’</a:t>
            </a:r>
            <a:r>
              <a:rPr lang="ko-KR" altLang="en-US" sz="1400" b="0" dirty="0"/>
              <a:t>와 같은 연산은 동작하지 않는다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하지만 ‘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*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’와 같은 연산은 지원한다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33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다음과 같이 코드를 작성하면 </a:t>
            </a:r>
            <a:r>
              <a:rPr lang="ko-KR" altLang="en-US" sz="1400" b="0" dirty="0" smtClean="0"/>
              <a:t>문자열과 </a:t>
            </a:r>
            <a:r>
              <a:rPr lang="ko-KR" altLang="en-US" sz="1400" b="0" dirty="0"/>
              <a:t>정수형의 연산으로 인식하여 덧셈 연산이 실행되지 않는다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7200000" cy="84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6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000235"/>
            <a:ext cx="7200000" cy="4045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5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91730"/>
            <a:ext cx="7200000" cy="268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52"/>
          <a:stretch/>
        </p:blipFill>
        <p:spPr bwMode="auto">
          <a:xfrm>
            <a:off x="972000" y="2002557"/>
            <a:ext cx="7200000" cy="32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6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upper(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문자열을 </a:t>
            </a:r>
            <a:r>
              <a:rPr lang="ko-KR" altLang="en-US" sz="1400" b="0" dirty="0"/>
              <a:t>대문자로 변환하는 </a:t>
            </a:r>
            <a:r>
              <a:rPr lang="ko-KR" altLang="en-US" sz="1400" b="0" dirty="0" smtClean="0"/>
              <a:t>함수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lower(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소문자로 </a:t>
            </a:r>
            <a:r>
              <a:rPr lang="ko-KR" altLang="en-US" sz="1400" b="0" dirty="0"/>
              <a:t>변환하는 </a:t>
            </a:r>
            <a:r>
              <a:rPr lang="ko-KR" altLang="en-US" sz="1400" b="0" dirty="0" smtClean="0"/>
              <a:t>함수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참고로 </a:t>
            </a:r>
            <a:r>
              <a:rPr lang="ko-KR" altLang="en-US" sz="1400" b="0" dirty="0"/>
              <a:t>문자열 함수를 사용하는 방법은 문자열 </a:t>
            </a:r>
            <a:r>
              <a:rPr lang="ko-KR" altLang="en-US" sz="1400" b="0" dirty="0" smtClean="0"/>
              <a:t>변수 </a:t>
            </a:r>
            <a:r>
              <a:rPr lang="ko-KR" altLang="en-US" sz="1400" b="0" dirty="0"/>
              <a:t>다음에 ‘</a:t>
            </a:r>
            <a:r>
              <a:rPr lang="en-US" altLang="ko-KR" sz="1400" b="0" dirty="0"/>
              <a:t>.</a:t>
            </a:r>
            <a:r>
              <a:rPr lang="ko-KR" altLang="en-US" sz="1400" b="0" dirty="0"/>
              <a:t>문자열 함수’를 입력하면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12976"/>
            <a:ext cx="7200000" cy="169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7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title</a:t>
            </a:r>
            <a:r>
              <a:rPr lang="en-US" altLang="ko-KR" sz="1400" dirty="0"/>
              <a:t>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영어신문의 헤드라인처럼 각 단어의 </a:t>
            </a:r>
            <a:r>
              <a:rPr lang="ko-KR" altLang="en-US" sz="1400" b="0" dirty="0" err="1"/>
              <a:t>앞글자만</a:t>
            </a:r>
            <a:r>
              <a:rPr lang="ko-KR" altLang="en-US" sz="1400" b="0" dirty="0"/>
              <a:t> 대문자로 바꾸는 </a:t>
            </a:r>
            <a:r>
              <a:rPr lang="ko-KR" altLang="en-US" sz="1400" b="0" dirty="0" smtClean="0"/>
              <a:t>함수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capitalize</a:t>
            </a:r>
            <a:r>
              <a:rPr lang="en-US" altLang="ko-KR" sz="1400" dirty="0"/>
              <a:t>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첫 번째 글자만 대문자로 바꾸는 </a:t>
            </a:r>
            <a:r>
              <a:rPr lang="ko-KR" altLang="en-US" sz="1400" b="0" dirty="0" smtClean="0"/>
              <a:t>함수</a:t>
            </a:r>
            <a:endParaRPr lang="en-US" altLang="ko-KR" sz="1400" b="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70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1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count( ) </a:t>
            </a:r>
            <a:r>
              <a:rPr lang="ko-KR" altLang="en-US" sz="1400" dirty="0" smtClean="0"/>
              <a:t>함수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해당 문자열에서 특정 문자가 포함된 개수를 </a:t>
            </a:r>
            <a:r>
              <a:rPr lang="ko-KR" altLang="en-US" sz="1400" b="0" dirty="0" smtClean="0"/>
              <a:t>반환</a:t>
            </a:r>
            <a:r>
              <a:rPr lang="en-US" altLang="ko-KR" sz="1400" b="0" dirty="0" smtClean="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err="1" smtClean="0"/>
              <a:t>isdigit</a:t>
            </a:r>
            <a:r>
              <a:rPr lang="en-US" altLang="ko-KR" sz="1400" dirty="0"/>
              <a:t>( ) </a:t>
            </a:r>
            <a:r>
              <a:rPr lang="ko-KR" altLang="en-US" sz="1400" dirty="0" smtClean="0"/>
              <a:t>함수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해당 </a:t>
            </a:r>
            <a:r>
              <a:rPr lang="ko-KR" altLang="en-US" sz="1400" b="0" dirty="0"/>
              <a:t>문자열이 </a:t>
            </a:r>
            <a:r>
              <a:rPr lang="ko-KR" altLang="en-US" sz="1400" b="0" dirty="0" smtClean="0"/>
              <a:t>숫자인지를 </a:t>
            </a:r>
            <a:r>
              <a:rPr lang="en-US" altLang="ko-KR" sz="1400" b="0" dirty="0"/>
              <a:t>True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로 값을 </a:t>
            </a:r>
            <a:r>
              <a:rPr lang="ko-KR" altLang="en-US" sz="1400" b="0" dirty="0" smtClean="0"/>
              <a:t>반환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err="1" smtClean="0"/>
              <a:t>startswith</a:t>
            </a:r>
            <a:r>
              <a:rPr lang="en-US" altLang="ko-KR" sz="1400" dirty="0"/>
              <a:t>( ) </a:t>
            </a:r>
            <a:r>
              <a:rPr lang="ko-KR" altLang="en-US" sz="1400" dirty="0" smtClean="0"/>
              <a:t>함수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해당 문자열로 시작하는지를 </a:t>
            </a:r>
            <a:r>
              <a:rPr lang="en-US" altLang="ko-KR" sz="1400" b="0" dirty="0"/>
              <a:t>True </a:t>
            </a:r>
            <a:r>
              <a:rPr lang="ko-KR" altLang="en-US" sz="1400" b="0" dirty="0"/>
              <a:t>또는 </a:t>
            </a:r>
            <a:r>
              <a:rPr lang="en-US" altLang="ko-KR" sz="1400" b="0" dirty="0" smtClean="0"/>
              <a:t>False</a:t>
            </a:r>
            <a:r>
              <a:rPr lang="ko-KR" altLang="en-US" sz="1400" b="0" dirty="0" smtClean="0"/>
              <a:t>로 </a:t>
            </a:r>
            <a:r>
              <a:rPr lang="ko-KR" altLang="en-US" sz="1400" b="0" dirty="0"/>
              <a:t>값을 </a:t>
            </a:r>
            <a:r>
              <a:rPr lang="ko-KR" altLang="en-US" sz="1400" b="0" dirty="0" smtClean="0"/>
              <a:t>반환</a:t>
            </a:r>
            <a:endParaRPr lang="en-US" altLang="ko-KR" sz="1400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279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3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381118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문자열 표현과 특수문자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337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err="1" smtClean="0"/>
              <a:t>파이썬에서</a:t>
            </a:r>
            <a:r>
              <a:rPr lang="ko-KR" altLang="en-US" sz="1200" b="0" dirty="0" smtClean="0"/>
              <a:t> 문자열을 표현할 때 작은따옴표나 큰따옴표를 사용한다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하지만 다음과 같이 아포스트로피</a:t>
            </a:r>
            <a:r>
              <a:rPr lang="en-US" altLang="ko-KR" sz="1200" b="0" dirty="0" smtClean="0"/>
              <a:t>(')</a:t>
            </a:r>
            <a:r>
              <a:rPr lang="ko-KR" altLang="en-US" sz="1200" b="0" dirty="0" smtClean="0"/>
              <a:t>가 문장에 들어가면 작은따옴표를 사용하기 어렵다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만약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작은따옴표로 문자열을 표현한다면 인터프리터는 이 문자가 제대로 닫히지 않았다고 판단하고 오류를 출력할 것이다</a:t>
            </a: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이러한 문제를 지원하기 위해 </a:t>
            </a:r>
            <a:r>
              <a:rPr lang="ko-KR" altLang="en-US" sz="1200" b="0" dirty="0" err="1"/>
              <a:t>파이썬에서는</a:t>
            </a:r>
            <a:r>
              <a:rPr lang="ko-KR" altLang="en-US" sz="1200" b="0" dirty="0"/>
              <a:t> 다양한 기능을 제공한다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먼저 문자열 자체에 작은따옴표나 </a:t>
            </a:r>
            <a:r>
              <a:rPr lang="ko-KR" altLang="en-US" sz="1200" b="0" dirty="0" smtClean="0"/>
              <a:t>큰따옴표 가 </a:t>
            </a:r>
            <a:r>
              <a:rPr lang="ko-KR" altLang="en-US" sz="1200" b="0" dirty="0"/>
              <a:t>들어가 있는 경우이다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58" y="3001294"/>
            <a:ext cx="7200000" cy="63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09120"/>
            <a:ext cx="7200000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9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17122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문자열 표현과 특수문자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373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다음으로 </a:t>
            </a:r>
            <a:r>
              <a:rPr lang="ko-KR" altLang="en-US" sz="1200" b="0" dirty="0" err="1"/>
              <a:t>파이썬의</a:t>
            </a:r>
            <a:r>
              <a:rPr lang="ko-KR" altLang="en-US" sz="1200" b="0" dirty="0"/>
              <a:t> 특수문자 기능을 사용하는 것이다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아래의 </a:t>
            </a:r>
            <a:r>
              <a:rPr lang="ko-KR" altLang="en-US" sz="1200" b="0" dirty="0"/>
              <a:t>특수문자를 사용할 경우 다음과 같이 아포스트로피</a:t>
            </a:r>
            <a:r>
              <a:rPr lang="en-US" altLang="ko-KR" sz="1200" b="0" dirty="0"/>
              <a:t>(')</a:t>
            </a:r>
            <a:r>
              <a:rPr lang="ko-KR" altLang="en-US" sz="1200" b="0" dirty="0"/>
              <a:t>를 사용할 수 있다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99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869160"/>
            <a:ext cx="7200000" cy="63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5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81930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문자열 표현과 특수문자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40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또 </a:t>
            </a:r>
            <a:r>
              <a:rPr lang="ko-KR" altLang="en-US" sz="1200" b="0" dirty="0"/>
              <a:t>다른 문제로는 다음과 같은 줄 바꿈 표현이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이러한 경우에도 문자열로 표현하기 </a:t>
            </a:r>
            <a:r>
              <a:rPr lang="ko-KR" altLang="en-US" sz="1200" b="0" dirty="0" smtClean="0"/>
              <a:t>어렵다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두 줄 이상의 표현도 마찬가지이며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두 가지로 표현할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하나는 큰따옴표</a:t>
            </a:r>
            <a:r>
              <a:rPr lang="en-US" altLang="ko-KR" sz="1200" b="0" dirty="0"/>
              <a:t>(")</a:t>
            </a:r>
            <a:r>
              <a:rPr lang="ko-KR" altLang="en-US" sz="1200" b="0" dirty="0"/>
              <a:t>나 작은따옴표</a:t>
            </a:r>
            <a:r>
              <a:rPr lang="en-US" altLang="ko-KR" sz="1200" b="0" dirty="0"/>
              <a:t>(')</a:t>
            </a:r>
            <a:r>
              <a:rPr lang="ko-KR" altLang="en-US" sz="1200" b="0" dirty="0"/>
              <a:t>를 </a:t>
            </a:r>
            <a:r>
              <a:rPr lang="en-US" altLang="ko-KR" sz="1200" b="0" dirty="0"/>
              <a:t>3</a:t>
            </a:r>
            <a:r>
              <a:rPr lang="ko-KR" altLang="en-US" sz="1200" b="0" dirty="0"/>
              <a:t>개로 </a:t>
            </a:r>
            <a:r>
              <a:rPr lang="ko-KR" altLang="en-US" sz="1200" b="0" dirty="0" smtClean="0"/>
              <a:t>연결하는 </a:t>
            </a:r>
            <a:r>
              <a:rPr lang="ko-KR" altLang="en-US" sz="1200" b="0" dirty="0"/>
              <a:t>방법이다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다음과 같이 선언한다</a:t>
            </a:r>
            <a:endParaRPr lang="en-US" altLang="ko-KR" sz="12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92896"/>
            <a:ext cx="7200000" cy="123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783698"/>
            <a:ext cx="7200000" cy="152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81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문자열의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단어 </a:t>
            </a:r>
            <a:r>
              <a:rPr lang="ko-KR" altLang="en-US" sz="2000" b="1" dirty="0" err="1" smtClean="0">
                <a:latin typeface="+mj-ea"/>
                <a:ea typeface="+mj-ea"/>
              </a:rPr>
              <a:t>카운팅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문자열 서식 지정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4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앞에서 배운 문자열의 여러 기능을 사용하여 단어 </a:t>
            </a:r>
            <a:r>
              <a:rPr lang="ko-KR" altLang="en-US" sz="1400" b="0" dirty="0" err="1"/>
              <a:t>카운팅</a:t>
            </a:r>
            <a:r>
              <a:rPr lang="ko-KR" altLang="en-US" sz="1400" b="0" dirty="0"/>
              <a:t> 프로그램을 만들어 보자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이번에 진행할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은 팝 그룹 비틀스의 </a:t>
            </a:r>
            <a:r>
              <a:rPr lang="en-US" altLang="ko-KR" sz="1400" b="0" dirty="0"/>
              <a:t>&lt;Yesterday&gt;</a:t>
            </a:r>
            <a:r>
              <a:rPr lang="ko-KR" altLang="en-US" sz="1400" b="0" dirty="0"/>
              <a:t>라는 노래에서 ‘</a:t>
            </a:r>
            <a:r>
              <a:rPr lang="en-US" altLang="ko-KR" sz="1400" b="0" dirty="0"/>
              <a:t>Yesterday’</a:t>
            </a:r>
            <a:r>
              <a:rPr lang="ko-KR" altLang="en-US" sz="1400" b="0" dirty="0"/>
              <a:t>라는 단어가 몇 번 </a:t>
            </a:r>
            <a:r>
              <a:rPr lang="ko-KR" altLang="en-US" sz="1400" b="0" dirty="0" smtClean="0"/>
              <a:t>나오는지 </a:t>
            </a:r>
            <a:r>
              <a:rPr lang="ko-KR" altLang="en-US" sz="1400" b="0" dirty="0"/>
              <a:t>맞히는 단어 </a:t>
            </a:r>
            <a:r>
              <a:rPr lang="ko-KR" altLang="en-US" sz="1400" b="0" dirty="0" err="1"/>
              <a:t>카운팅</a:t>
            </a:r>
            <a:r>
              <a:rPr lang="ko-KR" altLang="en-US" sz="1400" b="0" dirty="0"/>
              <a:t> 프로그램이다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17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730983"/>
            <a:ext cx="820891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79433"/>
              </a:buClr>
            </a:pPr>
            <a:r>
              <a:rPr kumimoji="0" lang="ko-KR" altLang="en-US" sz="2000" smtClean="0"/>
              <a:t>실행 결과</a:t>
            </a:r>
            <a:endParaRPr kumimoji="0"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523071"/>
            <a:ext cx="7200000" cy="78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8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35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603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6-1]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980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1~3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‘</a:t>
            </a:r>
            <a:r>
              <a:rPr lang="en-US" altLang="ko-KR" sz="1400" b="0" dirty="0"/>
              <a:t>yesterday.txt’ </a:t>
            </a:r>
            <a:r>
              <a:rPr lang="ko-KR" altLang="en-US" sz="1400" b="0" dirty="0"/>
              <a:t>파일에서 모든 내용을 불러와 </a:t>
            </a:r>
            <a:r>
              <a:rPr lang="en-US" altLang="ko-KR" sz="1400" b="0" dirty="0" err="1"/>
              <a:t>yesterday_lyric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리스트로 저장한다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5~7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사용하여 </a:t>
            </a:r>
            <a:r>
              <a:rPr lang="en-US" altLang="ko-KR" sz="1400" b="0" dirty="0" err="1"/>
              <a:t>yesterday_lyric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리스트의 내용을 한 줄씩 불러오면서 </a:t>
            </a:r>
            <a:r>
              <a:rPr lang="en-US" altLang="ko-KR" sz="1400" b="0" dirty="0"/>
              <a:t>contents</a:t>
            </a:r>
            <a:r>
              <a:rPr lang="ko-KR" altLang="en-US" sz="1400" b="0" dirty="0"/>
              <a:t>변수에 저장한다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그러면 </a:t>
            </a:r>
            <a:r>
              <a:rPr lang="en-US" altLang="ko-KR" sz="1400" b="0" dirty="0"/>
              <a:t>contents </a:t>
            </a:r>
            <a:r>
              <a:rPr lang="ko-KR" altLang="en-US" sz="1400" b="0" dirty="0"/>
              <a:t>변수에는 </a:t>
            </a:r>
            <a:r>
              <a:rPr lang="en-US" altLang="ko-KR" sz="1400" b="0" dirty="0"/>
              <a:t>&lt;yesterday&gt; </a:t>
            </a:r>
            <a:r>
              <a:rPr lang="ko-KR" altLang="en-US" sz="1400" b="0" dirty="0"/>
              <a:t>노래의 모든 가사가 저장된다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9~10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contents </a:t>
            </a:r>
            <a:r>
              <a:rPr lang="ko-KR" altLang="en-US" sz="1400" b="0" dirty="0"/>
              <a:t>변수에 있는 값은 모두 대문자로 바꾸는 </a:t>
            </a:r>
            <a:r>
              <a:rPr lang="en-US" altLang="ko-KR" sz="1400" b="0" dirty="0"/>
              <a:t>upper( ) </a:t>
            </a:r>
            <a:r>
              <a:rPr lang="ko-KR" altLang="en-US" sz="1400" b="0" dirty="0"/>
              <a:t>함수를 </a:t>
            </a:r>
            <a:r>
              <a:rPr lang="ko-KR" altLang="en-US" sz="1400" b="0" dirty="0" err="1" smtClean="0"/>
              <a:t>사용하여대문자로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변환한 후</a:t>
            </a:r>
            <a:r>
              <a:rPr lang="en-US" altLang="ko-KR" sz="1400" b="0" dirty="0"/>
              <a:t>, count( ) </a:t>
            </a:r>
            <a:r>
              <a:rPr lang="ko-KR" altLang="en-US" sz="1400" b="0" dirty="0"/>
              <a:t>함수를 사용하여 대문자 ‘</a:t>
            </a:r>
            <a:r>
              <a:rPr lang="en-US" altLang="ko-KR" sz="1400" b="0" dirty="0"/>
              <a:t>YESTERDAY’</a:t>
            </a:r>
            <a:r>
              <a:rPr lang="ko-KR" altLang="en-US" sz="1400" b="0" dirty="0"/>
              <a:t>가 몇 개인지를 </a:t>
            </a:r>
            <a:r>
              <a:rPr lang="ko-KR" altLang="en-US" sz="1400" b="0" dirty="0" smtClean="0"/>
              <a:t>확인한다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</a:t>
            </a:r>
            <a:r>
              <a:rPr lang="en-US" altLang="ko-KR" sz="1400" b="0" dirty="0" err="1"/>
              <a:t>contents.upper</a:t>
            </a:r>
            <a:r>
              <a:rPr lang="en-US" altLang="ko-KR" sz="1400" b="0" dirty="0"/>
              <a:t>( ).count("YESTERDAY") </a:t>
            </a:r>
            <a:r>
              <a:rPr lang="ko-KR" altLang="en-US" sz="1400" b="0" dirty="0"/>
              <a:t>함수를 붙여 써도 작동하는 </a:t>
            </a:r>
            <a:r>
              <a:rPr lang="ko-KR" altLang="en-US" sz="1400" b="0" dirty="0" smtClean="0"/>
              <a:t>이유는 </a:t>
            </a:r>
            <a:r>
              <a:rPr lang="en-US" altLang="ko-KR" sz="1400" b="0" dirty="0" smtClean="0"/>
              <a:t>upper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함수의 경우 </a:t>
            </a:r>
            <a:r>
              <a:rPr lang="en-US" altLang="ko-KR" sz="1400" b="0" dirty="0"/>
              <a:t>contents </a:t>
            </a:r>
            <a:r>
              <a:rPr lang="ko-KR" altLang="en-US" sz="1400" b="0" dirty="0"/>
              <a:t>변수에 값 자체를 변경하는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변경된 값을 </a:t>
            </a:r>
            <a:r>
              <a:rPr lang="ko-KR" altLang="en-US" sz="1400" b="0" dirty="0" smtClean="0"/>
              <a:t>반환해 </a:t>
            </a:r>
            <a:r>
              <a:rPr lang="ko-KR" altLang="en-US" sz="1400" b="0" dirty="0"/>
              <a:t>주는 함수일 뿐이기 때문이다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셸의</a:t>
            </a:r>
            <a:r>
              <a:rPr lang="ko-KR" altLang="en-US" sz="1400" b="0" dirty="0"/>
              <a:t> 코드를 보면 이해하기 쉽다</a:t>
            </a: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25" y="4753510"/>
            <a:ext cx="5184176" cy="122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6"/>
          <a:stretch/>
        </p:blipFill>
        <p:spPr bwMode="auto">
          <a:xfrm>
            <a:off x="991050" y="6033586"/>
            <a:ext cx="5184176" cy="53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0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문자열 서식 지정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1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서식 지정의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print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사용하다 보면 어떤 형식에 맞추어 결과를 출력해야 할 일이 발생하기도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특히 엑셀을 사용할 때 통화 단위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세 자리 숫자 단위 띄어쓰기</a:t>
            </a:r>
            <a:r>
              <a:rPr lang="en-US" altLang="ko-KR" sz="1400" b="0" dirty="0"/>
              <a:t>, % </a:t>
            </a:r>
            <a:r>
              <a:rPr lang="ko-KR" altLang="en-US" sz="1400" b="0" dirty="0"/>
              <a:t>출력 등 다양한 </a:t>
            </a:r>
            <a:r>
              <a:rPr lang="ko-KR" altLang="en-US" sz="1400" b="0" dirty="0" smtClean="0"/>
              <a:t>형식에 맞추어 </a:t>
            </a:r>
            <a:r>
              <a:rPr lang="ko-KR" altLang="en-US" sz="1400" b="0" dirty="0"/>
              <a:t>출력할 일이 생기는데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서식 </a:t>
            </a:r>
            <a:r>
              <a:rPr lang="ko-KR" altLang="en-US" sz="1400" b="0" dirty="0" smtClean="0"/>
              <a:t>지정</a:t>
            </a:r>
            <a:r>
              <a:rPr lang="en-US" altLang="ko-KR" sz="1400" b="0" dirty="0" smtClean="0"/>
              <a:t>(formatting)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946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문자열의 </a:t>
            </a:r>
            <a:r>
              <a:rPr lang="ko-KR" altLang="en-US" sz="1400" b="0" dirty="0" smtClean="0"/>
              <a:t>서식</a:t>
            </a:r>
            <a:r>
              <a:rPr lang="en-US" altLang="ko-KR" sz="1400" b="0" dirty="0" smtClean="0"/>
              <a:t>(format)</a:t>
            </a:r>
            <a:r>
              <a:rPr lang="ko-KR" altLang="en-US" sz="1400" b="0" dirty="0" smtClean="0"/>
              <a:t>을 </a:t>
            </a:r>
            <a:r>
              <a:rPr lang="ko-KR" altLang="en-US" sz="1400" b="0" dirty="0"/>
              <a:t>설정할 때</a:t>
            </a:r>
            <a:r>
              <a:rPr lang="en-US" altLang="ko-KR" sz="1400" b="0" dirty="0"/>
              <a:t>, print( ) </a:t>
            </a:r>
            <a:r>
              <a:rPr lang="ko-KR" altLang="en-US" sz="1400" b="0" dirty="0"/>
              <a:t>함수는 기본적인 출력 형식 외에 </a:t>
            </a:r>
            <a:r>
              <a:rPr lang="en-US" altLang="ko-KR" sz="1400" b="0" dirty="0"/>
              <a:t>% </a:t>
            </a:r>
            <a:r>
              <a:rPr lang="ko-KR" altLang="en-US" sz="1400" b="0" dirty="0"/>
              <a:t>서식과 </a:t>
            </a:r>
            <a:r>
              <a:rPr lang="en-US" altLang="ko-KR" sz="1400" b="0" dirty="0"/>
              <a:t>format( </a:t>
            </a:r>
            <a:r>
              <a:rPr lang="en-US" altLang="ko-KR" sz="1400" b="0" dirty="0" smtClean="0"/>
              <a:t>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구문으로 사용하여 출력 양식을 지정할 수 있다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344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43204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6-2] </a:t>
            </a:r>
            <a:r>
              <a:rPr lang="ko-KR" altLang="en-US" sz="2000" b="0" dirty="0" smtClean="0"/>
              <a:t>해</a:t>
            </a:r>
            <a:r>
              <a:rPr lang="ko-KR" altLang="en-US" sz="2000" b="0" dirty="0"/>
              <a:t>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1~2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별도의 서식 지정 없이 그대로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함수를 </a:t>
            </a:r>
            <a:r>
              <a:rPr lang="ko-KR" altLang="en-US" sz="1400" b="0" dirty="0" smtClean="0"/>
              <a:t>사용하였다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3~4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% </a:t>
            </a:r>
            <a:r>
              <a:rPr lang="ko-KR" altLang="en-US" sz="1400" b="0" dirty="0"/>
              <a:t>서식 </a:t>
            </a:r>
            <a:r>
              <a:rPr lang="ko-KR" altLang="en-US" sz="1400" b="0" dirty="0" smtClean="0"/>
              <a:t>지정과 </a:t>
            </a:r>
            <a:r>
              <a:rPr lang="en-US" altLang="ko-KR" sz="1400" b="0" dirty="0"/>
              <a:t>format( ) </a:t>
            </a:r>
            <a:r>
              <a:rPr lang="ko-KR" altLang="en-US" sz="1400" b="0" dirty="0"/>
              <a:t>함수를 사용하였다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>3~4</a:t>
            </a:r>
            <a:r>
              <a:rPr lang="ko-KR" altLang="en-US" sz="1400" b="0" dirty="0"/>
              <a:t>행의 구문을 </a:t>
            </a:r>
            <a:r>
              <a:rPr lang="ko-KR" altLang="en-US" sz="1400" b="0" dirty="0" smtClean="0"/>
              <a:t>사용할 </a:t>
            </a:r>
            <a:r>
              <a:rPr lang="ko-KR" altLang="en-US" sz="1400" b="0" dirty="0"/>
              <a:t>경우 뒤에 있는 숫자와 문자들이 앞의 코드에 대응하여 할당된다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3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"%d %d %d" </a:t>
            </a:r>
            <a:r>
              <a:rPr lang="en-US" altLang="ko-KR" sz="1400" b="0" dirty="0" smtClean="0"/>
              <a:t>%(</a:t>
            </a:r>
            <a:r>
              <a:rPr lang="en-US" altLang="ko-KR" sz="1400" b="0" dirty="0"/>
              <a:t>1, 2, 3)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1, 2, 3</a:t>
            </a:r>
            <a:r>
              <a:rPr lang="ko-KR" altLang="en-US" sz="1400" b="0" dirty="0"/>
              <a:t>이 각각 첫 </a:t>
            </a:r>
            <a:r>
              <a:rPr lang="en-US" altLang="ko-KR" sz="1400" b="0" dirty="0"/>
              <a:t>%d</a:t>
            </a:r>
            <a:r>
              <a:rPr lang="ko-KR" altLang="en-US" sz="1400" b="0" dirty="0"/>
              <a:t>부터 차례로 할당된다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4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"{} {} {}".format("a", "b", "c")</a:t>
            </a:r>
            <a:r>
              <a:rPr lang="ko-KR" altLang="en-US" sz="1400" b="0" dirty="0"/>
              <a:t>에서 아무것도 적혀 있지 않은 </a:t>
            </a:r>
            <a:r>
              <a:rPr lang="en-US" altLang="ko-KR" sz="1400" b="0" dirty="0"/>
              <a:t>{ } </a:t>
            </a:r>
            <a:r>
              <a:rPr lang="ko-KR" altLang="en-US" sz="1400" b="0" dirty="0"/>
              <a:t>공간에 “</a:t>
            </a:r>
            <a:r>
              <a:rPr lang="en-US" altLang="ko-KR" sz="1400" b="0" dirty="0"/>
              <a:t>a</a:t>
            </a:r>
            <a:r>
              <a:rPr lang="en-US" altLang="ko-KR" sz="1400" b="0" dirty="0" smtClean="0"/>
              <a:t>”, “</a:t>
            </a:r>
            <a:r>
              <a:rPr lang="en-US" altLang="ko-KR" sz="1400" b="0" dirty="0"/>
              <a:t>b”, “c”</a:t>
            </a:r>
            <a:r>
              <a:rPr lang="ko-KR" altLang="en-US" sz="1400" b="0" dirty="0"/>
              <a:t>라는 문자열 형태의 값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개가 할당되어 출력된다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2466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이런 식으로 서식을 지정하여 출력하면 어떤 장점이 있을까</a:t>
            </a:r>
            <a:r>
              <a:rPr lang="en-US" altLang="ko-KR" sz="1400" b="0" dirty="0" smtClean="0"/>
              <a:t>?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/>
              <a:t>데이터와 출력 형식을 분류할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같은 내용을 여러 번 출력하기 위해 기존</a:t>
            </a:r>
            <a:r>
              <a:rPr lang="en-US" altLang="ko-KR" sz="1400" b="0" dirty="0" err="1"/>
              <a:t>pr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( )</a:t>
            </a:r>
            <a:r>
              <a:rPr lang="ko-KR" altLang="en-US" sz="1400" b="0" dirty="0" smtClean="0"/>
              <a:t>문에 </a:t>
            </a:r>
            <a:r>
              <a:rPr lang="ko-KR" altLang="en-US" sz="1400" b="0" dirty="0"/>
              <a:t>띄어쓰기를 넣어 </a:t>
            </a:r>
            <a:r>
              <a:rPr lang="en-US" altLang="ko-KR" sz="1400" b="0" dirty="0"/>
              <a:t>+ </a:t>
            </a:r>
            <a:r>
              <a:rPr lang="ko-KR" altLang="en-US" sz="1400" b="0" dirty="0"/>
              <a:t>기호로 문자열 형태를 붙여 주는 것보다 시각적으로 훨씬 이해하기 </a:t>
            </a:r>
            <a:r>
              <a:rPr lang="ko-KR" altLang="en-US" sz="1400" b="0" dirty="0" smtClean="0"/>
              <a:t>쉽게 </a:t>
            </a:r>
            <a:r>
              <a:rPr lang="ko-KR" altLang="en-US" sz="1400" b="0" dirty="0"/>
              <a:t>코드를 표현할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데이터를 </a:t>
            </a:r>
            <a:r>
              <a:rPr lang="ko-KR" altLang="en-US" sz="1400" b="0" dirty="0"/>
              <a:t>형식에 따라 다르게 표현할 수 있다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6-3]</a:t>
            </a:r>
            <a:r>
              <a:rPr lang="ko-KR" altLang="en-US" sz="1400" b="0" dirty="0"/>
              <a:t>을 보면 문자열 </a:t>
            </a:r>
            <a:r>
              <a:rPr lang="ko-KR" altLang="en-US" sz="1400" b="0" dirty="0" smtClean="0"/>
              <a:t>형태인 </a:t>
            </a:r>
            <a:r>
              <a:rPr lang="en-US" altLang="ko-KR" sz="1400" b="0" dirty="0" smtClean="0"/>
              <a:t>(</a:t>
            </a:r>
            <a:r>
              <a:rPr lang="en-US" altLang="ko-KR" sz="1400" b="0" dirty="0"/>
              <a:t>'one', 'two') </a:t>
            </a:r>
            <a:r>
              <a:rPr lang="ko-KR" altLang="en-US" sz="1400" b="0" dirty="0"/>
              <a:t>구문과 정수형인 </a:t>
            </a:r>
            <a:r>
              <a:rPr lang="en-US" altLang="ko-KR" sz="1400" b="0" dirty="0"/>
              <a:t>(1, 2) </a:t>
            </a:r>
            <a:r>
              <a:rPr lang="ko-KR" altLang="en-US" sz="1400" b="0" dirty="0"/>
              <a:t>구문이 각각 </a:t>
            </a:r>
            <a:r>
              <a:rPr lang="en-US" altLang="ko-KR" sz="1400" b="0" dirty="0"/>
              <a:t>%s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%d</a:t>
            </a:r>
            <a:r>
              <a:rPr lang="ko-KR" altLang="en-US" sz="1400" b="0" dirty="0"/>
              <a:t>로 다르게 할당되는 것을 </a:t>
            </a:r>
            <a:r>
              <a:rPr lang="ko-KR" altLang="en-US" sz="1400" b="0" dirty="0" smtClean="0"/>
              <a:t>확인할 수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서식 지정 기능은 각 변수의 </a:t>
            </a:r>
            <a:r>
              <a:rPr lang="ko-KR" altLang="en-US" sz="1400" b="0" dirty="0" err="1"/>
              <a:t>자료형에</a:t>
            </a:r>
            <a:r>
              <a:rPr lang="ko-KR" altLang="en-US" sz="1400" b="0" dirty="0"/>
              <a:t> 맞게 다른 서식으로 지정한다</a:t>
            </a:r>
            <a:endParaRPr lang="en-US" altLang="ko-KR" sz="1400" b="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00689"/>
            <a:ext cx="6480000" cy="209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3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 smtClean="0"/>
              <a:t>함수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% </a:t>
            </a:r>
            <a:r>
              <a:rPr lang="ko-KR" altLang="en-US" sz="2000" dirty="0">
                <a:solidFill>
                  <a:srgbClr val="F79433"/>
                </a:solidFill>
              </a:rPr>
              <a:t>서식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% </a:t>
            </a:r>
            <a:r>
              <a:rPr lang="ko-KR" altLang="en-US" sz="1400" b="0" dirty="0"/>
              <a:t>서식은 다음과 같은 형태로 출력 양식을 표현하는 </a:t>
            </a:r>
            <a:r>
              <a:rPr lang="ko-KR" altLang="en-US" sz="1400" b="0" dirty="0" smtClean="0"/>
              <a:t>기법이다</a:t>
            </a:r>
            <a:r>
              <a:rPr lang="en-US" altLang="ko-KR" sz="140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% </a:t>
            </a:r>
            <a:r>
              <a:rPr lang="ko-KR" altLang="en-US" sz="1400" b="0" dirty="0"/>
              <a:t>서식을 사용한 가장 간단한 표현 형식은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6-4]</a:t>
            </a:r>
            <a:r>
              <a:rPr lang="ko-KR" altLang="en-US" sz="1400" b="0" dirty="0"/>
              <a:t>와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58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17032"/>
            <a:ext cx="7200000" cy="231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7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문자열의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1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% </a:t>
            </a:r>
            <a:r>
              <a:rPr lang="ko-KR" altLang="en-US" sz="2000" dirty="0">
                <a:solidFill>
                  <a:srgbClr val="F79433"/>
                </a:solidFill>
              </a:rPr>
              <a:t>서식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1988840"/>
            <a:ext cx="3240000" cy="340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517232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변수의 </a:t>
            </a:r>
            <a:r>
              <a:rPr lang="ko-KR" altLang="en-US" sz="1100" b="1" dirty="0" err="1">
                <a:solidFill>
                  <a:schemeClr val="accent1"/>
                </a:solidFill>
                <a:latin typeface="+mn-lt"/>
              </a:rPr>
              <a:t>자료형에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 따른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서식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13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% </a:t>
            </a:r>
            <a:r>
              <a:rPr lang="ko-KR" altLang="en-US" sz="2000" dirty="0">
                <a:solidFill>
                  <a:srgbClr val="F79433"/>
                </a:solidFill>
              </a:rPr>
              <a:t>서식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%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 이상의 값도 할당할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코드처럼 </a:t>
            </a:r>
            <a:r>
              <a:rPr lang="en-US" altLang="ko-KR" sz="1400" b="0" dirty="0"/>
              <a:t>% </a:t>
            </a:r>
            <a:r>
              <a:rPr lang="ko-KR" altLang="en-US" sz="1400" b="0" dirty="0"/>
              <a:t>뒤에 괄호를 쓰고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안에 </a:t>
            </a:r>
            <a:r>
              <a:rPr lang="ko-KR" altLang="en-US" sz="1400" b="0" dirty="0" smtClean="0"/>
              <a:t>순서대로 값을 </a:t>
            </a:r>
            <a:r>
              <a:rPr lang="ko-KR" altLang="en-US" sz="1400" b="0" dirty="0"/>
              <a:t>입력하면 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직접 값을 넣지 않고 </a:t>
            </a:r>
            <a:r>
              <a:rPr lang="en-US" altLang="ko-KR" sz="1400" b="0" dirty="0"/>
              <a:t>number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day </a:t>
            </a:r>
            <a:r>
              <a:rPr lang="ko-KR" altLang="en-US" sz="1400" b="0" dirty="0"/>
              <a:t>같은 </a:t>
            </a:r>
            <a:r>
              <a:rPr lang="ko-KR" altLang="en-US" sz="1400" b="0" dirty="0" err="1"/>
              <a:t>변수명을</a:t>
            </a:r>
            <a:r>
              <a:rPr lang="ko-KR" altLang="en-US" sz="1400" b="0" dirty="0"/>
              <a:t> 넣어도 문제없이 실행된다</a:t>
            </a:r>
            <a:r>
              <a:rPr lang="en-US" altLang="ko-KR" sz="1400" b="0" dirty="0"/>
              <a:t>.</a:t>
            </a:r>
            <a:endParaRPr lang="en-US" altLang="ko-KR" sz="1400" b="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5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37112"/>
            <a:ext cx="6480000" cy="209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3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 </a:t>
            </a:r>
            <a:r>
              <a:rPr lang="en-US" altLang="ko-KR" sz="2000" dirty="0"/>
              <a:t>: </a:t>
            </a:r>
            <a:r>
              <a:rPr lang="en-US" altLang="ko-KR" sz="2000" dirty="0" smtClean="0">
                <a:solidFill>
                  <a:srgbClr val="F79433"/>
                </a:solidFill>
              </a:rPr>
              <a:t>format</a:t>
            </a:r>
            <a:r>
              <a:rPr lang="en-US" altLang="ko-KR" sz="2000" dirty="0">
                <a:solidFill>
                  <a:srgbClr val="F79433"/>
                </a:solidFill>
              </a:rPr>
              <a:t>( ) </a:t>
            </a:r>
            <a:r>
              <a:rPr lang="ko-KR" altLang="en-US" sz="2000" dirty="0">
                <a:solidFill>
                  <a:srgbClr val="F79433"/>
                </a:solidFill>
              </a:rPr>
              <a:t>함수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5"/>
            <a:ext cx="7776864" cy="388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format( ) </a:t>
            </a:r>
            <a:r>
              <a:rPr lang="ko-KR" altLang="en-US" sz="1400" dirty="0" smtClean="0"/>
              <a:t>함수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% </a:t>
            </a:r>
            <a:r>
              <a:rPr lang="ko-KR" altLang="en-US" sz="1400" b="0" dirty="0"/>
              <a:t>서식과 거의 같지만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문자열 형태가 있는 함수를 사용한다는 차이점이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문자열 서식은 함수이므로 다음과 같은 형태로 서식을 지정할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코드는 </a:t>
            </a:r>
            <a:r>
              <a:rPr lang="en-US" altLang="ko-KR" sz="1400" b="0" dirty="0"/>
              <a:t>format( ) </a:t>
            </a:r>
            <a:r>
              <a:rPr lang="ko-KR" altLang="en-US" sz="1400" b="0" dirty="0"/>
              <a:t>함수를 사용한 가장 기본적인 표현 형태로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숫자 </a:t>
            </a:r>
            <a:r>
              <a:rPr lang="en-US" altLang="ko-KR" sz="1400" b="0" dirty="0"/>
              <a:t>20</a:t>
            </a:r>
            <a:r>
              <a:rPr lang="ko-KR" altLang="en-US" sz="1400" b="0" dirty="0"/>
              <a:t>이 </a:t>
            </a:r>
            <a:r>
              <a:rPr lang="en-US" altLang="ko-KR" sz="1400" b="0" dirty="0"/>
              <a:t>{0}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할당되어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기존 </a:t>
            </a:r>
            <a:r>
              <a:rPr lang="en-US" altLang="ko-KR" sz="1400" b="0" dirty="0"/>
              <a:t>% </a:t>
            </a:r>
            <a:r>
              <a:rPr lang="ko-KR" altLang="en-US" sz="1400" b="0" dirty="0"/>
              <a:t>서식과 비교하면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자료형을</a:t>
            </a:r>
            <a:r>
              <a:rPr lang="ko-KR" altLang="en-US" sz="1400" b="0" dirty="0"/>
              <a:t> 바로 지정해 주지 않고 순서대로 변수가 </a:t>
            </a:r>
            <a:r>
              <a:rPr lang="ko-KR" altLang="en-US" sz="1400" b="0" dirty="0" smtClean="0"/>
              <a:t>할당된다는 </a:t>
            </a:r>
            <a:r>
              <a:rPr lang="ko-KR" altLang="en-US" sz="1400" b="0" dirty="0"/>
              <a:t>장점이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61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97119"/>
            <a:ext cx="7200000" cy="86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7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format( ) </a:t>
            </a:r>
            <a:r>
              <a:rPr lang="ko-KR" altLang="en-US" sz="2000" dirty="0">
                <a:solidFill>
                  <a:srgbClr val="F79433"/>
                </a:solidFill>
              </a:rPr>
              <a:t>함수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format( )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% </a:t>
            </a:r>
            <a:r>
              <a:rPr lang="ko-KR" altLang="en-US" sz="1400" b="0" dirty="0"/>
              <a:t>서식처럼 변수의 이름을 사용하거나 변수의 </a:t>
            </a:r>
            <a:r>
              <a:rPr lang="ko-KR" altLang="en-US" sz="1400" b="0" dirty="0" err="1"/>
              <a:t>자료형을</a:t>
            </a:r>
            <a:r>
              <a:rPr lang="ko-KR" altLang="en-US" sz="1400" b="0" dirty="0"/>
              <a:t> 따로 </a:t>
            </a:r>
            <a:r>
              <a:rPr lang="ko-KR" altLang="en-US" sz="1400" b="0" dirty="0" smtClean="0"/>
              <a:t>지정하여 </a:t>
            </a:r>
            <a:r>
              <a:rPr lang="ko-KR" altLang="en-US" sz="1400" b="0" dirty="0"/>
              <a:t>출력한다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6480000" cy="104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9"/>
          <a:stretch/>
        </p:blipFill>
        <p:spPr bwMode="auto">
          <a:xfrm>
            <a:off x="972000" y="3574704"/>
            <a:ext cx="6480000" cy="194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66124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4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Price per unit: {1:.2f</a:t>
            </a:r>
            <a:r>
              <a:rPr lang="en-US" altLang="ko-KR" sz="1400" b="0" dirty="0" smtClean="0"/>
              <a:t>}</a:t>
            </a:r>
            <a:r>
              <a:rPr lang="ko-KR" altLang="en-US" sz="1400" b="0" dirty="0" smtClean="0"/>
              <a:t>는 기존 </a:t>
            </a:r>
            <a:r>
              <a:rPr lang="en-US" altLang="ko-KR" sz="1400" b="0" dirty="0"/>
              <a:t>format( ) </a:t>
            </a:r>
            <a:r>
              <a:rPr lang="ko-KR" altLang="en-US" sz="1400" b="0" dirty="0"/>
              <a:t>함수의 쓰임과 다르게 </a:t>
            </a:r>
            <a:r>
              <a:rPr lang="en-US" altLang="ko-KR" sz="1400" b="0" dirty="0"/>
              <a:t>.2f</a:t>
            </a:r>
            <a:r>
              <a:rPr lang="ko-KR" altLang="en-US" sz="1400" b="0" dirty="0"/>
              <a:t>라는 구문이 추가되었다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>2</a:t>
            </a:r>
            <a:r>
              <a:rPr lang="ko-KR" altLang="en-US" sz="1400" b="0" dirty="0"/>
              <a:t>는 소수점 둘째 자리까지 출력하라는 뜻이다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352" y="582431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2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패딩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서식 지정 기능에는 여유 공간을 지정하여 글자 배열을 맞추고 소수점 자릿수를 </a:t>
            </a:r>
            <a:r>
              <a:rPr lang="ko-KR" altLang="en-US" sz="1400" b="0" dirty="0" smtClean="0"/>
              <a:t>맞추는 </a:t>
            </a:r>
            <a:r>
              <a:rPr lang="ko-KR" altLang="en-US" sz="1400" b="0" dirty="0" err="1" smtClean="0"/>
              <a:t>패딩</a:t>
            </a:r>
            <a:r>
              <a:rPr lang="en-US" altLang="ko-KR" sz="1400" b="0" dirty="0" smtClean="0"/>
              <a:t>(padding)</a:t>
            </a:r>
            <a:r>
              <a:rPr lang="ko-KR" altLang="en-US" sz="1400" b="0" dirty="0" smtClean="0"/>
              <a:t>기능이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% </a:t>
            </a:r>
            <a:r>
              <a:rPr lang="ko-KR" altLang="en-US" sz="1400" b="0" dirty="0"/>
              <a:t>서식과 </a:t>
            </a:r>
            <a:r>
              <a:rPr lang="en-US" altLang="ko-KR" sz="1400" b="0" dirty="0"/>
              <a:t>format( ) </a:t>
            </a:r>
            <a:r>
              <a:rPr lang="ko-KR" altLang="en-US" sz="1400" b="0" dirty="0"/>
              <a:t>함수 모두 </a:t>
            </a:r>
            <a:r>
              <a:rPr lang="ko-KR" altLang="en-US" sz="1400" b="0" dirty="0" err="1"/>
              <a:t>패딩</a:t>
            </a:r>
            <a:r>
              <a:rPr lang="ko-KR" altLang="en-US" sz="1400" b="0" dirty="0"/>
              <a:t> 기능을 제공한다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0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 smtClean="0"/>
              <a:t>패딩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F79433"/>
                </a:solidFill>
              </a:rPr>
              <a:t>% </a:t>
            </a:r>
            <a:r>
              <a:rPr lang="ko-KR" altLang="en-US" sz="2000" dirty="0" smtClean="0">
                <a:solidFill>
                  <a:srgbClr val="F79433"/>
                </a:solidFill>
              </a:rPr>
              <a:t>서식의 </a:t>
            </a:r>
            <a:r>
              <a:rPr lang="ko-KR" altLang="en-US" sz="2000" dirty="0" err="1" smtClean="0">
                <a:solidFill>
                  <a:srgbClr val="F79433"/>
                </a:solidFill>
              </a:rPr>
              <a:t>패딩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64502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첫 번째 줄의 </a:t>
            </a:r>
            <a:r>
              <a:rPr lang="en-US" altLang="ko-KR" sz="1400" b="0" dirty="0"/>
              <a:t>print("%10d" % 12)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자리의 공간을 확보하고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우측 정렬로 </a:t>
            </a:r>
            <a:r>
              <a:rPr lang="en-US" altLang="ko-KR" sz="1400" b="0" dirty="0"/>
              <a:t>12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출력하라는 </a:t>
            </a:r>
            <a:r>
              <a:rPr lang="ko-KR" altLang="en-US" sz="1400" b="0" dirty="0"/>
              <a:t>명령이다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기본 정렬이 우측 정렬이므로 좌측에서 아홉 번째 칸부터 </a:t>
            </a:r>
            <a:r>
              <a:rPr lang="en-US" altLang="ko-KR" sz="1400" b="0" dirty="0"/>
              <a:t>12</a:t>
            </a:r>
            <a:r>
              <a:rPr lang="ko-KR" altLang="en-US" sz="1400" b="0" dirty="0"/>
              <a:t>가 출력된다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좌측정렬을 </a:t>
            </a:r>
            <a:r>
              <a:rPr lang="ko-KR" altLang="en-US" sz="1400" b="0" dirty="0"/>
              <a:t>하기 위해서는 세 번째 줄처럼 </a:t>
            </a:r>
            <a:r>
              <a:rPr lang="en-US" altLang="ko-KR" sz="1400" b="0" dirty="0"/>
              <a:t>- </a:t>
            </a:r>
            <a:r>
              <a:rPr lang="ko-KR" altLang="en-US" sz="1400" b="0" dirty="0"/>
              <a:t>부호를 붙이면 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41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3798565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패딩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% </a:t>
            </a:r>
            <a:r>
              <a:rPr lang="ko-KR" altLang="en-US" sz="2000" dirty="0">
                <a:solidFill>
                  <a:srgbClr val="F79433"/>
                </a:solidFill>
              </a:rPr>
              <a:t>서식의 </a:t>
            </a:r>
            <a:r>
              <a:rPr lang="ko-KR" altLang="en-US" sz="2000" dirty="0" err="1">
                <a:solidFill>
                  <a:srgbClr val="F79433"/>
                </a:solidFill>
              </a:rPr>
              <a:t>패딩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422108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실수에서도 </a:t>
            </a:r>
            <a:r>
              <a:rPr lang="ko-KR" altLang="en-US" sz="1400" b="0" dirty="0"/>
              <a:t>자릿수와 소수점 자릿수를 지정할 수 있다</a:t>
            </a:r>
            <a:r>
              <a:rPr lang="en-US" altLang="ko-KR" sz="1400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첫 번째 줄의 </a:t>
            </a:r>
            <a:r>
              <a:rPr lang="en-US" altLang="ko-KR" sz="1400" b="0" dirty="0" smtClean="0"/>
              <a:t>print("%10.3f" % 5.94343)</a:t>
            </a:r>
            <a:r>
              <a:rPr lang="ko-KR" altLang="en-US" sz="1400" b="0" dirty="0" smtClean="0"/>
              <a:t>은 </a:t>
            </a:r>
            <a:r>
              <a:rPr lang="en-US" altLang="ko-KR" sz="1400" b="0" dirty="0" smtClean="0"/>
              <a:t>10</a:t>
            </a:r>
            <a:r>
              <a:rPr lang="ko-KR" altLang="en-US" sz="1400" b="0" dirty="0" smtClean="0"/>
              <a:t>자리의 공간을 확보하고 소수점 셋째 자리까지 출력하라는 뜻이다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이때 </a:t>
            </a:r>
            <a:r>
              <a:rPr lang="en-US" altLang="ko-KR" sz="1400" b="0" dirty="0" smtClean="0"/>
              <a:t>10</a:t>
            </a:r>
            <a:r>
              <a:rPr lang="ko-KR" altLang="en-US" sz="1400" b="0" dirty="0" smtClean="0"/>
              <a:t>자리 안에는 소수점이 포함된다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역시 우측 정렬 기준이며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좌측 정렬을 하기 위해서는 </a:t>
            </a:r>
            <a:r>
              <a:rPr lang="en-US" altLang="ko-KR" sz="1400" b="0" dirty="0" smtClean="0"/>
              <a:t>- </a:t>
            </a:r>
            <a:r>
              <a:rPr lang="ko-KR" altLang="en-US" sz="1400" b="0" dirty="0" smtClean="0"/>
              <a:t>부호를 붙이면 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79315"/>
            <a:ext cx="7200000" cy="197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36510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41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패딩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format( ) </a:t>
            </a:r>
            <a:r>
              <a:rPr lang="ko-KR" altLang="en-US" sz="2000" dirty="0">
                <a:solidFill>
                  <a:srgbClr val="F79433"/>
                </a:solidFill>
              </a:rPr>
              <a:t>함수의 </a:t>
            </a:r>
            <a:r>
              <a:rPr lang="ko-KR" altLang="en-US" sz="2000" dirty="0" err="1">
                <a:solidFill>
                  <a:srgbClr val="F79433"/>
                </a:solidFill>
              </a:rPr>
              <a:t>패딩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64502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첫 번째 줄의 </a:t>
            </a:r>
            <a:r>
              <a:rPr lang="en-US" altLang="ko-KR" sz="1400" b="0" dirty="0"/>
              <a:t>print("{0:&gt;10s}".format("Apple"))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자리의 공간을 확보하고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우측 </a:t>
            </a:r>
            <a:r>
              <a:rPr lang="ko-KR" altLang="en-US" sz="1400" b="0" dirty="0" smtClean="0"/>
              <a:t>정렬로 </a:t>
            </a:r>
            <a:r>
              <a:rPr lang="ko-KR" altLang="en-US" sz="1400" b="0" dirty="0"/>
              <a:t>문자열 ‘</a:t>
            </a:r>
            <a:r>
              <a:rPr lang="en-US" altLang="ko-KR" sz="1400" b="0" dirty="0"/>
              <a:t>Apple’</a:t>
            </a:r>
            <a:r>
              <a:rPr lang="ko-KR" altLang="en-US" sz="1400" b="0" dirty="0"/>
              <a:t>을 출력하라는 명령이다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좌측 정렬을 하기 위해서는 ‘</a:t>
            </a:r>
            <a:r>
              <a:rPr lang="en-US" altLang="ko-KR" sz="1400" b="0" dirty="0"/>
              <a:t>{0:</a:t>
            </a:r>
            <a:r>
              <a:rPr lang="ko-KR" altLang="en-US" sz="1400" b="0" dirty="0"/>
              <a:t>＜</a:t>
            </a:r>
            <a:r>
              <a:rPr lang="en-US" altLang="ko-KR" sz="1400" b="0" dirty="0"/>
              <a:t>10s}’</a:t>
            </a:r>
            <a:r>
              <a:rPr lang="ko-KR" altLang="en-US" sz="1400" b="0" dirty="0"/>
              <a:t>처럼 ＜ </a:t>
            </a:r>
            <a:r>
              <a:rPr lang="ko-KR" altLang="en-US" sz="1400" b="0" dirty="0" smtClean="0"/>
              <a:t>부호를 </a:t>
            </a:r>
            <a:r>
              <a:rPr lang="ko-KR" altLang="en-US" sz="1400" b="0" dirty="0"/>
              <a:t>사용하면 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6" name="오른쪽 화살표 5"/>
          <p:cNvSpPr/>
          <p:nvPr/>
        </p:nvSpPr>
        <p:spPr>
          <a:xfrm>
            <a:off x="634352" y="378904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9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패딩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format( ) </a:t>
            </a:r>
            <a:r>
              <a:rPr lang="ko-KR" altLang="en-US" sz="2000" dirty="0">
                <a:solidFill>
                  <a:srgbClr val="F79433"/>
                </a:solidFill>
              </a:rPr>
              <a:t>함수의 </a:t>
            </a:r>
            <a:r>
              <a:rPr lang="ko-KR" altLang="en-US" sz="2000" dirty="0" err="1">
                <a:solidFill>
                  <a:srgbClr val="F79433"/>
                </a:solidFill>
              </a:rPr>
              <a:t>패딩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99592" y="4149080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실수에서도 자릿수와 소수점 자릿수를 지정할 수 있다</a:t>
            </a:r>
            <a:r>
              <a:rPr lang="en-US" altLang="ko-KR" sz="1400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첫 </a:t>
            </a:r>
            <a:r>
              <a:rPr lang="ko-KR" altLang="en-US" sz="1400" b="0" dirty="0"/>
              <a:t>번째 줄의 </a:t>
            </a:r>
            <a:r>
              <a:rPr lang="en-US" altLang="ko-KR" sz="1400" b="0" dirty="0"/>
              <a:t>"{1:&gt;10.5f}.".format("Apple", 5.243)</a:t>
            </a:r>
            <a:r>
              <a:rPr lang="ko-KR" altLang="en-US" sz="1400" b="0" dirty="0"/>
              <a:t>을 입력하면</a:t>
            </a:r>
            <a:r>
              <a:rPr lang="en-US" altLang="ko-KR" sz="1400" b="0" dirty="0"/>
              <a:t>, 10</a:t>
            </a:r>
            <a:r>
              <a:rPr lang="ko-KR" altLang="en-US" sz="1400" b="0" dirty="0"/>
              <a:t>자리의 공간을 </a:t>
            </a:r>
            <a:r>
              <a:rPr lang="ko-KR" altLang="en-US" sz="1400" b="0" dirty="0" smtClean="0"/>
              <a:t>확보하고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소수점 다섯 번째 자리까지 실수를 출력한다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이때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자리 안에는 소수점이 포함된다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역시 </a:t>
            </a:r>
            <a:r>
              <a:rPr lang="ko-KR" altLang="en-US" sz="1400" b="0" dirty="0"/>
              <a:t>우측 정렬 기준이며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좌측 정렬을 위해서는 ＜ 부호를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429309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31524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150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서식 지정을 활용하여 </a:t>
            </a:r>
            <a:r>
              <a:rPr lang="en-US" altLang="ko-KR" sz="1200" b="0" dirty="0"/>
              <a:t>print( ) </a:t>
            </a:r>
            <a:r>
              <a:rPr lang="ko-KR" altLang="en-US" sz="1200" b="0" dirty="0"/>
              <a:t>함수를 출력할 때 한 가지 더 알아야 하는 점은 </a:t>
            </a:r>
            <a:r>
              <a:rPr lang="ko-KR" altLang="en-US" sz="1200" b="0" dirty="0" err="1"/>
              <a:t>변수명을</a:t>
            </a:r>
            <a:r>
              <a:rPr lang="ko-KR" altLang="en-US" sz="1200" b="0" dirty="0"/>
              <a:t> 서식에 할당할 수 </a:t>
            </a:r>
            <a:r>
              <a:rPr lang="ko-KR" altLang="en-US" sz="1200" b="0" dirty="0" smtClean="0"/>
              <a:t>있는 </a:t>
            </a:r>
            <a:r>
              <a:rPr lang="ko-KR" altLang="en-US" sz="1200" b="0" dirty="0" err="1" smtClean="0"/>
              <a:t>네이밍이라는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기능이 있다는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다음 코드에서 보듯이 기존 번호나 순서대로 </a:t>
            </a:r>
            <a:r>
              <a:rPr lang="ko-KR" altLang="en-US" sz="1200" b="0" dirty="0" err="1"/>
              <a:t>자료형에</a:t>
            </a:r>
            <a:r>
              <a:rPr lang="ko-KR" altLang="en-US" sz="1200" b="0" dirty="0"/>
              <a:t> 대응하는 것이 아닌</a:t>
            </a:r>
            <a:r>
              <a:rPr lang="en-US" altLang="ko-KR" sz="1200" b="0" dirty="0" smtClean="0"/>
              <a:t>, ‘</a:t>
            </a:r>
            <a:r>
              <a:rPr lang="en-US" altLang="ko-KR" sz="1200" b="0" dirty="0"/>
              <a:t>name’</a:t>
            </a:r>
            <a:r>
              <a:rPr lang="ko-KR" altLang="en-US" sz="1200" b="0" dirty="0"/>
              <a:t>이나 ‘</a:t>
            </a:r>
            <a:r>
              <a:rPr lang="en-US" altLang="ko-KR" sz="1200" b="0" dirty="0"/>
              <a:t>price’</a:t>
            </a:r>
            <a:r>
              <a:rPr lang="ko-KR" altLang="en-US" sz="1200" b="0" dirty="0"/>
              <a:t>처럼 특정 </a:t>
            </a:r>
            <a:r>
              <a:rPr lang="ko-KR" altLang="en-US" sz="1200" b="0" dirty="0" err="1"/>
              <a:t>변수명을</a:t>
            </a:r>
            <a:r>
              <a:rPr lang="ko-KR" altLang="en-US" sz="1200" b="0" dirty="0"/>
              <a:t> 사용하여 </a:t>
            </a:r>
            <a:r>
              <a:rPr lang="ko-KR" altLang="en-US" sz="1200" b="0" dirty="0" err="1"/>
              <a:t>출력값에</a:t>
            </a:r>
            <a:r>
              <a:rPr lang="ko-KR" altLang="en-US" sz="1200" b="0" dirty="0"/>
              <a:t> 할당할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특히 한 번에 출력해야 하는 </a:t>
            </a:r>
            <a:r>
              <a:rPr lang="ko-KR" altLang="en-US" sz="1200" b="0" dirty="0" smtClean="0"/>
              <a:t>변수가 많을 </a:t>
            </a:r>
            <a:r>
              <a:rPr lang="ko-KR" altLang="en-US" sz="1200" b="0" dirty="0"/>
              <a:t>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개발자 입장에서 변수의 순서를 헷갈리지 않고 사용할 수 있다는 장점이 있다</a:t>
            </a:r>
            <a:r>
              <a:rPr lang="en-US" altLang="ko-KR" sz="1200" b="0" dirty="0"/>
              <a:t>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17032"/>
            <a:ext cx="7200000" cy="207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 err="1"/>
              <a:t>네이밍</a:t>
            </a:r>
            <a:r>
              <a:rPr lang="en-US" altLang="ko-KR" sz="2000" dirty="0"/>
              <a:t>(naming)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/>
              <a:t>문자열 서식 지정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1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문자열은 </a:t>
            </a:r>
            <a:r>
              <a:rPr lang="ko-KR" altLang="en-US" sz="1400" b="0" dirty="0" smtClean="0"/>
              <a:t>시퀀스 </a:t>
            </a:r>
            <a:r>
              <a:rPr lang="ko-KR" altLang="en-US" sz="1400" b="0" dirty="0" err="1" smtClean="0"/>
              <a:t>자료형</a:t>
            </a:r>
            <a:r>
              <a:rPr lang="en-US" altLang="ko-KR" sz="1400" b="0" dirty="0" smtClean="0"/>
              <a:t>(sequence </a:t>
            </a:r>
            <a:r>
              <a:rPr lang="en-US" altLang="ko-KR" sz="1400" b="0" dirty="0"/>
              <a:t>data </a:t>
            </a:r>
            <a:r>
              <a:rPr lang="en-US" altLang="ko-KR" sz="1400" b="0" dirty="0" smtClean="0"/>
              <a:t>type)</a:t>
            </a:r>
            <a:r>
              <a:rPr lang="ko-KR" altLang="en-US" sz="1400" b="0" dirty="0" smtClean="0"/>
              <a:t>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70585"/>
            <a:ext cx="6480000" cy="204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458112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시퀀스 </a:t>
            </a:r>
            <a:r>
              <a:rPr lang="ko-KR" altLang="en-US" sz="1100" b="1" dirty="0" err="1" smtClean="0">
                <a:solidFill>
                  <a:schemeClr val="accent1"/>
                </a:solidFill>
                <a:latin typeface="+mn-lt"/>
              </a:rPr>
              <a:t>자료형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문자열과 메모리 공간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일반적으로 문자열을 저장하기 위해서는 영문자 한 글자당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바이트의 메모리 공간을 </a:t>
            </a:r>
            <a:r>
              <a:rPr lang="ko-KR" altLang="en-US" sz="1400" b="0" dirty="0" smtClean="0"/>
              <a:t>사용한다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다음과 같은 코드로 문자열이 저장된 공간의 크기를 확인할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컴퓨터에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라고 알려 줘도 컴퓨터는 정확히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라는 텍스트를 인식하는 것이 </a:t>
            </a:r>
            <a:r>
              <a:rPr lang="ko-KR" altLang="en-US" sz="1400" b="0" dirty="0" smtClean="0"/>
              <a:t>아니다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대신 컴퓨터는 이 정보를 이진수로 변환하여 저장한다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59435"/>
            <a:ext cx="6624336" cy="105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7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문자열과 메모리 공간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컴퓨터 공학자들은 이러한 문자를 처리하기 위해 이진수로 변환되는 표준 규칙을 </a:t>
            </a:r>
            <a:r>
              <a:rPr lang="ko-KR" altLang="en-US" sz="1400" b="0" dirty="0" smtClean="0"/>
              <a:t>만들었다</a:t>
            </a:r>
            <a:r>
              <a:rPr lang="en-US" altLang="ko-KR" sz="1400" b="0" dirty="0" smtClean="0"/>
              <a:t>. ASCII, CP949, MS949, UTF-8 </a:t>
            </a:r>
            <a:r>
              <a:rPr lang="ko-KR" altLang="en-US" sz="1400" b="0" dirty="0" smtClean="0"/>
              <a:t>등 </a:t>
            </a:r>
            <a:r>
              <a:rPr lang="ko-KR" altLang="en-US" sz="1400" b="0" dirty="0"/>
              <a:t>이러한 규칙을 </a:t>
            </a:r>
            <a:r>
              <a:rPr lang="ko-KR" altLang="en-US" sz="1400" b="0" dirty="0" err="1" smtClean="0"/>
              <a:t>인코딩</a:t>
            </a:r>
            <a:r>
              <a:rPr lang="en-US" altLang="ko-KR" sz="1400" b="0" dirty="0" smtClean="0"/>
              <a:t>(encoding)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/>
              <a:t>컴퓨터는 문자를 직접 인식하지 못한다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컴퓨터는 </a:t>
            </a:r>
            <a:r>
              <a:rPr lang="ko-KR" altLang="en-US" sz="1400" b="0" dirty="0"/>
              <a:t>문자를 숫자로 변환하여 인식한다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사람들은 </a:t>
            </a:r>
            <a:r>
              <a:rPr lang="ko-KR" altLang="en-US" sz="1400" b="0" dirty="0"/>
              <a:t>문자를 숫자로 변환하기 위한 규칙을 만들었다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일반적으로 </a:t>
            </a:r>
            <a:r>
              <a:rPr lang="ko-KR" altLang="en-US" sz="1400" b="0" dirty="0"/>
              <a:t>이 규칙은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개의 영문자를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바이트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8</a:t>
            </a:r>
            <a:r>
              <a:rPr lang="ko-KR" altLang="en-US" sz="1400" b="0" dirty="0"/>
              <a:t>승</a:t>
            </a:r>
            <a:r>
              <a:rPr lang="en-US" altLang="ko-KR" sz="1400" b="0" dirty="0"/>
              <a:t>(28) </a:t>
            </a:r>
            <a:r>
              <a:rPr lang="ko-KR" altLang="en-US" sz="1400" b="0" dirty="0"/>
              <a:t>정도의 공간에 저장될 수 </a:t>
            </a:r>
            <a:r>
              <a:rPr lang="ko-KR" altLang="en-US" sz="1400" b="0" dirty="0" smtClean="0"/>
              <a:t>있도록 </a:t>
            </a:r>
            <a:r>
              <a:rPr lang="ko-KR" altLang="en-US" sz="1400" b="0" dirty="0"/>
              <a:t>정하였다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09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문자열과 메모리 공간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60987" y="544522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UTF-8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의 유니코드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출처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: Nicolas </a:t>
            </a:r>
            <a:r>
              <a:rPr lang="en-US" altLang="ko-KR" sz="1100" b="1" dirty="0" err="1">
                <a:solidFill>
                  <a:schemeClr val="accent1"/>
                </a:solidFill>
                <a:latin typeface="+mn-lt"/>
              </a:rPr>
              <a:t>Bouliane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)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1988840"/>
            <a:ext cx="7200000" cy="330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인덱싱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리스트처럼 </a:t>
            </a:r>
            <a:r>
              <a:rPr lang="ko-KR" altLang="en-US" sz="1400" b="0" dirty="0"/>
              <a:t>글자 하나하나가 상대적인 </a:t>
            </a:r>
            <a:r>
              <a:rPr lang="ko-KR" altLang="en-US" sz="1400" b="0" dirty="0" smtClean="0"/>
              <a:t>주소</a:t>
            </a:r>
            <a:r>
              <a:rPr lang="en-US" altLang="ko-KR" sz="1400" b="0" dirty="0" smtClean="0"/>
              <a:t>(offset)</a:t>
            </a:r>
            <a:r>
              <a:rPr lang="ko-KR" altLang="en-US" sz="1400" b="0" dirty="0" smtClean="0"/>
              <a:t>를 </a:t>
            </a:r>
            <a:r>
              <a:rPr lang="ko-KR" altLang="en-US" sz="1400" b="0" dirty="0"/>
              <a:t>가지는데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주소를 사용해 할당된 값을 </a:t>
            </a:r>
            <a:r>
              <a:rPr lang="ko-KR" altLang="en-US" sz="1400" b="0" dirty="0" smtClean="0"/>
              <a:t>가져오는 </a:t>
            </a:r>
            <a:r>
              <a:rPr lang="ko-KR" altLang="en-US" sz="1400" b="0" dirty="0"/>
              <a:t>인덱싱을 사용할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960987" y="4365103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문자열의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처리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2808312" cy="167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41168"/>
            <a:ext cx="7200000" cy="167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9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</a:t>
            </a:r>
            <a:r>
              <a:rPr lang="ko-KR" altLang="en-US" sz="2000" dirty="0" err="1"/>
              <a:t>슬라이싱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슬라이싱</a:t>
            </a:r>
            <a:r>
              <a:rPr lang="en-US" altLang="ko-KR" sz="1400" dirty="0" smtClean="0"/>
              <a:t>(slicing)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문자열의 </a:t>
            </a:r>
            <a:r>
              <a:rPr lang="ko-KR" altLang="en-US" sz="1400" b="0" dirty="0" err="1"/>
              <a:t>주소값을</a:t>
            </a:r>
            <a:r>
              <a:rPr lang="ko-KR" altLang="en-US" sz="1400" b="0" dirty="0"/>
              <a:t> 기반으로 문자열의 </a:t>
            </a:r>
            <a:r>
              <a:rPr lang="ko-KR" altLang="en-US" sz="1400" b="0" dirty="0" err="1"/>
              <a:t>부분값을</a:t>
            </a:r>
            <a:r>
              <a:rPr lang="ko-KR" altLang="en-US" sz="1400" b="0" dirty="0"/>
              <a:t> 반환하는 기법이다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13395"/>
            <a:ext cx="7200000" cy="281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6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10348</TotalTime>
  <Words>1719</Words>
  <Application>Microsoft Office PowerPoint</Application>
  <PresentationFormat>화면 슬라이드 쇼(4:3)</PresentationFormat>
  <Paragraphs>158</Paragraphs>
  <Slides>40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PowerPoint 프레젠테이션</vt:lpstr>
      <vt:lpstr>PowerPoint 프레젠테이션</vt:lpstr>
      <vt:lpstr>PowerPoint 프레젠테이션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PowerPoint 프레젠테이션</vt:lpstr>
      <vt:lpstr>02. Lab: 단어 카운팅</vt:lpstr>
      <vt:lpstr>02. Lab: 단어 카운팅</vt:lpstr>
      <vt:lpstr>02. Lab: 단어 카운팅</vt:lpstr>
      <vt:lpstr>PowerPoint 프레젠테이션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김성무</cp:lastModifiedBy>
  <cp:revision>763</cp:revision>
  <dcterms:created xsi:type="dcterms:W3CDTF">2012-07-11T10:23:22Z</dcterms:created>
  <dcterms:modified xsi:type="dcterms:W3CDTF">2019-01-14T00:14:04Z</dcterms:modified>
</cp:coreProperties>
</file>