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729" r:id="rId5"/>
  </p:sldMasterIdLst>
  <p:notesMasterIdLst>
    <p:notesMasterId r:id="rId19"/>
  </p:notesMasterIdLst>
  <p:handoutMasterIdLst>
    <p:handoutMasterId r:id="rId20"/>
  </p:handoutMasterIdLst>
  <p:sldIdLst>
    <p:sldId id="257" r:id="rId6"/>
    <p:sldId id="314" r:id="rId7"/>
    <p:sldId id="258" r:id="rId8"/>
    <p:sldId id="265" r:id="rId9"/>
    <p:sldId id="259" r:id="rId10"/>
    <p:sldId id="260" r:id="rId11"/>
    <p:sldId id="262" r:id="rId12"/>
    <p:sldId id="261" r:id="rId13"/>
    <p:sldId id="264" r:id="rId14"/>
    <p:sldId id="263" r:id="rId15"/>
    <p:sldId id="267" r:id="rId16"/>
    <p:sldId id="315" r:id="rId17"/>
    <p:sldId id="256" r:id="rId18"/>
  </p:sldIdLst>
  <p:sldSz cx="12192000" cy="6858000"/>
  <p:notesSz cx="6805613" cy="9939338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6" userDrawn="1">
          <p15:clr>
            <a:srgbClr val="A4A3A4"/>
          </p15:clr>
        </p15:guide>
        <p15:guide id="2" orient="horz" pos="4152">
          <p15:clr>
            <a:srgbClr val="A4A3A4"/>
          </p15:clr>
        </p15:guide>
        <p15:guide id="6" orient="horz" pos="3598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pos="7446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228" userDrawn="1">
          <p15:clr>
            <a:srgbClr val="A4A3A4"/>
          </p15:clr>
        </p15:guide>
        <p15:guide id="11" pos="3898" userDrawn="1">
          <p15:clr>
            <a:srgbClr val="A4A3A4"/>
          </p15:clr>
        </p15:guide>
        <p15:guide id="12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00"/>
    <a:srgbClr val="E6304B"/>
    <a:srgbClr val="FFAD00"/>
    <a:srgbClr val="FFE688"/>
    <a:srgbClr val="FFCD00"/>
    <a:srgbClr val="92D050"/>
    <a:srgbClr val="B0FA65"/>
    <a:srgbClr val="FCFFA7"/>
    <a:srgbClr val="CEDEE2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4830" autoAdjust="0"/>
  </p:normalViewPr>
  <p:slideViewPr>
    <p:cSldViewPr snapToGrid="0" showGuides="1">
      <p:cViewPr varScale="1">
        <p:scale>
          <a:sx n="121" d="100"/>
          <a:sy n="121" d="100"/>
        </p:scale>
        <p:origin x="1016" y="176"/>
      </p:cViewPr>
      <p:guideLst>
        <p:guide orient="horz" pos="1076"/>
        <p:guide orient="horz" pos="4152"/>
        <p:guide orient="horz" pos="3598"/>
        <p:guide orient="horz" pos="4020"/>
        <p:guide pos="7446"/>
        <p:guide pos="3840"/>
        <p:guide pos="228"/>
        <p:guide pos="3898"/>
        <p:guide pos="37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94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02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7200" y="1138238"/>
            <a:ext cx="4665663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7200" y="3146902"/>
            <a:ext cx="4665663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 userDrawn="1"/>
        </p:nvSpPr>
        <p:spPr>
          <a:xfrm>
            <a:off x="1371643" y="6290392"/>
            <a:ext cx="931852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>
                <a:solidFill>
                  <a:schemeClr val="accent6">
                    <a:lumMod val="75000"/>
                  </a:schemeClr>
                </a:solidFill>
              </a:rPr>
              <a:t>© Grupo AIA.  Documento confidencial.  Se prohíbe su reproducción y comunicación o acceso a terceros no autorizados</a:t>
            </a:r>
            <a:endParaRPr 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0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6191574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12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9998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251326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8142653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38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8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75192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0386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105580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0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201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2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17/2/22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4533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9" y="1708150"/>
            <a:ext cx="11466873" cy="4018118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0" y="6402732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16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6191574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2927787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9998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251325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8142653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69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8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75192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0386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105580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9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6650" y="857"/>
            <a:ext cx="12200176" cy="685714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846097"/>
            <a:ext cx="11466875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4989097"/>
            <a:ext cx="11466875" cy="11257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2EAD6DE-48EA-CB4C-B39E-9525BD7508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0841" y="206317"/>
            <a:ext cx="931921" cy="9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386C829-CF3D-7A42-9A1A-EB6A98215225}"/>
              </a:ext>
            </a:extLst>
          </p:cNvPr>
          <p:cNvSpPr>
            <a:spLocks noGrp="1"/>
          </p:cNvSpPr>
          <p:nvPr userDrawn="1"/>
        </p:nvSpPr>
        <p:spPr>
          <a:xfrm>
            <a:off x="1039091" y="6290392"/>
            <a:ext cx="103160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142239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233470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pic>
        <p:nvPicPr>
          <p:cNvPr id="5" name="Picture 2" descr="C:\Users\seccomaia\Desktop\01-ESADE-CREAPOLIS-96771_481x230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7564"/>
          <a:stretch>
            <a:fillRect/>
          </a:stretch>
        </p:blipFill>
        <p:spPr bwMode="auto">
          <a:xfrm>
            <a:off x="2261793" y="1484784"/>
            <a:ext cx="7795198" cy="403244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7" name="6 CuadroTexto"/>
          <p:cNvSpPr txBox="1"/>
          <p:nvPr userDrawn="1"/>
        </p:nvSpPr>
        <p:spPr>
          <a:xfrm>
            <a:off x="484087" y="3705535"/>
            <a:ext cx="2304256" cy="21452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ES_tradnl" sz="1050" b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Washington DC</a:t>
            </a:r>
          </a:p>
          <a:p>
            <a:pPr algn="just">
              <a:lnSpc>
                <a:spcPct val="115000"/>
              </a:lnSpc>
            </a:pPr>
            <a:r>
              <a:rPr lang="es-E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1801 Swann Street NW, Apt. 302</a:t>
            </a:r>
          </a:p>
          <a:p>
            <a:pPr algn="just">
              <a:lnSpc>
                <a:spcPct val="115000"/>
              </a:lnSpc>
            </a:pPr>
            <a:r>
              <a:rPr lang="es-E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Washington DC 20009 </a:t>
            </a: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 +1 415 978 98 00 	 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+1 415 978 98 10</a:t>
            </a:r>
          </a:p>
          <a:p>
            <a:pPr>
              <a:lnSpc>
                <a:spcPct val="115000"/>
              </a:lnSpc>
            </a:pPr>
            <a:endParaRPr lang="es-ES" sz="1050" b="1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" sz="1050" b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San Francisco  </a:t>
            </a:r>
          </a:p>
          <a:p>
            <a:pPr algn="just">
              <a:lnSpc>
                <a:spcPct val="115000"/>
              </a:lnSpc>
            </a:pPr>
            <a:r>
              <a:rPr lang="en-U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48 Terra Vista Ave. # D</a:t>
            </a:r>
          </a:p>
          <a:p>
            <a:pPr algn="just">
              <a:lnSpc>
                <a:spcPct val="115000"/>
              </a:lnSpc>
            </a:pPr>
            <a:r>
              <a:rPr lang="en-U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San Francisco, CA  94115 </a:t>
            </a: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	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 +1 415 978 98 00 	 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+1 415 978 98 10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</p:txBody>
      </p:sp>
      <p:sp>
        <p:nvSpPr>
          <p:cNvPr id="8" name="5 CuadroTexto"/>
          <p:cNvSpPr txBox="1"/>
          <p:nvPr userDrawn="1"/>
        </p:nvSpPr>
        <p:spPr>
          <a:xfrm>
            <a:off x="477935" y="637828"/>
            <a:ext cx="2232248" cy="2312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HQ Barcelona</a:t>
            </a:r>
            <a:endParaRPr lang="es-ES" sz="1050" b="1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Av. de la Torre Blanca, 57</a:t>
            </a:r>
            <a:endParaRPr lang="es-E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08172 Sant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Cugat</a:t>
            </a: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 del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Vallès</a:t>
            </a: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Barcelona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+34 93 504 49 00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+34 93 580 21 88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b="1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Madrid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Paseo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Castellana</a:t>
            </a: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, 40 - 8º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28046 Madrid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de-DE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+34 91 076 71 24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40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62800" y="1138238"/>
            <a:ext cx="4665663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62800" y="3146902"/>
            <a:ext cx="4665663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85738"/>
            <a:ext cx="952500" cy="95250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 userDrawn="1"/>
        </p:nvSpPr>
        <p:spPr>
          <a:xfrm>
            <a:off x="1371643" y="6290392"/>
            <a:ext cx="931852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>
                <a:solidFill>
                  <a:schemeClr val="accent6">
                    <a:lumMod val="75000"/>
                  </a:schemeClr>
                </a:solidFill>
              </a:rPr>
              <a:t>© Grupo AIA.  Documento confidencial.  Se prohíbe su reproducción y comunicación o acceso a terceros no autorizados</a:t>
            </a:r>
            <a:endParaRPr 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1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200" y="1138238"/>
            <a:ext cx="46668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7200" y="3147038"/>
            <a:ext cx="4666800" cy="1882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846097"/>
            <a:ext cx="11466875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4989097"/>
            <a:ext cx="11466875" cy="11257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9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62800" y="1138238"/>
            <a:ext cx="4665663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62800" y="3146902"/>
            <a:ext cx="4665663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8573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4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984855"/>
            <a:ext cx="11466511" cy="1585557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2564672"/>
            <a:ext cx="976676" cy="411163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4019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8" y="2984855"/>
            <a:ext cx="11468465" cy="1585557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2564672"/>
            <a:ext cx="976312" cy="411163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32493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9" y="1708150"/>
            <a:ext cx="11466873" cy="4018118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20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7043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08150"/>
            <a:ext cx="11466875" cy="4003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6031" y="6394275"/>
            <a:ext cx="400844" cy="1968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94" name="Straight Connector 93"/>
          <p:cNvCxnSpPr/>
          <p:nvPr/>
        </p:nvCxnSpPr>
        <p:spPr>
          <a:xfrm>
            <a:off x="0" y="6124991"/>
            <a:ext cx="121932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-1143000" y="-600255"/>
            <a:ext cx="13680281" cy="6720255"/>
            <a:chOff x="-1143000" y="-600255"/>
            <a:chExt cx="13680281" cy="6720255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15.92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6187782"/>
            <a:ext cx="609833" cy="609833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 userDrawn="1"/>
        </p:nvSpPr>
        <p:spPr>
          <a:xfrm>
            <a:off x="1039091" y="6290392"/>
            <a:ext cx="103160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27" r:id="rId2"/>
    <p:sldLayoutId id="2147483738" r:id="rId3"/>
    <p:sldLayoutId id="2147483649" r:id="rId4"/>
    <p:sldLayoutId id="2147483728" r:id="rId5"/>
    <p:sldLayoutId id="2147483739" r:id="rId6"/>
    <p:sldLayoutId id="2147483697" r:id="rId7"/>
    <p:sldLayoutId id="2147483696" r:id="rId8"/>
    <p:sldLayoutId id="2147483668" r:id="rId9"/>
    <p:sldLayoutId id="2147483659" r:id="rId10"/>
    <p:sldLayoutId id="2147483721" r:id="rId11"/>
    <p:sldLayoutId id="2147483722" r:id="rId12"/>
    <p:sldLayoutId id="2147483726" r:id="rId13"/>
    <p:sldLayoutId id="2147483725" r:id="rId14"/>
    <p:sldLayoutId id="2147483742" r:id="rId1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14" pos="7451" userDrawn="1">
          <p15:clr>
            <a:srgbClr val="F26B43"/>
          </p15:clr>
        </p15:guide>
        <p15:guide id="28" orient="horz" pos="1076" userDrawn="1">
          <p15:clr>
            <a:srgbClr val="F26B43"/>
          </p15:clr>
        </p15:guide>
        <p15:guide id="29" orient="horz" pos="270" userDrawn="1">
          <p15:clr>
            <a:srgbClr val="F26B43"/>
          </p15:clr>
        </p15:guide>
        <p15:guide id="33" orient="horz" pos="3600" userDrawn="1">
          <p15:clr>
            <a:srgbClr val="F26B43"/>
          </p15:clr>
        </p15:guide>
        <p15:guide id="35" pos="228" userDrawn="1">
          <p15:clr>
            <a:srgbClr val="F26B43"/>
          </p15:clr>
        </p15:guide>
        <p15:guide id="36" pos="3840" userDrawn="1">
          <p15:clr>
            <a:srgbClr val="F26B43"/>
          </p15:clr>
        </p15:guide>
        <p15:guide id="37" pos="3782" userDrawn="1">
          <p15:clr>
            <a:srgbClr val="F26B43"/>
          </p15:clr>
        </p15:guide>
        <p15:guide id="38" pos="390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7043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08150"/>
            <a:ext cx="11466875" cy="4003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5309" y="6394274"/>
            <a:ext cx="521566" cy="2309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94" name="Straight Connector 93"/>
          <p:cNvCxnSpPr/>
          <p:nvPr/>
        </p:nvCxnSpPr>
        <p:spPr>
          <a:xfrm>
            <a:off x="0" y="6124991"/>
            <a:ext cx="121932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>
            <a:off x="-1143000" y="-600255"/>
            <a:ext cx="13680281" cy="6720255"/>
            <a:chOff x="-1143000" y="-600255"/>
            <a:chExt cx="13680281" cy="6720255"/>
          </a:xfrm>
        </p:grpSpPr>
        <p:cxnSp>
          <p:nvCxnSpPr>
            <p:cNvPr id="90" name="Straight Connector 89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102" name="TextBox 101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103" name="TextBox 102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104" name="TextBox 103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 cm</a:t>
              </a:r>
            </a:p>
          </p:txBody>
        </p:sp>
        <p:sp>
          <p:nvSpPr>
            <p:cNvPr id="105" name="TextBox 104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15.92 cm</a:t>
              </a:r>
            </a:p>
          </p:txBody>
        </p:sp>
        <p:cxnSp>
          <p:nvCxnSpPr>
            <p:cNvPr id="106" name="Straight Connector 105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108" name="TextBox 107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109" name="TextBox 108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111" name="Straight Connector 110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13" name="TextBox 112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14" name="Straight Connector 11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17" name="Straight Connector 116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20" name="TextBox 11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</p:grpSp>
      <p:pic>
        <p:nvPicPr>
          <p:cNvPr id="34" name="Imagen 2">
            <a:extLst>
              <a:ext uri="{FF2B5EF4-FFF2-40B4-BE49-F238E27FC236}">
                <a16:creationId xmlns:a16="http://schemas.microsoft.com/office/drawing/2014/main" id="{668B885B-4725-DF41-A7C3-55F8F166774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6187782"/>
            <a:ext cx="609833" cy="609833"/>
          </a:xfrm>
          <a:prstGeom prst="rect">
            <a:avLst/>
          </a:prstGeom>
        </p:spPr>
      </p:pic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732FB159-F28B-EC43-8E02-F521389B3AFF}"/>
              </a:ext>
            </a:extLst>
          </p:cNvPr>
          <p:cNvSpPr>
            <a:spLocks noGrp="1"/>
          </p:cNvSpPr>
          <p:nvPr userDrawn="1"/>
        </p:nvSpPr>
        <p:spPr>
          <a:xfrm>
            <a:off x="1039091" y="6290392"/>
            <a:ext cx="103160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235839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0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13" pos="3780" userDrawn="1">
          <p15:clr>
            <a:srgbClr val="F26B43"/>
          </p15:clr>
        </p15:guide>
        <p15:guide id="14" pos="3900" userDrawn="1">
          <p15:clr>
            <a:srgbClr val="F26B43"/>
          </p15:clr>
        </p15:guide>
        <p15:guide id="25" pos="7451" userDrawn="1">
          <p15:clr>
            <a:srgbClr val="F26B43"/>
          </p15:clr>
        </p15:guide>
        <p15:guide id="28" orient="horz" pos="1077" userDrawn="1">
          <p15:clr>
            <a:srgbClr val="F26B43"/>
          </p15:clr>
        </p15:guide>
        <p15:guide id="29" orient="horz" pos="270" userDrawn="1">
          <p15:clr>
            <a:srgbClr val="F26B43"/>
          </p15:clr>
        </p15:guide>
        <p15:guide id="33" orient="horz" pos="3600" userDrawn="1">
          <p15:clr>
            <a:srgbClr val="F26B43"/>
          </p15:clr>
        </p15:guide>
        <p15:guide id="3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python.org/3/library/venv.html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7A5BAD-3323-4748-8FFB-BB7BA6ECD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4527615"/>
            <a:ext cx="11466875" cy="461482"/>
          </a:xfrm>
        </p:spPr>
        <p:txBody>
          <a:bodyPr anchor="b" anchorCtr="0"/>
          <a:lstStyle/>
          <a:p>
            <a:r>
              <a:rPr lang="en-US" spc="-134">
                <a:solidFill>
                  <a:srgbClr val="000000"/>
                </a:solidFill>
                <a:latin typeface="Helvetica" pitchFamily="2" charset="0"/>
              </a:rPr>
              <a:t>Installing the validation pipeline and associated tools</a:t>
            </a:r>
            <a:endParaRPr lang="en-US">
              <a:latin typeface="Helvetica" pitchFamily="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3E86BA-BEC4-8E48-BD14-A019C84EB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 Session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February 17, 2022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8DBCED-BBF1-474B-BDBC-72ED57DE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0841" y="172091"/>
            <a:ext cx="931921" cy="9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9109B35-38CA-9B44-B36F-D4BCCC95E330}"/>
              </a:ext>
            </a:extLst>
          </p:cNvPr>
          <p:cNvSpPr/>
          <p:nvPr/>
        </p:nvSpPr>
        <p:spPr bwMode="ltGray">
          <a:xfrm>
            <a:off x="1613497" y="1574452"/>
            <a:ext cx="8959880" cy="2482723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>
                <a:latin typeface="Lucida Grande" panose="020B0600040502020204" pitchFamily="34" charset="0"/>
                <a:cs typeface="Lucida Grande" panose="020B0600040502020204" pitchFamily="34" charset="0"/>
              </a:rPr>
              <a:t>Dynaωo validation pipeline: installation</a:t>
            </a:r>
            <a:endParaRPr lang="en-US" sz="4800" b="0"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6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C2F6C-8CC6-450E-8755-FF12B441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 </a:t>
            </a:r>
            <a:r>
              <a:rPr lang="en-US" dirty="0"/>
              <a:t>- Enjoy it </a:t>
            </a:r>
            <a:r>
              <a:rPr lang="en-US" sz="2400" dirty="0"/>
              <a:t>(</a:t>
            </a:r>
            <a:r>
              <a:rPr lang="en-US" sz="2400" dirty="0" err="1"/>
              <a:t>venv</a:t>
            </a:r>
            <a:r>
              <a:rPr lang="en-US" sz="2400" dirty="0"/>
              <a:t> should be activated)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3C2C2-BB9B-4DF1-983F-4F35D6B4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128" y="1227269"/>
            <a:ext cx="10714615" cy="4521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 ASSUME THAT DYNAWO, HADES, AND ASTRE ARE INSTALLED!</a:t>
            </a:r>
          </a:p>
          <a:p>
            <a:pPr marL="0" indent="0">
              <a:buNone/>
            </a:pPr>
            <a:r>
              <a:rPr lang="en-US" dirty="0"/>
              <a:t>Once installed, several executables for the command line will have been added to your system: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3DE450-772B-4B14-8743-B76F8DB8FEE5}"/>
              </a:ext>
            </a:extLst>
          </p:cNvPr>
          <p:cNvSpPr txBox="1"/>
          <p:nvPr/>
        </p:nvSpPr>
        <p:spPr>
          <a:xfrm>
            <a:off x="5812325" y="2571009"/>
            <a:ext cx="5152238" cy="3285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UTILITIES: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- dynawo_validation_extract_bus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- dynawo_validation_find_path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- create_graph.py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- convert_dwaltz2dwoAdwoB_all.sh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- convert_dflow2dwoAdwoB_all.sh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- xml_format_dir.sh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18F5B0-4841-49D7-9E21-AFD15056024F}"/>
              </a:ext>
            </a:extLst>
          </p:cNvPr>
          <p:cNvSpPr txBox="1"/>
          <p:nvPr/>
        </p:nvSpPr>
        <p:spPr>
          <a:xfrm>
            <a:off x="1002795" y="2571009"/>
            <a:ext cx="4809530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MAIN ENTRY POINTS: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dynawaltz_run_validation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dynaflow_run_validation</a:t>
            </a:r>
          </a:p>
        </p:txBody>
      </p:sp>
    </p:spTree>
    <p:extLst>
      <p:ext uri="{BB962C8B-B14F-4D97-AF65-F5344CB8AC3E}">
        <p14:creationId xmlns:p14="http://schemas.microsoft.com/office/powerpoint/2010/main" val="159609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C2F6C-8CC6-450E-8755-FF12B441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 </a:t>
            </a:r>
            <a:r>
              <a:rPr lang="en-US" dirty="0"/>
              <a:t>- Enjoy it </a:t>
            </a:r>
            <a:r>
              <a:rPr lang="en-US" sz="2400" dirty="0"/>
              <a:t>(</a:t>
            </a:r>
            <a:r>
              <a:rPr lang="en-US" sz="2400" dirty="0" err="1"/>
              <a:t>venv</a:t>
            </a:r>
            <a:r>
              <a:rPr lang="en-US" sz="2400" dirty="0"/>
              <a:t> should be activated)</a:t>
            </a:r>
            <a:endParaRPr lang="ca-ES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3C2C2-BB9B-4DF1-983F-4F35D6B4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877" y="1398487"/>
            <a:ext cx="9983174" cy="1172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dynawaltz_run_validation</a:t>
            </a:r>
            <a:r>
              <a:rPr lang="ca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ca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dynaflow_run_validation</a:t>
            </a:r>
            <a:endParaRPr lang="ca-E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It is the main utility and serves to run the pipeline of the two simulators. They leave a notebook file in the results directory.</a:t>
            </a:r>
            <a:endParaRPr lang="ca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1C4C1E-8A68-461E-BDE8-2C00F6E7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04" y="2392547"/>
            <a:ext cx="9268992" cy="24995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11AFB06-B031-1E43-8ABC-D5AFB3BAE8E0}"/>
              </a:ext>
            </a:extLst>
          </p:cNvPr>
          <p:cNvSpPr txBox="1"/>
          <p:nvPr/>
        </p:nvSpPr>
        <p:spPr>
          <a:xfrm>
            <a:off x="862877" y="4967070"/>
            <a:ext cx="9867619" cy="984885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WARNING:</a:t>
            </a:r>
            <a:r>
              <a:rPr lang="en-US" sz="1600" dirty="0"/>
              <a:t> the </a:t>
            </a:r>
            <a:r>
              <a:rPr lang="en-US" sz="1600" b="1" dirty="0"/>
              <a:t>launchers A and B need to be somewhere on your $PATH</a:t>
            </a:r>
            <a:r>
              <a:rPr lang="en-US" sz="1600" dirty="0"/>
              <a:t>. You can’t rely on using relative paths from the directory where you’re running the pipeline (because the scripts “cd” into other subdirectories when executing simulations).  If they are not, a clean and quick fix consists in </a:t>
            </a:r>
            <a:r>
              <a:rPr lang="en-US" sz="1600" dirty="0" err="1"/>
              <a:t>symlinking</a:t>
            </a:r>
            <a:r>
              <a:rPr lang="en-US" sz="1600" dirty="0"/>
              <a:t> them to your </a:t>
            </a:r>
            <a:r>
              <a:rPr lang="en-US" sz="1600" dirty="0" err="1"/>
              <a:t>venv</a:t>
            </a:r>
            <a:r>
              <a:rPr lang="en-US" sz="1600" dirty="0"/>
              <a:t> bin directory, which is for sure in your $PATH.</a:t>
            </a:r>
          </a:p>
        </p:txBody>
      </p:sp>
    </p:spTree>
    <p:extLst>
      <p:ext uri="{BB962C8B-B14F-4D97-AF65-F5344CB8AC3E}">
        <p14:creationId xmlns:p14="http://schemas.microsoft.com/office/powerpoint/2010/main" val="287162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C2F6C-8CC6-450E-8755-FF12B441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 </a:t>
            </a:r>
            <a:r>
              <a:rPr lang="en-US" dirty="0"/>
              <a:t>- Enjoy it </a:t>
            </a:r>
            <a:r>
              <a:rPr lang="en-US" sz="2400" dirty="0"/>
              <a:t>(</a:t>
            </a:r>
            <a:r>
              <a:rPr lang="en-US" sz="2400" dirty="0" err="1"/>
              <a:t>venv</a:t>
            </a:r>
            <a:r>
              <a:rPr lang="en-US" sz="2400" dirty="0"/>
              <a:t> should be activated)</a:t>
            </a:r>
            <a:endParaRPr lang="ca-ES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3C2C2-BB9B-4DF1-983F-4F35D6B4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15" y="970243"/>
            <a:ext cx="9467127" cy="430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dynawaltz_run_validation</a:t>
            </a:r>
            <a:r>
              <a:rPr lang="ca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ca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dynaflow_run_validation</a:t>
            </a:r>
            <a:endParaRPr lang="ca-E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AAFCED-67A6-6A44-8BA5-BD3C9D59C896}"/>
              </a:ext>
            </a:extLst>
          </p:cNvPr>
          <p:cNvSpPr txBox="1"/>
          <p:nvPr/>
        </p:nvSpPr>
        <p:spPr>
          <a:xfrm>
            <a:off x="6910591" y="1548143"/>
            <a:ext cx="2824682" cy="4462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MyResults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20210614_2215a.BASECASE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Hades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└──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recollement_summer_Diagram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branchB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casediffs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crv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log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notebooks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pf_metrics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pf_sol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└── xml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gen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casediffs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crv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log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notebooks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pf_metrics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pf_sol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└── xml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load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casediffs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crv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log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notebooks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 . . ETC.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FF0B9D8-3C60-0346-AB25-5EE109BE5F19}"/>
              </a:ext>
            </a:extLst>
          </p:cNvPr>
          <p:cNvSpPr txBox="1">
            <a:spLocks/>
          </p:cNvSpPr>
          <p:nvPr/>
        </p:nvSpPr>
        <p:spPr>
          <a:xfrm>
            <a:off x="1051033" y="1496227"/>
            <a:ext cx="5359419" cy="4566591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pipeline leaves the results organized under a directory structure like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notebooks</a:t>
            </a:r>
            <a:r>
              <a:rPr lang="en-US" dirty="0"/>
              <a:t>: contains the notebook for data analysis and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pf_sol</a:t>
            </a:r>
            <a:r>
              <a:rPr lang="en-US" dirty="0"/>
              <a:t>: contains the extracted power-flow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Aut</a:t>
            </a:r>
            <a:r>
              <a:rPr lang="en-US" dirty="0"/>
              <a:t>: contains the extracted automata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pf_metrics</a:t>
            </a:r>
            <a:r>
              <a:rPr lang="en-US" dirty="0"/>
              <a:t>: contain the calculated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casediffs</a:t>
            </a:r>
            <a:r>
              <a:rPr lang="en-US" dirty="0"/>
              <a:t>: you can easily reconstruct any contingency test case with these, using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crv</a:t>
            </a:r>
            <a:r>
              <a:rPr lang="en-US" dirty="0"/>
              <a:t>: curves outputs, in case you defined these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</a:t>
            </a:r>
            <a:r>
              <a:rPr lang="en-US" dirty="0"/>
              <a:t>: logs from all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xml</a:t>
            </a:r>
            <a:r>
              <a:rPr lang="en-US" dirty="0"/>
              <a:t>: the “raw” outputs (IIDM, timelines, etc.) from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Top_10_diffs_*.txt</a:t>
            </a:r>
            <a:r>
              <a:rPr lang="en-US" dirty="0"/>
              <a:t> (at top level): ASCII reports</a:t>
            </a:r>
          </a:p>
        </p:txBody>
      </p:sp>
    </p:spTree>
    <p:extLst>
      <p:ext uri="{BB962C8B-B14F-4D97-AF65-F5344CB8AC3E}">
        <p14:creationId xmlns:p14="http://schemas.microsoft.com/office/powerpoint/2010/main" val="401460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91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C2F6C-8CC6-450E-8755-FF12B441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the Python Package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3C2C2-BB9B-4DF1-983F-4F35D6B4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87" y="1318579"/>
            <a:ext cx="2784049" cy="2202236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Source code now restructured in three main parts:</a:t>
            </a:r>
          </a:p>
          <a:p>
            <a:pPr lvl="1"/>
            <a:r>
              <a:rPr lang="en-US" sz="2000"/>
              <a:t>Dynawaltz validation</a:t>
            </a:r>
          </a:p>
          <a:p>
            <a:pPr lvl="1"/>
            <a:r>
              <a:rPr lang="en-US" sz="2000"/>
              <a:t>Dynaflow validation</a:t>
            </a:r>
          </a:p>
          <a:p>
            <a:pPr lvl="1"/>
            <a:r>
              <a:rPr lang="en-US" sz="2000"/>
              <a:t>Common utilities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54F6EE-8AD0-418C-807B-3A8265C4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428" y="1175028"/>
            <a:ext cx="8054785" cy="2489338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EF03319-A6CB-4D19-A463-A87E5B8AF8CE}"/>
              </a:ext>
            </a:extLst>
          </p:cNvPr>
          <p:cNvSpPr txBox="1">
            <a:spLocks/>
          </p:cNvSpPr>
          <p:nvPr/>
        </p:nvSpPr>
        <p:spPr>
          <a:xfrm>
            <a:off x="1394231" y="3999383"/>
            <a:ext cx="9370622" cy="19849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it is intended to be installed as a </a:t>
            </a:r>
            <a:r>
              <a:rPr lang="en-US" b="1" dirty="0"/>
              <a:t>Python package</a:t>
            </a:r>
            <a:r>
              <a:rPr lang="en-US" dirty="0"/>
              <a:t> (via pip)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Readmes for the installation: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-validation-AIA/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dynawo_validation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/doc</a:t>
            </a:r>
          </a:p>
        </p:txBody>
      </p:sp>
    </p:spTree>
    <p:extLst>
      <p:ext uri="{BB962C8B-B14F-4D97-AF65-F5344CB8AC3E}">
        <p14:creationId xmlns:p14="http://schemas.microsoft.com/office/powerpoint/2010/main" val="400084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C2F6C-8CC6-450E-8755-FF12B441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0718"/>
            <a:ext cx="7824334" cy="704346"/>
          </a:xfrm>
        </p:spPr>
        <p:txBody>
          <a:bodyPr/>
          <a:lstStyle/>
          <a:p>
            <a:r>
              <a:rPr lang="en-US" dirty="0"/>
              <a:t>Why do we recommend using a Python VENV</a:t>
            </a:r>
            <a:r>
              <a:rPr lang="en-US" sz="3400" dirty="0">
                <a:latin typeface="Arial Nova" panose="020B0504020202020204" pitchFamily="34" charset="0"/>
                <a:cs typeface="Aharoni" panose="02010803020104030203" pitchFamily="2" charset="-79"/>
              </a:rPr>
              <a:t>?</a:t>
            </a:r>
            <a:endParaRPr lang="ca-ES" sz="3400" dirty="0">
              <a:latin typeface="Arial Nova" panose="020B05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3C2C2-BB9B-4DF1-983F-4F35D6B4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771" y="1544141"/>
            <a:ext cx="9469250" cy="1434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What is a Python virtual environment?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 err="1"/>
              <a:t>venv</a:t>
            </a:r>
            <a:r>
              <a:rPr lang="en-US" sz="1800" dirty="0"/>
              <a:t> is a lightweight “virtual environment” with its own private “site” directories (python packages), isolated from the operating system’s site directories. Each virtual environment has its own Python binary + standard lib; the idea is to install here </a:t>
            </a:r>
            <a:r>
              <a:rPr lang="en-US" sz="1800" b="1" dirty="0"/>
              <a:t>an independent set of installed Python packages</a:t>
            </a:r>
            <a:r>
              <a:rPr lang="en-US" sz="1800" dirty="0"/>
              <a:t> in its site directories. </a:t>
            </a:r>
          </a:p>
          <a:p>
            <a:pPr marL="0" indent="0">
              <a:buNone/>
            </a:pPr>
            <a:endParaRPr lang="ca-ES" sz="1800" dirty="0"/>
          </a:p>
        </p:txBody>
      </p:sp>
      <p:pic>
        <p:nvPicPr>
          <p:cNvPr id="3074" name="Picture 2" descr="Basic Understanding on Python Virtual Environment | by Mobarak Hosen Shakil  | Big0one | Medium">
            <a:extLst>
              <a:ext uri="{FF2B5EF4-FFF2-40B4-BE49-F238E27FC236}">
                <a16:creationId xmlns:a16="http://schemas.microsoft.com/office/drawing/2014/main" id="{5BF72B43-E59B-4854-AE5E-877DE789C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200" y="3207358"/>
            <a:ext cx="4508205" cy="25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02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C2F6C-8CC6-450E-8755-FF12B441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8"/>
            <a:ext cx="8041617" cy="704346"/>
          </a:xfrm>
        </p:spPr>
        <p:txBody>
          <a:bodyPr/>
          <a:lstStyle/>
          <a:p>
            <a:r>
              <a:rPr lang="en-US" dirty="0"/>
              <a:t>Why do we recommend using a Python VENV</a:t>
            </a:r>
            <a:r>
              <a:rPr lang="en-US" sz="3400" dirty="0">
                <a:latin typeface="Arial Nova" panose="020B0504020202020204" pitchFamily="34" charset="0"/>
                <a:cs typeface="Aharoni" panose="02010803020104030203" pitchFamily="2" charset="-79"/>
              </a:rPr>
              <a:t>?</a:t>
            </a:r>
            <a:endParaRPr lang="ca-ES" sz="3400" dirty="0">
              <a:latin typeface="Arial Nova" panose="020B05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3C2C2-BB9B-4DF1-983F-4F35D6B4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915" y="1073362"/>
            <a:ext cx="10528505" cy="1584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do we use a </a:t>
            </a:r>
            <a:r>
              <a:rPr lang="en-US" dirty="0" err="1"/>
              <a:t>venv</a:t>
            </a:r>
            <a:r>
              <a:rPr lang="en-US" sz="2000" dirty="0">
                <a:latin typeface="Arial Nova" panose="020B05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/>
              <a:t>It is considered a Python best practice for solving “dependency hell” problems.  It also frees the user from having to request the sysadmin to install additional packages system-wide on the OS.</a:t>
            </a:r>
          </a:p>
          <a:p>
            <a:pPr marL="0" indent="0" algn="ctr">
              <a:buNone/>
            </a:pPr>
            <a:r>
              <a:rPr lang="ca-ES" dirty="0">
                <a:hlinkClick r:id="rId2"/>
              </a:rPr>
              <a:t>https://docs.python.org/3/library/venv.html</a:t>
            </a:r>
            <a:r>
              <a:rPr lang="ca-ES" dirty="0"/>
              <a:t> </a:t>
            </a:r>
          </a:p>
          <a:p>
            <a:pPr marL="0" indent="0">
              <a:buNone/>
            </a:pPr>
            <a:endParaRPr lang="ca-ES" dirty="0"/>
          </a:p>
        </p:txBody>
      </p:sp>
      <p:pic>
        <p:nvPicPr>
          <p:cNvPr id="4098" name="Picture 2" descr="Virtual Environments — python-for-scientists 0.1 documentation">
            <a:extLst>
              <a:ext uri="{FF2B5EF4-FFF2-40B4-BE49-F238E27FC236}">
                <a16:creationId xmlns:a16="http://schemas.microsoft.com/office/drawing/2014/main" id="{F7DD67DD-8471-4B4C-A43E-09628B838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69" y="2616105"/>
            <a:ext cx="2917862" cy="233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133D545-87C7-B445-A54E-A12237AF7BC3}"/>
              </a:ext>
            </a:extLst>
          </p:cNvPr>
          <p:cNvSpPr txBox="1"/>
          <p:nvPr/>
        </p:nvSpPr>
        <p:spPr>
          <a:xfrm>
            <a:off x="759882" y="5074032"/>
            <a:ext cx="108089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Dependency hell example: you already have package A, which depends on package Z version &lt;=1.3.  Now you need to install package B, which also depends on package Z but version =&gt;1.5.  You can’t have both A &amp; B!!!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FF93D2F-297F-7F46-A22C-565F191E54C0}"/>
              </a:ext>
            </a:extLst>
          </p:cNvPr>
          <p:cNvSpPr/>
          <p:nvPr/>
        </p:nvSpPr>
        <p:spPr bwMode="ltGray">
          <a:xfrm>
            <a:off x="736855" y="5647436"/>
            <a:ext cx="10808938" cy="341792"/>
          </a:xfrm>
          <a:prstGeom prst="rect">
            <a:avLst/>
          </a:prstGeom>
          <a:solidFill>
            <a:srgbClr val="FFFF00">
              <a:alpha val="54778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The strategy with </a:t>
            </a:r>
            <a:r>
              <a:rPr lang="en-US" sz="1600" i="1" dirty="0" err="1">
                <a:solidFill>
                  <a:schemeClr val="tx1"/>
                </a:solidFill>
              </a:rPr>
              <a:t>venvs</a:t>
            </a:r>
            <a:r>
              <a:rPr lang="en-US" sz="1600" i="1" dirty="0">
                <a:solidFill>
                  <a:schemeClr val="tx1"/>
                </a:solidFill>
              </a:rPr>
              <a:t> is to have a minimal base system in the OS, and then project-specific packages in the </a:t>
            </a:r>
            <a:r>
              <a:rPr lang="en-US" sz="1600" i="1" dirty="0" err="1">
                <a:solidFill>
                  <a:schemeClr val="tx1"/>
                </a:solidFill>
              </a:rPr>
              <a:t>venv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6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C2F6C-8CC6-450E-8755-FF12B441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 </a:t>
            </a:r>
            <a:r>
              <a:rPr lang="en-US" dirty="0"/>
              <a:t>- Preparation of the OS and base tools (needs root)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3C2C2-BB9B-4DF1-983F-4F35D6B4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290" y="1797642"/>
            <a:ext cx="10247847" cy="393320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Install the base OS: Debian 11 (or any other recent Linux distribution)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Non-Python: install these packages:</a:t>
            </a:r>
          </a:p>
          <a:p>
            <a:r>
              <a:rPr lang="en-US" sz="2000" dirty="0"/>
              <a:t>	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apt-get install git </a:t>
            </a:r>
            <a:r>
              <a:rPr 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en-US" sz="2000" dirty="0"/>
              <a:t>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Python: install or verify that Python (the base system) is installed:</a:t>
            </a:r>
          </a:p>
          <a:p>
            <a:r>
              <a:rPr lang="en-US" dirty="0"/>
              <a:t>	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apt-get install python3.9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Python: install these additional packages, pip &amp; </a:t>
            </a:r>
            <a:r>
              <a:rPr lang="en-US" dirty="0" err="1"/>
              <a:t>venv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apt-get install python3-venv python3-pip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This is the absolute minimum Python environment required in the 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8E063F-32BC-4358-9793-73B0C18919FE}"/>
              </a:ext>
            </a:extLst>
          </p:cNvPr>
          <p:cNvSpPr txBox="1"/>
          <p:nvPr/>
        </p:nvSpPr>
        <p:spPr>
          <a:xfrm>
            <a:off x="9244548" y="2013084"/>
            <a:ext cx="2170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Very important for running simulations in parallel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45CE3FA-9C1A-4B60-A331-02AD9A34CF33}"/>
              </a:ext>
            </a:extLst>
          </p:cNvPr>
          <p:cNvCxnSpPr>
            <a:cxnSpLocks/>
          </p:cNvCxnSpPr>
          <p:nvPr/>
        </p:nvCxnSpPr>
        <p:spPr>
          <a:xfrm flipH="1">
            <a:off x="6246891" y="2228528"/>
            <a:ext cx="3051018" cy="514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9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C2F6C-8CC6-450E-8755-FF12B441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 </a:t>
            </a:r>
            <a:r>
              <a:rPr lang="en-US" dirty="0"/>
              <a:t>- Creation of the virtual environment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3C2C2-BB9B-4DF1-983F-4F35D6B4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35" y="961379"/>
            <a:ext cx="10782002" cy="5092579"/>
          </a:xfrm>
        </p:spPr>
        <p:txBody>
          <a:bodyPr>
            <a:noAutofit/>
          </a:bodyPr>
          <a:lstStyle/>
          <a:p>
            <a:r>
              <a:rPr lang="en-US" sz="1800" dirty="0"/>
              <a:t>All the steps shown below can be done automatically through the shell script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"build_and_install.sh"</a:t>
            </a:r>
            <a:r>
              <a:rPr lang="en-US" sz="1800" dirty="0"/>
              <a:t> found in the root of the repository.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a </a:t>
            </a:r>
            <a:r>
              <a:rPr lang="en-US" sz="1800" dirty="0" err="1"/>
              <a:t>venv</a:t>
            </a:r>
            <a:r>
              <a:rPr lang="en-US" sz="1800" dirty="0"/>
              <a:t>:</a:t>
            </a:r>
          </a:p>
          <a:p>
            <a:r>
              <a:rPr lang="en-US" sz="1800" dirty="0"/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/path/to/new/virtual/environment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800" dirty="0"/>
              <a:t>Activate this </a:t>
            </a:r>
            <a:r>
              <a:rPr lang="en-US" sz="1800" dirty="0" err="1"/>
              <a:t>venv</a:t>
            </a:r>
            <a:r>
              <a:rPr lang="en-US" sz="1800" dirty="0"/>
              <a:t>:</a:t>
            </a:r>
          </a:p>
          <a:p>
            <a:r>
              <a:rPr lang="en-US" sz="1800" dirty="0"/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 /path/to/new/virtual/environment/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bin/activate</a:t>
            </a:r>
          </a:p>
          <a:p>
            <a:pPr lvl="3"/>
            <a:r>
              <a:rPr lang="en-US" sz="1800" dirty="0"/>
              <a:t>The </a:t>
            </a:r>
            <a:r>
              <a:rPr lang="en-US" sz="1800" b="1" dirty="0"/>
              <a:t>prompt</a:t>
            </a:r>
            <a:r>
              <a:rPr lang="en-US" sz="1800" dirty="0"/>
              <a:t> changes: you should see the name of your virtual environment in parentheses before your usual command line prompt.</a:t>
            </a:r>
            <a:endParaRPr lang="en-US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/>
              <a:t>Upgrade pip (always do this before installing anything in your </a:t>
            </a:r>
            <a:r>
              <a:rPr lang="en-US" sz="1800" dirty="0" err="1"/>
              <a:t>venv</a:t>
            </a:r>
            <a:r>
              <a:rPr lang="en-US" sz="1800" dirty="0"/>
              <a:t>):</a:t>
            </a:r>
          </a:p>
          <a:p>
            <a:pPr marL="0" lvl="4" indent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pip install --upgrade pip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Other:</a:t>
            </a:r>
          </a:p>
          <a:p>
            <a:pPr marL="0" indent="0">
              <a:buNone/>
            </a:pPr>
            <a:r>
              <a:rPr lang="en-US" sz="1800" dirty="0"/>
              <a:t>- To deactivate the virtual environment: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</a:p>
          <a:p>
            <a:pPr marL="0" indent="0">
              <a:buNone/>
            </a:pPr>
            <a:r>
              <a:rPr lang="en-US" sz="1800" dirty="0"/>
              <a:t>- To remove the virtual environment: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-rf /path/to/new/virtual/environment</a:t>
            </a:r>
            <a:endParaRPr lang="ca-E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2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C2F6C-8CC6-450E-8755-FF12B441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 </a:t>
            </a:r>
            <a:r>
              <a:rPr lang="en-US" dirty="0"/>
              <a:t>- package creation </a:t>
            </a:r>
            <a:r>
              <a:rPr lang="en-US" sz="2400" dirty="0"/>
              <a:t>(</a:t>
            </a:r>
            <a:r>
              <a:rPr lang="en-US" sz="2400" dirty="0" err="1"/>
              <a:t>venv</a:t>
            </a:r>
            <a:r>
              <a:rPr lang="en-US" sz="2400" dirty="0"/>
              <a:t> should be activated!!!)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3C2C2-BB9B-4DF1-983F-4F35D6B4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8" y="967423"/>
            <a:ext cx="11285463" cy="4991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If you are a </a:t>
            </a:r>
            <a:r>
              <a:rPr lang="en-US" sz="1800" b="1" i="1" dirty="0"/>
              <a:t>developer</a:t>
            </a:r>
            <a:r>
              <a:rPr lang="en-US" sz="1800" dirty="0"/>
              <a:t>, this would be your typical workflow:</a:t>
            </a:r>
          </a:p>
          <a:p>
            <a:pPr marL="0" indent="0">
              <a:buNone/>
            </a:pPr>
            <a:r>
              <a:rPr lang="en-US" sz="1800" dirty="0"/>
              <a:t>       0 - You need to install and regularly upgrade pip &amp; friends in your </a:t>
            </a:r>
            <a:r>
              <a:rPr lang="en-US" sz="1800" dirty="0" err="1"/>
              <a:t>venv</a:t>
            </a:r>
            <a:r>
              <a:rPr lang="en-US" sz="1800" dirty="0"/>
              <a:t>:</a:t>
            </a:r>
          </a:p>
          <a:p>
            <a:pPr marL="180975" lvl="2" indent="0">
              <a:buNone/>
            </a:pPr>
            <a:r>
              <a:rPr lang="en-US" sz="1800" dirty="0"/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pip install --upgrade pip wheel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  <a:endParaRPr lang="en-US" sz="1800" dirty="0"/>
          </a:p>
          <a:p>
            <a:pPr lvl="2" indent="0">
              <a:buNone/>
            </a:pPr>
            <a:r>
              <a:rPr lang="en-US" sz="1800" dirty="0"/>
              <a:t>1 - Clone the repo:</a:t>
            </a:r>
          </a:p>
          <a:p>
            <a:pPr lvl="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git clone https://github.com/dynawo/dynawo-validation-AIA</a:t>
            </a:r>
          </a:p>
          <a:p>
            <a:pPr lvl="2" indent="0">
              <a:buNone/>
            </a:pPr>
            <a:r>
              <a:rPr lang="en-US" sz="1800" dirty="0"/>
              <a:t>2 - Build the package (go to the main directory of the package):</a:t>
            </a:r>
          </a:p>
          <a:p>
            <a:pPr lvl="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python -m build</a:t>
            </a:r>
          </a:p>
          <a:p>
            <a:pPr lvl="2" indent="0">
              <a:buNone/>
            </a:pPr>
            <a:r>
              <a:rPr lang="en-US" sz="1800" dirty="0"/>
              <a:t>3 - Install the package:</a:t>
            </a:r>
          </a:p>
          <a:p>
            <a:pPr lvl="2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pip install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/dynawo_validation_RTE_AIA-0.0.1-py3-none-any.whl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But if you are just a </a:t>
            </a:r>
            <a:r>
              <a:rPr lang="en-US" sz="1800" b="1" dirty="0"/>
              <a:t>user</a:t>
            </a:r>
            <a:r>
              <a:rPr lang="en-US" sz="1800" dirty="0"/>
              <a:t> of the software, all these steps will simply be replaced by:</a:t>
            </a:r>
          </a:p>
          <a:p>
            <a:r>
              <a:rPr lang="en-US" sz="1800" dirty="0"/>
              <a:t>	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dynawo_validation_RTE_AIA-0.0.1-py3-none-any.whl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2925" lvl="4" indent="0">
              <a:buNone/>
            </a:pPr>
            <a:r>
              <a:rPr lang="en-US" sz="1800" dirty="0"/>
              <a:t>(in the future, the package will be made available on </a:t>
            </a:r>
            <a:r>
              <a:rPr lang="en-US" sz="1800" dirty="0" err="1"/>
              <a:t>PyPI</a:t>
            </a:r>
            <a:r>
              <a:rPr lang="en-US" sz="1800" dirty="0"/>
              <a:t>)</a:t>
            </a:r>
            <a:endParaRPr lang="ca-ES" sz="1800" b="1" dirty="0"/>
          </a:p>
        </p:txBody>
      </p:sp>
    </p:spTree>
    <p:extLst>
      <p:ext uri="{BB962C8B-B14F-4D97-AF65-F5344CB8AC3E}">
        <p14:creationId xmlns:p14="http://schemas.microsoft.com/office/powerpoint/2010/main" val="417576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C2F6C-8CC6-450E-8755-FF12B441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-JUPYTER CONFIGURATION </a:t>
            </a:r>
            <a:r>
              <a:rPr lang="en-US" sz="2400" dirty="0"/>
              <a:t>(</a:t>
            </a:r>
            <a:r>
              <a:rPr lang="en-US" sz="2400" dirty="0" err="1"/>
              <a:t>venv</a:t>
            </a:r>
            <a:r>
              <a:rPr lang="en-US" sz="2400" dirty="0"/>
              <a:t> should be activated!!!)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3C2C2-BB9B-4DF1-983F-4F35D6B4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90" y="1023302"/>
            <a:ext cx="10926858" cy="4865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Registering the widgets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Notebooks use several “widgets”. These widgets need to be </a:t>
            </a:r>
            <a:r>
              <a:rPr lang="en-US" b="1" dirty="0"/>
              <a:t>registered</a:t>
            </a:r>
            <a:r>
              <a:rPr lang="en-US" dirty="0"/>
              <a:t> with the installation of </a:t>
            </a:r>
            <a:r>
              <a:rPr lang="en-US" dirty="0" err="1"/>
              <a:t>Jupyter</a:t>
            </a:r>
            <a:r>
              <a:rPr lang="en-US" dirty="0"/>
              <a:t> Notebook. Usually, for most modern packages, this registration process takes place automatically when the package (e.g. </a:t>
            </a:r>
            <a:r>
              <a:rPr lang="en-US" dirty="0" err="1"/>
              <a:t>Plotly</a:t>
            </a:r>
            <a:r>
              <a:rPr lang="en-US" dirty="0"/>
              <a:t>) gets installed with pip.  However, if for whatever reason they do not get properly registered, you can do this yourself: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nbextension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enable --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--sys-prefix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qgrid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nbextension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enable --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--sys-prefix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ipydatagrid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[Note: to list all enabled extensions, use: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nbextension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b="1" u="sng" dirty="0" err="1"/>
              <a:t>Jupyter</a:t>
            </a:r>
            <a:r>
              <a:rPr lang="en-US" b="1" u="sng" dirty="0"/>
              <a:t> Kernels</a:t>
            </a:r>
          </a:p>
          <a:p>
            <a:r>
              <a:rPr lang="en-US" dirty="0"/>
              <a:t>Similarly, the installation of </a:t>
            </a:r>
            <a:r>
              <a:rPr lang="en-US" dirty="0" err="1"/>
              <a:t>Jupyter</a:t>
            </a:r>
            <a:r>
              <a:rPr lang="en-US" dirty="0"/>
              <a:t> under the </a:t>
            </a:r>
            <a:r>
              <a:rPr lang="en-US" dirty="0" err="1"/>
              <a:t>venv</a:t>
            </a:r>
            <a:r>
              <a:rPr lang="en-US" dirty="0"/>
              <a:t> should automatically configure things to use the </a:t>
            </a:r>
            <a:r>
              <a:rPr lang="en-US" dirty="0" err="1"/>
              <a:t>venv</a:t>
            </a:r>
            <a:r>
              <a:rPr lang="en-US" dirty="0"/>
              <a:t> Python kernel. If this doesn’t happen, you can manually manage this in two steps: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pip install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ipykernel</a:t>
            </a:r>
            <a:endParaRPr lang="en-US" dirty="0">
              <a:latin typeface="Tw Cen MT (Cuerpo)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Tw Cen MT (Cuerpo)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ipykernel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--user --name=NAME-OF-INTERPRETER</a:t>
            </a:r>
          </a:p>
          <a:p>
            <a:pPr marL="0" indent="0">
              <a:buNone/>
            </a:pPr>
            <a:r>
              <a:rPr lang="en-US" dirty="0"/>
              <a:t>Finally, run </a:t>
            </a:r>
            <a:r>
              <a:rPr lang="en-US" dirty="0" err="1"/>
              <a:t>Jupyter</a:t>
            </a:r>
            <a:r>
              <a:rPr lang="en-US" dirty="0"/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r>
              <a:rPr lang="en-US" dirty="0"/>
              <a:t>) and, in Kernel Options, select your new Kernel.</a:t>
            </a:r>
          </a:p>
        </p:txBody>
      </p:sp>
    </p:spTree>
    <p:extLst>
      <p:ext uri="{BB962C8B-B14F-4D97-AF65-F5344CB8AC3E}">
        <p14:creationId xmlns:p14="http://schemas.microsoft.com/office/powerpoint/2010/main" val="31633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E967507-9FC0-4AB8-9379-A8DF0B72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62" y="161635"/>
            <a:ext cx="9775487" cy="5904537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ECE0559A-33DF-4A34-AD16-3CAE72A0B584}"/>
              </a:ext>
            </a:extLst>
          </p:cNvPr>
          <p:cNvSpPr/>
          <p:nvPr/>
        </p:nvSpPr>
        <p:spPr>
          <a:xfrm>
            <a:off x="4835112" y="2346936"/>
            <a:ext cx="2083982" cy="8647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267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110"/>
</p:tagLst>
</file>

<file path=ppt/theme/theme1.xml><?xml version="1.0" encoding="utf-8"?>
<a:theme xmlns:a="http://schemas.openxmlformats.org/drawingml/2006/main" name="Kantar template master">
  <a:themeElements>
    <a:clrScheme name="Grupo AIA">
      <a:dk1>
        <a:sysClr val="windowText" lastClr="000000"/>
      </a:dk1>
      <a:lt1>
        <a:sysClr val="window" lastClr="FFFFFF"/>
      </a:lt1>
      <a:dk2>
        <a:srgbClr val="373545"/>
      </a:dk2>
      <a:lt2>
        <a:srgbClr val="006B7B"/>
      </a:lt2>
      <a:accent1>
        <a:srgbClr val="006B7B"/>
      </a:accent1>
      <a:accent2>
        <a:srgbClr val="5CA0AB"/>
      </a:accent2>
      <a:accent3>
        <a:srgbClr val="8BBBC3"/>
      </a:accent3>
      <a:accent4>
        <a:srgbClr val="31859C"/>
      </a:accent4>
      <a:accent5>
        <a:srgbClr val="84ACB6"/>
      </a:accent5>
      <a:accent6>
        <a:srgbClr val="84ACB6"/>
      </a:accent6>
      <a:hlink>
        <a:srgbClr val="006B7B"/>
      </a:hlink>
      <a:folHlink>
        <a:srgbClr val="67888F"/>
      </a:folHlink>
    </a:clrScheme>
    <a:fontScheme name="Grupo AIA">
      <a:majorFont>
        <a:latin typeface="Helvetica World"/>
        <a:ea typeface=""/>
        <a:cs typeface=""/>
      </a:majorFont>
      <a:minorFont>
        <a:latin typeface="Helvetica Wor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rgbClr val="71717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Kantar TNS PowerPoint template 16x9 - for presentations and pitches.potx" id="{D8666C9D-CAC6-4C6D-816F-F559062B1AF7}" vid="{F678F0B4-143D-465E-8637-96734F959065}"/>
    </a:ext>
  </a:extLst>
</a:theme>
</file>

<file path=ppt/theme/theme2.xml><?xml version="1.0" encoding="utf-8"?>
<a:theme xmlns:a="http://schemas.openxmlformats.org/drawingml/2006/main" name="Content slides - no sub heading">
  <a:themeElements>
    <a:clrScheme name="Grupo AIA">
      <a:dk1>
        <a:sysClr val="windowText" lastClr="000000"/>
      </a:dk1>
      <a:lt1>
        <a:sysClr val="window" lastClr="FFFFFF"/>
      </a:lt1>
      <a:dk2>
        <a:srgbClr val="373545"/>
      </a:dk2>
      <a:lt2>
        <a:srgbClr val="006B7B"/>
      </a:lt2>
      <a:accent1>
        <a:srgbClr val="006B7B"/>
      </a:accent1>
      <a:accent2>
        <a:srgbClr val="5CA0AB"/>
      </a:accent2>
      <a:accent3>
        <a:srgbClr val="8BBBC3"/>
      </a:accent3>
      <a:accent4>
        <a:srgbClr val="31859C"/>
      </a:accent4>
      <a:accent5>
        <a:srgbClr val="84ACB6"/>
      </a:accent5>
      <a:accent6>
        <a:srgbClr val="84ACB6"/>
      </a:accent6>
      <a:hlink>
        <a:srgbClr val="006B7B"/>
      </a:hlink>
      <a:folHlink>
        <a:srgbClr val="67888F"/>
      </a:folHlink>
    </a:clrScheme>
    <a:fontScheme name="Grupo AIA">
      <a:majorFont>
        <a:latin typeface="Helvetica World"/>
        <a:ea typeface=""/>
        <a:cs typeface=""/>
      </a:majorFont>
      <a:minorFont>
        <a:latin typeface="Helvetica Wor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tx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Kantar TNS PowerPoint template 16x9 - for presentations and pitches.potx" id="{D8666C9D-CAC6-4C6D-816F-F559062B1AF7}" vid="{B332E1E1-620F-4694-A05F-3BA00EACA0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2" ma:contentTypeDescription="Create a new document." ma:contentTypeScope="" ma:versionID="d2ccef407a63d5a89172cf9de4ba5ae8">
  <xsd:schema xmlns:xsd="http://www.w3.org/2001/XMLSchema" xmlns:xs="http://www.w3.org/2001/XMLSchema" xmlns:p="http://schemas.microsoft.com/office/2006/metadata/properties" xmlns:ns2="349d2e48-d219-423f-a60f-a81395996a24" targetNamespace="http://schemas.microsoft.com/office/2006/metadata/properties" ma:root="true" ma:fieldsID="239a064504d388639a86cd6a9b4bf3b5" ns2:_="">
    <xsd:import namespace="349d2e48-d219-423f-a60f-a81395996a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193883-9DEF-4394-A746-8B0504B231C0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349d2e48-d219-423f-a60f-a81395996a24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232082A-399C-4A00-AC49-F1B5B9CDE4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6960</TotalTime>
  <Words>1310</Words>
  <Application>Microsoft Macintosh PowerPoint</Application>
  <PresentationFormat>Panorámica</PresentationFormat>
  <Paragraphs>132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4" baseType="lpstr">
      <vt:lpstr>Arial</vt:lpstr>
      <vt:lpstr>Arial Nova</vt:lpstr>
      <vt:lpstr>Calibri</vt:lpstr>
      <vt:lpstr>Courier New</vt:lpstr>
      <vt:lpstr>Helvetica</vt:lpstr>
      <vt:lpstr>Helvetica World</vt:lpstr>
      <vt:lpstr>Lucida Grande</vt:lpstr>
      <vt:lpstr>Tw Cen MT (Cuerpo)</vt:lpstr>
      <vt:lpstr>Wingdings</vt:lpstr>
      <vt:lpstr>Kantar template master</vt:lpstr>
      <vt:lpstr>Content slides - no sub heading</vt:lpstr>
      <vt:lpstr>Installing the validation pipeline and associated tools</vt:lpstr>
      <vt:lpstr>Introduction to the Python Package</vt:lpstr>
      <vt:lpstr>Why do we recommend using a Python VENV?</vt:lpstr>
      <vt:lpstr>Why do we recommend using a Python VENV?</vt:lpstr>
      <vt:lpstr>1st - Preparation of the OS and base tools (needs root)</vt:lpstr>
      <vt:lpstr>2nd - Creation of the virtual environment</vt:lpstr>
      <vt:lpstr>3rd - package creation (venv should be activated!!!)</vt:lpstr>
      <vt:lpstr>4th-JUPYTER CONFIGURATION (venv should be activated!!!)</vt:lpstr>
      <vt:lpstr>Presentación de PowerPoint</vt:lpstr>
      <vt:lpstr>5th - Enjoy it (venv should be activated)</vt:lpstr>
      <vt:lpstr>5th - Enjoy it (venv should be activated)</vt:lpstr>
      <vt:lpstr>5th - Enjoy it (venv should be activated)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of Dynawo versus Astre</dc:title>
  <dc:subject/>
  <dc:creator>Jose Luis Marin</dc:creator>
  <cp:keywords/>
  <dc:description/>
  <cp:lastModifiedBy>Jose Luis Marin</cp:lastModifiedBy>
  <cp:revision>488</cp:revision>
  <dcterms:created xsi:type="dcterms:W3CDTF">2020-07-16T06:53:26Z</dcterms:created>
  <dcterms:modified xsi:type="dcterms:W3CDTF">2022-02-17T17:47:41Z</dcterms:modified>
  <cp:category/>
</cp:coreProperties>
</file>