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29" r:id="rId5"/>
  </p:sldMasterIdLst>
  <p:notesMasterIdLst>
    <p:notesMasterId r:id="rId16"/>
  </p:notesMasterIdLst>
  <p:handoutMasterIdLst>
    <p:handoutMasterId r:id="rId17"/>
  </p:handoutMasterIdLst>
  <p:sldIdLst>
    <p:sldId id="257" r:id="rId6"/>
    <p:sldId id="312" r:id="rId7"/>
    <p:sldId id="319" r:id="rId8"/>
    <p:sldId id="315" r:id="rId9"/>
    <p:sldId id="313" r:id="rId10"/>
    <p:sldId id="314" r:id="rId11"/>
    <p:sldId id="316" r:id="rId12"/>
    <p:sldId id="317" r:id="rId13"/>
    <p:sldId id="318" r:id="rId14"/>
    <p:sldId id="256" r:id="rId15"/>
  </p:sldIdLst>
  <p:sldSz cx="12192000" cy="6858000"/>
  <p:notesSz cx="6805613" cy="9939338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orient="horz" pos="4152">
          <p15:clr>
            <a:srgbClr val="A4A3A4"/>
          </p15:clr>
        </p15:guide>
        <p15:guide id="6" orient="horz" pos="3598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pos="7446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228" userDrawn="1">
          <p15:clr>
            <a:srgbClr val="A4A3A4"/>
          </p15:clr>
        </p15:guide>
        <p15:guide id="11" pos="3898" userDrawn="1">
          <p15:clr>
            <a:srgbClr val="A4A3A4"/>
          </p15:clr>
        </p15:guide>
        <p15:guide id="12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E6304B"/>
    <a:srgbClr val="FFAD00"/>
    <a:srgbClr val="FFE688"/>
    <a:srgbClr val="FFCD00"/>
    <a:srgbClr val="92D050"/>
    <a:srgbClr val="B0FA65"/>
    <a:srgbClr val="FCFFA7"/>
    <a:srgbClr val="CEDEE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830" autoAdjust="0"/>
  </p:normalViewPr>
  <p:slideViewPr>
    <p:cSldViewPr snapToGrid="0" showGuides="1">
      <p:cViewPr varScale="1">
        <p:scale>
          <a:sx n="121" d="100"/>
          <a:sy n="121" d="100"/>
        </p:scale>
        <p:origin x="1400" y="176"/>
      </p:cViewPr>
      <p:guideLst>
        <p:guide orient="horz" pos="1076"/>
        <p:guide orient="horz" pos="4152"/>
        <p:guide orient="horz" pos="3598"/>
        <p:guide orient="horz" pos="4020"/>
        <p:guide pos="7446"/>
        <p:guide pos="3840"/>
        <p:guide pos="228"/>
        <p:guide pos="3898"/>
        <p:guide pos="37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94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02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3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4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9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2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2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4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6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8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75192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0386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0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20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2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9" y="1708150"/>
            <a:ext cx="11466873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0" y="6402732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1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92778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5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9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75192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0386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99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33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6650" y="857"/>
            <a:ext cx="12200176" cy="685714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EAD6DE-48EA-CB4C-B39E-9525BD7508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0841" y="206317"/>
            <a:ext cx="931921" cy="9319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86C829-CF3D-7A42-9A1A-EB6A98215225}"/>
              </a:ext>
            </a:extLst>
          </p:cNvPr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142239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pic>
        <p:nvPicPr>
          <p:cNvPr id="5" name="Picture 2" descr="C:\Users\seccomaia\Desktop\01-ESADE-CREAPOLIS-96771_481x230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7564"/>
          <a:stretch>
            <a:fillRect/>
          </a:stretch>
        </p:blipFill>
        <p:spPr bwMode="auto">
          <a:xfrm>
            <a:off x="2261793" y="1484784"/>
            <a:ext cx="7795198" cy="403244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7" name="6 CuadroTexto"/>
          <p:cNvSpPr txBox="1"/>
          <p:nvPr userDrawn="1"/>
        </p:nvSpPr>
        <p:spPr>
          <a:xfrm>
            <a:off x="484087" y="3705535"/>
            <a:ext cx="2304256" cy="2145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_tradnl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1801 Swann Street NW, Apt. 302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 20009 </a:t>
            </a: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</a:p>
          <a:p>
            <a:pPr>
              <a:lnSpc>
                <a:spcPct val="115000"/>
              </a:lnSpc>
            </a:pPr>
            <a:endParaRPr lang="es-ES" sz="1050" b="1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  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48 Terra Vista Ave. # D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Francisco, CA  94115 </a:t>
            </a: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	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  <p:sp>
        <p:nvSpPr>
          <p:cNvPr id="8" name="5 CuadroTexto"/>
          <p:cNvSpPr txBox="1"/>
          <p:nvPr userDrawn="1"/>
        </p:nvSpPr>
        <p:spPr>
          <a:xfrm>
            <a:off x="477935" y="637828"/>
            <a:ext cx="2232248" cy="2312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HQ Barcelona</a:t>
            </a:r>
            <a:endParaRPr lang="es-ES" sz="1050" b="1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Av. de la Torre Blanca, 57</a:t>
            </a:r>
            <a:endParaRPr lang="es-E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08172 Sant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Cugat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 del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Vallès</a:t>
            </a: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Barcelona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93 504 49 00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+34 93 580 21 88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Paseo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Castellana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, 40 - 8º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28046 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de-DE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91 076 71 24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014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6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68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7038"/>
            <a:ext cx="4666800" cy="1882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984855"/>
            <a:ext cx="11466511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2984855"/>
            <a:ext cx="11468465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2564672"/>
            <a:ext cx="976312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9" y="1708150"/>
            <a:ext cx="11466873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2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6031" y="6394275"/>
            <a:ext cx="400844" cy="1968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121932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6187782"/>
            <a:ext cx="609833" cy="609833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7" r:id="rId2"/>
    <p:sldLayoutId id="2147483738" r:id="rId3"/>
    <p:sldLayoutId id="2147483649" r:id="rId4"/>
    <p:sldLayoutId id="2147483728" r:id="rId5"/>
    <p:sldLayoutId id="2147483739" r:id="rId6"/>
    <p:sldLayoutId id="2147483697" r:id="rId7"/>
    <p:sldLayoutId id="2147483696" r:id="rId8"/>
    <p:sldLayoutId id="2147483668" r:id="rId9"/>
    <p:sldLayoutId id="2147483659" r:id="rId10"/>
    <p:sldLayoutId id="2147483721" r:id="rId11"/>
    <p:sldLayoutId id="2147483722" r:id="rId12"/>
    <p:sldLayoutId id="2147483726" r:id="rId13"/>
    <p:sldLayoutId id="2147483725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7451" userDrawn="1">
          <p15:clr>
            <a:srgbClr val="F26B43"/>
          </p15:clr>
        </p15:guide>
        <p15:guide id="28" orient="horz" pos="1076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5" pos="228" userDrawn="1">
          <p15:clr>
            <a:srgbClr val="F26B43"/>
          </p15:clr>
        </p15:guide>
        <p15:guide id="36" pos="3840" userDrawn="1">
          <p15:clr>
            <a:srgbClr val="F26B43"/>
          </p15:clr>
        </p15:guide>
        <p15:guide id="37" pos="3782" userDrawn="1">
          <p15:clr>
            <a:srgbClr val="F26B43"/>
          </p15:clr>
        </p15:guide>
        <p15:guide id="38" pos="39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5309" y="6394274"/>
            <a:ext cx="521566" cy="2309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121932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102" name="TextBox 101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103" name="TextBox 102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104" name="TextBox 103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sp>
          <p:nvSpPr>
            <p:cNvPr id="105" name="TextBox 104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106" name="Straight Connector 105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108" name="TextBox 107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109" name="TextBox 108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111" name="Straight Connector 110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13" name="TextBox 112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4" name="Straight Connector 11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7" name="Straight Connector 11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20" name="TextBox 11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4" name="Imagen 2">
            <a:extLst>
              <a:ext uri="{FF2B5EF4-FFF2-40B4-BE49-F238E27FC236}">
                <a16:creationId xmlns:a16="http://schemas.microsoft.com/office/drawing/2014/main" id="{668B885B-4725-DF41-A7C3-55F8F16677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6187782"/>
            <a:ext cx="609833" cy="609833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732FB159-F28B-EC43-8E02-F521389B3AFF}"/>
              </a:ext>
            </a:extLst>
          </p:cNvPr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2358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0" r:id="rId6"/>
    <p:sldLayoutId id="2147483741" r:id="rId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13" pos="3780" userDrawn="1">
          <p15:clr>
            <a:srgbClr val="F26B43"/>
          </p15:clr>
        </p15:guide>
        <p15:guide id="14" pos="3900" userDrawn="1">
          <p15:clr>
            <a:srgbClr val="F26B43"/>
          </p15:clr>
        </p15:guide>
        <p15:guide id="25" pos="7451" userDrawn="1">
          <p15:clr>
            <a:srgbClr val="F26B43"/>
          </p15:clr>
        </p15:guide>
        <p15:guide id="28" orient="horz" pos="1077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7A5BAD-3323-4748-8FFB-BB7BA6ECD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4057175"/>
            <a:ext cx="11466875" cy="931922"/>
          </a:xfrm>
        </p:spPr>
        <p:txBody>
          <a:bodyPr anchor="b" anchorCtr="0"/>
          <a:lstStyle/>
          <a:p>
            <a:r>
              <a:rPr lang="fr-FR" spc="-134" dirty="0">
                <a:solidFill>
                  <a:srgbClr val="000000"/>
                </a:solidFill>
                <a:latin typeface="Helvetica" pitchFamily="2" charset="0"/>
              </a:rPr>
              <a:t>Validation of </a:t>
            </a:r>
            <a:r>
              <a:rPr lang="fr-FR" spc="-134" dirty="0" err="1">
                <a:solidFill>
                  <a:srgbClr val="000000"/>
                </a:solidFill>
                <a:latin typeface="Helvetica" pitchFamily="2" charset="0"/>
              </a:rPr>
              <a:t>DynaFlow</a:t>
            </a:r>
            <a:r>
              <a:rPr lang="fr-FR" spc="-134" dirty="0">
                <a:solidFill>
                  <a:srgbClr val="000000"/>
                </a:solidFill>
                <a:latin typeface="Helvetica" pitchFamily="2" charset="0"/>
              </a:rPr>
              <a:t> versus </a:t>
            </a:r>
            <a:r>
              <a:rPr lang="fr-FR" spc="-134" dirty="0" err="1">
                <a:solidFill>
                  <a:srgbClr val="000000"/>
                </a:solidFill>
                <a:latin typeface="Helvetica" pitchFamily="2" charset="0"/>
              </a:rPr>
              <a:t>Hades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3E86BA-BEC4-8E48-BD14-A019C84E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Session: Preparing the BASECASEs for the Pipeline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February 17, 2022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8DBCED-BBF1-474B-BDBC-72ED57DE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0841" y="172091"/>
            <a:ext cx="931921" cy="9319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9109B35-38CA-9B44-B36F-D4BCCC95E330}"/>
              </a:ext>
            </a:extLst>
          </p:cNvPr>
          <p:cNvSpPr/>
          <p:nvPr/>
        </p:nvSpPr>
        <p:spPr bwMode="ltGray">
          <a:xfrm>
            <a:off x="4202006" y="2192054"/>
            <a:ext cx="3782861" cy="1654043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latin typeface="Lucida Grande" panose="020B0600040502020204" pitchFamily="34" charset="0"/>
                <a:cs typeface="Lucida Grande" panose="020B0600040502020204" pitchFamily="34" charset="0"/>
              </a:rPr>
              <a:t>Dyna</a:t>
            </a:r>
            <a:r>
              <a:rPr lang="el-GR" sz="6000" dirty="0">
                <a:latin typeface="Lucida Grande" panose="020B0600040502020204" pitchFamily="34" charset="0"/>
                <a:cs typeface="Lucida Grande" panose="020B0600040502020204" pitchFamily="34" charset="0"/>
              </a:rPr>
              <a:t>ω</a:t>
            </a:r>
            <a:r>
              <a:rPr lang="en-US" sz="6000" dirty="0">
                <a:latin typeface="Lucida Grande" panose="020B0600040502020204" pitchFamily="34" charset="0"/>
                <a:cs typeface="Lucida Grande" panose="020B0600040502020204" pitchFamily="34" charset="0"/>
              </a:rPr>
              <a:t>o</a:t>
            </a:r>
            <a:endParaRPr lang="en-US" sz="6000" b="0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1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Summary for </a:t>
            </a:r>
            <a:r>
              <a:rPr lang="en-US" dirty="0" err="1"/>
              <a:t>DynaFlow</a:t>
            </a:r>
            <a:r>
              <a:rPr lang="en-US" dirty="0"/>
              <a:t> (for </a:t>
            </a:r>
            <a:r>
              <a:rPr lang="en-US" dirty="0" err="1"/>
              <a:t>Dynawo</a:t>
            </a:r>
            <a:r>
              <a:rPr lang="en-US" dirty="0"/>
              <a:t> vs. Hades)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827935" y="1045043"/>
            <a:ext cx="10998939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Follow the dynawo-validation-AIA/src/dynawo_validation/doc/README_INSTALLATION.md to install the package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from a case that both </a:t>
            </a:r>
            <a:r>
              <a:rPr lang="en-US" dirty="0" err="1"/>
              <a:t>Dynawo</a:t>
            </a:r>
            <a:r>
              <a:rPr lang="en-US" dirty="0"/>
              <a:t> &amp; Hades run OK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 </a:t>
            </a:r>
            <a:r>
              <a:rPr lang="en-US" b="1" dirty="0"/>
              <a:t>directory structure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Hades case under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Hades</a:t>
            </a:r>
            <a:r>
              <a:rPr lang="en-US" dirty="0"/>
              <a:t> subfolder, with input filename pattern: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donneesEntreeHADES2.xml</a:t>
            </a:r>
            <a:r>
              <a:rPr lang="en-US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Dynawo</a:t>
            </a:r>
            <a:r>
              <a:rPr lang="en-US" dirty="0"/>
              <a:t> case at first level, with job filename pattern: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*JOB*.xml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Re-indent all XML files with </a:t>
            </a:r>
            <a:r>
              <a:rPr lang="en-US" dirty="0" err="1"/>
              <a:t>xmllint</a:t>
            </a:r>
            <a:r>
              <a:rPr lang="en-US" dirty="0"/>
              <a:t> --format </a:t>
            </a:r>
            <a:r>
              <a:rPr lang="en-US" dirty="0">
                <a:sym typeface="Wingdings" pitchFamily="2" charset="2"/>
              </a:rPr>
              <a:t> helper script: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xml_format_dir.sh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Prepare </a:t>
            </a:r>
            <a:r>
              <a:rPr lang="en-US" b="1" dirty="0"/>
              <a:t>the JOB file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edit the simulation </a:t>
            </a:r>
            <a:r>
              <a:rPr lang="en-US" dirty="0" err="1"/>
              <a:t>stopTime</a:t>
            </a:r>
            <a:r>
              <a:rPr lang="en-US" dirty="0"/>
              <a:t> (double it, for the disconnection)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enable the PF output (`&lt;</a:t>
            </a:r>
            <a:r>
              <a:rPr lang="en-US" dirty="0" err="1"/>
              <a:t>dyn:finalState</a:t>
            </a:r>
            <a:r>
              <a:rPr lang="en-US" dirty="0"/>
              <a:t> </a:t>
            </a:r>
            <a:r>
              <a:rPr lang="en-US" dirty="0" err="1"/>
              <a:t>exportIIDMFile</a:t>
            </a:r>
            <a:r>
              <a:rPr lang="en-US" dirty="0"/>
              <a:t>="true" </a:t>
            </a:r>
            <a:r>
              <a:rPr lang="en-US" dirty="0" err="1"/>
              <a:t>exportDumpFile</a:t>
            </a:r>
            <a:r>
              <a:rPr lang="en-US" dirty="0"/>
              <a:t>="false"/&gt;`)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enable the constraints file (`&lt;</a:t>
            </a:r>
            <a:r>
              <a:rPr lang="en-US" dirty="0" err="1"/>
              <a:t>dyn:constraints</a:t>
            </a:r>
            <a:r>
              <a:rPr lang="en-US" dirty="0"/>
              <a:t> </a:t>
            </a:r>
            <a:r>
              <a:rPr lang="en-US" dirty="0" err="1"/>
              <a:t>exportMode</a:t>
            </a:r>
            <a:r>
              <a:rPr lang="en-US" dirty="0"/>
              <a:t>="XML"/&gt;`)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enable the timeline file (`&lt;</a:t>
            </a:r>
            <a:r>
              <a:rPr lang="en-US" dirty="0" err="1"/>
              <a:t>dyn:timeline</a:t>
            </a:r>
            <a:r>
              <a:rPr lang="en-US" dirty="0"/>
              <a:t> </a:t>
            </a:r>
            <a:r>
              <a:rPr lang="en-US" dirty="0" err="1"/>
              <a:t>exportMode</a:t>
            </a:r>
            <a:r>
              <a:rPr lang="en-US" dirty="0"/>
              <a:t>="XML"/&gt;`)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enable the curves file (`&lt;</a:t>
            </a:r>
            <a:r>
              <a:rPr lang="en-US" dirty="0" err="1"/>
              <a:t>dyn:curves</a:t>
            </a:r>
            <a:r>
              <a:rPr lang="en-US" dirty="0"/>
              <a:t> </a:t>
            </a:r>
            <a:r>
              <a:rPr lang="en-US" dirty="0" err="1"/>
              <a:t>inputFile</a:t>
            </a:r>
            <a:r>
              <a:rPr lang="en-US" dirty="0"/>
              <a:t>=”</a:t>
            </a:r>
            <a:r>
              <a:rPr lang="en-US" dirty="0" err="1"/>
              <a:t>casename.crv</a:t>
            </a:r>
            <a:r>
              <a:rPr lang="en-US" dirty="0"/>
              <a:t>" </a:t>
            </a:r>
            <a:r>
              <a:rPr lang="en-US" dirty="0" err="1"/>
              <a:t>exportMode</a:t>
            </a:r>
            <a:r>
              <a:rPr lang="en-US" dirty="0"/>
              <a:t>="CSV"/&gt;`)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 the desired log level ("DEBUG" is too verbose for a full contingency run)</a:t>
            </a:r>
          </a:p>
        </p:txBody>
      </p:sp>
    </p:spTree>
    <p:extLst>
      <p:ext uri="{BB962C8B-B14F-4D97-AF65-F5344CB8AC3E}">
        <p14:creationId xmlns:p14="http://schemas.microsoft.com/office/powerpoint/2010/main" val="65849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Summary for </a:t>
            </a:r>
            <a:r>
              <a:rPr lang="en-US" dirty="0" err="1"/>
              <a:t>DynaFlow</a:t>
            </a:r>
            <a:r>
              <a:rPr lang="en-US" dirty="0"/>
              <a:t> (for </a:t>
            </a:r>
            <a:r>
              <a:rPr lang="en-US" dirty="0" err="1"/>
              <a:t>Dynawo</a:t>
            </a:r>
            <a:r>
              <a:rPr lang="en-US" dirty="0"/>
              <a:t> vs. Hades)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827935" y="1665154"/>
            <a:ext cx="10998939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Introduce </a:t>
            </a:r>
            <a:r>
              <a:rPr lang="en-US" b="1" dirty="0"/>
              <a:t>a dummy disconnection</a:t>
            </a:r>
            <a:r>
              <a:rPr lang="en-US" dirty="0"/>
              <a:t> in </a:t>
            </a:r>
            <a:r>
              <a:rPr lang="en-US" dirty="0" err="1"/>
              <a:t>DynaFlow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will become the reference for the disconnection time for all contingencies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typically, set the disconnection event at t=100 and the </a:t>
            </a:r>
            <a:r>
              <a:rPr lang="en-US" dirty="0" err="1"/>
              <a:t>stopTime</a:t>
            </a:r>
            <a:r>
              <a:rPr lang="en-US" dirty="0"/>
              <a:t> at t=200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To do this, we must first modify the JOB file with the helper script included in the package (add_contg_job.py). This script will add a reference to a new (very small) </a:t>
            </a:r>
            <a:r>
              <a:rPr lang="en-US" dirty="0" err="1"/>
              <a:t>dyd</a:t>
            </a:r>
            <a:r>
              <a:rPr lang="en-US" dirty="0"/>
              <a:t> file, so that we leave the entire old </a:t>
            </a:r>
            <a:r>
              <a:rPr lang="en-US" dirty="0" err="1"/>
              <a:t>dyd</a:t>
            </a:r>
            <a:r>
              <a:rPr lang="en-US" dirty="0"/>
              <a:t> untouched.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Next, we need to create two new files. They </a:t>
            </a:r>
            <a:r>
              <a:rPr lang="en-US" b="1" dirty="0"/>
              <a:t>must</a:t>
            </a:r>
            <a:r>
              <a:rPr lang="en-US" dirty="0"/>
              <a:t> be called </a:t>
            </a:r>
            <a:r>
              <a:rPr lang="en-US" b="1" dirty="0" err="1"/>
              <a:t>contingency.par</a:t>
            </a:r>
            <a:r>
              <a:rPr lang="en-US" dirty="0"/>
              <a:t> and </a:t>
            </a:r>
            <a:r>
              <a:rPr lang="en-US" b="1" dirty="0" err="1"/>
              <a:t>contingency.dyd</a:t>
            </a:r>
            <a:r>
              <a:rPr lang="en-US" dirty="0"/>
              <a:t>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In the </a:t>
            </a:r>
            <a:r>
              <a:rPr lang="en-US" dirty="0" err="1"/>
              <a:t>dyd</a:t>
            </a:r>
            <a:r>
              <a:rPr lang="en-US" dirty="0"/>
              <a:t> file, introduce a disconnection model.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In the par file, introduce the corresponding parameters of that disconnection.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Create </a:t>
            </a:r>
            <a:r>
              <a:rPr lang="en-US" b="1" dirty="0"/>
              <a:t>a curves file</a:t>
            </a:r>
            <a:r>
              <a:rPr lang="en-US" dirty="0"/>
              <a:t>, which is useful for inspecting the time-domain response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you don't need to actually configure any curves, but you'll need at least an empty file because the scripts that generate the contingency cases will *add* curves to it.</a:t>
            </a:r>
          </a:p>
        </p:txBody>
      </p:sp>
    </p:spTree>
    <p:extLst>
      <p:ext uri="{BB962C8B-B14F-4D97-AF65-F5344CB8AC3E}">
        <p14:creationId xmlns:p14="http://schemas.microsoft.com/office/powerpoint/2010/main" val="191326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Summary for </a:t>
            </a:r>
            <a:r>
              <a:rPr lang="en-US" dirty="0" err="1"/>
              <a:t>DynaFlow</a:t>
            </a:r>
            <a:r>
              <a:rPr lang="en-US" dirty="0"/>
              <a:t> (for </a:t>
            </a:r>
            <a:r>
              <a:rPr lang="en-US" dirty="0" err="1"/>
              <a:t>Dynawo</a:t>
            </a:r>
            <a:r>
              <a:rPr lang="en-US" dirty="0"/>
              <a:t> vs. Hades)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592556" y="1316173"/>
            <a:ext cx="4105568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bold, expected names (i.e. hard-coded)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job file is a pattern ‘*JOB*.xml’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file extensions are also assumed as shown here (both *.</a:t>
            </a:r>
            <a:r>
              <a:rPr lang="en-US" dirty="0" err="1"/>
              <a:t>iidm</a:t>
            </a:r>
            <a:r>
              <a:rPr lang="en-US" dirty="0"/>
              <a:t> and *.</a:t>
            </a:r>
            <a:r>
              <a:rPr lang="en-US" dirty="0" err="1"/>
              <a:t>xiidm</a:t>
            </a:r>
            <a:r>
              <a:rPr lang="en-US" dirty="0"/>
              <a:t> are accepted). The core pipeline does not depend on this anymore, but other helper scripts to (e.g.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convert_dflow2dwoAdwoB.sh)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C57403-CCD2-4949-8431-9CF8C4466854}"/>
              </a:ext>
            </a:extLst>
          </p:cNvPr>
          <p:cNvSpPr txBox="1"/>
          <p:nvPr/>
        </p:nvSpPr>
        <p:spPr>
          <a:xfrm>
            <a:off x="5484490" y="1438289"/>
            <a:ext cx="5372423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20210422_0930a.BASECASE/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contingency.dyd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contingency.par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Hades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donneesEntreeHADES2.xml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JOB.xml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recollement_20210422_0930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.crv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recollement_20210422_0930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_Diagram/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recollement_20210422_0930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.dyd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recollement_20210422_0930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.par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recollement_20210422_0930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.iidm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2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Summary for </a:t>
            </a:r>
            <a:r>
              <a:rPr lang="en-US" dirty="0" err="1"/>
              <a:t>DynaFlow</a:t>
            </a:r>
            <a:r>
              <a:rPr lang="en-US" dirty="0"/>
              <a:t> (for </a:t>
            </a:r>
            <a:r>
              <a:rPr lang="en-US" dirty="0" err="1"/>
              <a:t>Dynawo</a:t>
            </a:r>
            <a:r>
              <a:rPr lang="en-US" dirty="0"/>
              <a:t> vs. </a:t>
            </a:r>
            <a:r>
              <a:rPr lang="en-US" dirty="0" err="1"/>
              <a:t>Dynawo</a:t>
            </a:r>
            <a:r>
              <a:rPr lang="en-US" dirty="0"/>
              <a:t>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909282" y="1881941"/>
            <a:ext cx="994763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Dynawo</a:t>
            </a:r>
            <a:r>
              <a:rPr lang="en-US" dirty="0"/>
              <a:t> vs. </a:t>
            </a:r>
            <a:r>
              <a:rPr lang="en-US" dirty="0" err="1"/>
              <a:t>Dynawo</a:t>
            </a:r>
            <a:r>
              <a:rPr lang="en-US" dirty="0"/>
              <a:t>, first perform all the steps as in the Hades vs. </a:t>
            </a:r>
            <a:r>
              <a:rPr lang="en-US" dirty="0" err="1"/>
              <a:t>Dynawo</a:t>
            </a:r>
            <a:r>
              <a:rPr lang="en-US" dirty="0"/>
              <a:t> case, and then: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utility scripts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convert_dflow2dwoAdwoB.sh</a:t>
            </a:r>
            <a:r>
              <a:rPr lang="en-US" dirty="0"/>
              <a:t> to convert the case into a new subdirectory structure A / B: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Manually perform whatever changes are desired to case A and/or B</a:t>
            </a:r>
          </a:p>
        </p:txBody>
      </p:sp>
    </p:spTree>
    <p:extLst>
      <p:ext uri="{BB962C8B-B14F-4D97-AF65-F5344CB8AC3E}">
        <p14:creationId xmlns:p14="http://schemas.microsoft.com/office/powerpoint/2010/main" val="236701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Summary for </a:t>
            </a:r>
            <a:r>
              <a:rPr lang="en-US" dirty="0" err="1"/>
              <a:t>DynaFlow</a:t>
            </a:r>
            <a:r>
              <a:rPr lang="en-US" dirty="0"/>
              <a:t> (for </a:t>
            </a:r>
            <a:r>
              <a:rPr lang="en-US" dirty="0" err="1"/>
              <a:t>Dynawo</a:t>
            </a:r>
            <a:r>
              <a:rPr lang="en-US" dirty="0"/>
              <a:t> vs. </a:t>
            </a:r>
            <a:r>
              <a:rPr lang="en-US" dirty="0" err="1"/>
              <a:t>Dynawo</a:t>
            </a:r>
            <a:r>
              <a:rPr lang="en-US" dirty="0"/>
              <a:t>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1664612" y="1183120"/>
            <a:ext cx="12677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C57403-CCD2-4949-8431-9CF8C4466854}"/>
              </a:ext>
            </a:extLst>
          </p:cNvPr>
          <p:cNvSpPr txBox="1"/>
          <p:nvPr/>
        </p:nvSpPr>
        <p:spPr>
          <a:xfrm>
            <a:off x="3852890" y="1020413"/>
            <a:ext cx="6339981" cy="4955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20210422_0930a.BASECASE.DWODWO/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contingency.dyd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contingency.par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.crv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_Diagram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.dyd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.par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.xiidm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contingency.dyd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contingency.par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.crv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_Diagram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.dyd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.par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├── recollement_20210422_0930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.xiidm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solver.par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JOB_A.xml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JOB_B.xml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6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Summary for </a:t>
            </a:r>
            <a:r>
              <a:rPr lang="en-US" dirty="0" err="1"/>
              <a:t>DynaWaltz</a:t>
            </a:r>
            <a:r>
              <a:rPr lang="en-US" dirty="0"/>
              <a:t> (for </a:t>
            </a:r>
            <a:r>
              <a:rPr lang="en-US" dirty="0" err="1"/>
              <a:t>Dynawo</a:t>
            </a:r>
            <a:r>
              <a:rPr lang="en-US" dirty="0"/>
              <a:t> vs. </a:t>
            </a:r>
            <a:r>
              <a:rPr lang="en-US" dirty="0" err="1"/>
              <a:t>Astre</a:t>
            </a:r>
            <a:r>
              <a:rPr lang="en-US" dirty="0"/>
              <a:t>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827935" y="1045042"/>
            <a:ext cx="11143348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Start from a case where both </a:t>
            </a:r>
            <a:r>
              <a:rPr lang="en-US" dirty="0" err="1"/>
              <a:t>Dynawo</a:t>
            </a:r>
            <a:r>
              <a:rPr lang="en-US" dirty="0"/>
              <a:t> &amp; </a:t>
            </a:r>
            <a:r>
              <a:rPr lang="en-US" dirty="0" err="1"/>
              <a:t>Astre</a:t>
            </a:r>
            <a:r>
              <a:rPr lang="en-US" dirty="0"/>
              <a:t> run 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 </a:t>
            </a:r>
            <a:r>
              <a:rPr lang="en-US" b="1" dirty="0"/>
              <a:t>directory structure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Astre</a:t>
            </a:r>
            <a:r>
              <a:rPr lang="en-US" dirty="0"/>
              <a:t> case under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Astre</a:t>
            </a:r>
            <a:r>
              <a:rPr lang="en-US" dirty="0"/>
              <a:t> subfolder, with input filename pattern: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donneesModelesEntree.xml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Dynawo</a:t>
            </a:r>
            <a:r>
              <a:rPr lang="en-US" dirty="0"/>
              <a:t> case at first level, with job filename pattern: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*JOB*.xml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Re-indent all XML files with </a:t>
            </a:r>
            <a:r>
              <a:rPr lang="en-US" dirty="0" err="1"/>
              <a:t>xmllint</a:t>
            </a:r>
            <a:r>
              <a:rPr lang="en-US" dirty="0"/>
              <a:t> --format </a:t>
            </a:r>
            <a:r>
              <a:rPr lang="en-US" dirty="0">
                <a:sym typeface="Wingdings" pitchFamily="2" charset="2"/>
              </a:rPr>
              <a:t> helper script: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xml_format_dir.sh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Run</a:t>
            </a:r>
            <a:r>
              <a:rPr lang="en-US" dirty="0"/>
              <a:t> the </a:t>
            </a:r>
            <a:r>
              <a:rPr lang="en-US" dirty="0" err="1"/>
              <a:t>Dynawo</a:t>
            </a:r>
            <a:r>
              <a:rPr lang="en-US" dirty="0"/>
              <a:t> case, then keep the t0 output and erase the </a:t>
            </a:r>
            <a:r>
              <a:rPr lang="en-US" dirty="0" err="1"/>
              <a:t>tFin</a:t>
            </a:r>
            <a:r>
              <a:rPr lang="en-US" dirty="0"/>
              <a:t>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or complete </a:t>
            </a:r>
            <a:r>
              <a:rPr lang="en-US" b="1" dirty="0"/>
              <a:t>the curves file</a:t>
            </a:r>
            <a:r>
              <a:rPr lang="en-US" dirty="0"/>
              <a:t>, for both </a:t>
            </a:r>
            <a:r>
              <a:rPr lang="en-US" dirty="0" err="1"/>
              <a:t>Astre</a:t>
            </a:r>
            <a:r>
              <a:rPr lang="en-US" dirty="0"/>
              <a:t> and </a:t>
            </a:r>
            <a:r>
              <a:rPr lang="en-US" dirty="0" err="1"/>
              <a:t>DynaWaltz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helper script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prepare_pipeline_basecase.py</a:t>
            </a:r>
            <a:r>
              <a:rPr lang="en-US" dirty="0"/>
              <a:t> (creates a standardized, RTE-specific set of curves)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Prepare </a:t>
            </a:r>
            <a:r>
              <a:rPr lang="en-US" b="1" dirty="0"/>
              <a:t>the JOB file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comment out the t0 job altogether.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tFin</a:t>
            </a:r>
            <a:r>
              <a:rPr lang="en-US" dirty="0"/>
              <a:t> job, edit the path to the t0 results. Example: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file="t0/outputs/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outputState.dmp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file="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../20210211-0930.BASECASE/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t0/outputs/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outputState.dmp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disable the final IIDM dump (</a:t>
            </a:r>
            <a:r>
              <a:rPr lang="en-US" dirty="0" err="1"/>
              <a:t>finalState</a:t>
            </a:r>
            <a:r>
              <a:rPr lang="en-US" dirty="0"/>
              <a:t>), to save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 the desired log level ("DEBUG" is too verbose for a full contingency run)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sure that there is at least one </a:t>
            </a:r>
            <a:r>
              <a:rPr lang="en-US" b="1" dirty="0"/>
              <a:t>disconnection</a:t>
            </a:r>
            <a:r>
              <a:rPr lang="en-US" dirty="0"/>
              <a:t> event in both </a:t>
            </a:r>
            <a:r>
              <a:rPr lang="en-US" dirty="0" err="1"/>
              <a:t>Astre</a:t>
            </a:r>
            <a:r>
              <a:rPr lang="en-US" dirty="0"/>
              <a:t> and </a:t>
            </a:r>
            <a:r>
              <a:rPr lang="en-US" dirty="0" err="1"/>
              <a:t>DynaWaltz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will become the reference for the disconnection time for all contingencies</a:t>
            </a:r>
          </a:p>
        </p:txBody>
      </p:sp>
    </p:spTree>
    <p:extLst>
      <p:ext uri="{BB962C8B-B14F-4D97-AF65-F5344CB8AC3E}">
        <p14:creationId xmlns:p14="http://schemas.microsoft.com/office/powerpoint/2010/main" val="392873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Summary for </a:t>
            </a:r>
            <a:r>
              <a:rPr lang="en-US" dirty="0" err="1"/>
              <a:t>DynaWaltz</a:t>
            </a:r>
            <a:r>
              <a:rPr lang="en-US" dirty="0"/>
              <a:t> (for </a:t>
            </a:r>
            <a:r>
              <a:rPr lang="en-US" dirty="0" err="1"/>
              <a:t>Dynawo</a:t>
            </a:r>
            <a:r>
              <a:rPr lang="en-US" dirty="0"/>
              <a:t> vs. </a:t>
            </a:r>
            <a:r>
              <a:rPr lang="en-US" dirty="0" err="1"/>
              <a:t>Astre</a:t>
            </a:r>
            <a:r>
              <a:rPr lang="en-US" dirty="0"/>
              <a:t>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1033991" y="1547401"/>
            <a:ext cx="317014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bold, expected names (i.e. hard-coded)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job file is a pattern ‘*JOB*.xml’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C57403-CCD2-4949-8431-9CF8C4466854}"/>
              </a:ext>
            </a:extLst>
          </p:cNvPr>
          <p:cNvSpPr txBox="1"/>
          <p:nvPr/>
        </p:nvSpPr>
        <p:spPr>
          <a:xfrm>
            <a:off x="5662523" y="2074783"/>
            <a:ext cx="4627106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220210211-0930.BASECASE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donneesModelesEntree.xml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fic_JOB.xml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fic_CRV.xml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fic_DYD.xml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fic_IIDM.xml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fic_PAR.xml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fic_CRV.xml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fic_DYD.xml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fic_IIDM.xml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fic_PAR.xml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8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Summary for </a:t>
            </a:r>
            <a:r>
              <a:rPr lang="en-US" dirty="0" err="1"/>
              <a:t>DynaWaltz</a:t>
            </a:r>
            <a:r>
              <a:rPr lang="en-US" dirty="0"/>
              <a:t> (for </a:t>
            </a:r>
            <a:r>
              <a:rPr lang="en-US" dirty="0" err="1"/>
              <a:t>Dynawo</a:t>
            </a:r>
            <a:r>
              <a:rPr lang="en-US" dirty="0"/>
              <a:t> vs. </a:t>
            </a:r>
            <a:r>
              <a:rPr lang="en-US" dirty="0" err="1"/>
              <a:t>Dynawo</a:t>
            </a:r>
            <a:r>
              <a:rPr lang="en-US" dirty="0"/>
              <a:t>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909282" y="1881941"/>
            <a:ext cx="994763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Dynawo</a:t>
            </a:r>
            <a:r>
              <a:rPr lang="en-US" dirty="0"/>
              <a:t> vs. </a:t>
            </a:r>
            <a:r>
              <a:rPr lang="en-US" dirty="0" err="1"/>
              <a:t>Dynawo</a:t>
            </a:r>
            <a:r>
              <a:rPr lang="en-US" dirty="0"/>
              <a:t>, first perform all the steps as in the </a:t>
            </a:r>
            <a:r>
              <a:rPr lang="en-US" dirty="0" err="1"/>
              <a:t>Astre</a:t>
            </a:r>
            <a:r>
              <a:rPr lang="en-US" dirty="0"/>
              <a:t> vs. </a:t>
            </a:r>
            <a:r>
              <a:rPr lang="en-US" dirty="0" err="1"/>
              <a:t>Dynawo</a:t>
            </a:r>
            <a:r>
              <a:rPr lang="en-US" dirty="0"/>
              <a:t> case, and then: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utility scripts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convert_dwaltz2dwoAdwoB.sh</a:t>
            </a:r>
            <a:r>
              <a:rPr lang="en-US" dirty="0"/>
              <a:t> to convert the case into a new subdirectory structure A / B: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Manually perform whatever changes are desired to case A and/or B</a:t>
            </a:r>
          </a:p>
        </p:txBody>
      </p:sp>
    </p:spTree>
    <p:extLst>
      <p:ext uri="{BB962C8B-B14F-4D97-AF65-F5344CB8AC3E}">
        <p14:creationId xmlns:p14="http://schemas.microsoft.com/office/powerpoint/2010/main" val="3419908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110"/>
</p:tagLst>
</file>

<file path=ppt/theme/theme1.xml><?xml version="1.0" encoding="utf-8"?>
<a:theme xmlns:a="http://schemas.openxmlformats.org/drawingml/2006/main" name="Kantar template master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F678F0B4-143D-465E-8637-96734F959065}"/>
    </a:ext>
  </a:extLst>
</a:theme>
</file>

<file path=ppt/theme/theme2.xml><?xml version="1.0" encoding="utf-8"?>
<a:theme xmlns:a="http://schemas.openxmlformats.org/drawingml/2006/main" name="Content slides - no sub heading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tx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B332E1E1-620F-4694-A05F-3BA00EACA0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2" ma:contentTypeDescription="Create a new document." ma:contentTypeScope="" ma:versionID="d2ccef407a63d5a89172cf9de4ba5ae8">
  <xsd:schema xmlns:xsd="http://www.w3.org/2001/XMLSchema" xmlns:xs="http://www.w3.org/2001/XMLSchema" xmlns:p="http://schemas.microsoft.com/office/2006/metadata/properties" xmlns:ns2="349d2e48-d219-423f-a60f-a81395996a24" targetNamespace="http://schemas.microsoft.com/office/2006/metadata/properties" ma:root="true" ma:fieldsID="239a064504d388639a86cd6a9b4bf3b5" ns2:_="">
    <xsd:import namespace="349d2e48-d219-423f-a60f-a81395996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2082A-399C-4A00-AC49-F1B5B9CDE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349d2e48-d219-423f-a60f-a81395996a2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1187</Words>
  <Application>Microsoft Macintosh PowerPoint</Application>
  <PresentationFormat>Panorámica</PresentationFormat>
  <Paragraphs>143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Helvetica World</vt:lpstr>
      <vt:lpstr>Lucida Grande</vt:lpstr>
      <vt:lpstr>Wingdings</vt:lpstr>
      <vt:lpstr>Kantar template master</vt:lpstr>
      <vt:lpstr>Content slides - no sub heading</vt:lpstr>
      <vt:lpstr>Validation of DynaFlow versus Hades</vt:lpstr>
      <vt:lpstr>Summary for DynaFlow (for Dynawo vs. Hades)</vt:lpstr>
      <vt:lpstr>Summary for DynaFlow (for Dynawo vs. Hades)</vt:lpstr>
      <vt:lpstr>Summary for DynaFlow (for Dynawo vs. Hades)</vt:lpstr>
      <vt:lpstr>Summary for DynaFlow (for Dynawo vs. Dynawo)</vt:lpstr>
      <vt:lpstr>Summary for DynaFlow (for Dynawo vs. Dynawo)</vt:lpstr>
      <vt:lpstr>Summary for DynaWaltz (for Dynawo vs. Astre)</vt:lpstr>
      <vt:lpstr>Summary for DynaWaltz (for Dynawo vs. Astre)</vt:lpstr>
      <vt:lpstr>Summary for DynaWaltz (for Dynawo vs. Dynawo)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Dynawo versus Astre</dc:title>
  <dc:subject/>
  <dc:creator>Jose Luis Marin</dc:creator>
  <cp:keywords/>
  <dc:description/>
  <cp:lastModifiedBy>Jose Luis Marin</cp:lastModifiedBy>
  <cp:revision>482</cp:revision>
  <dcterms:created xsi:type="dcterms:W3CDTF">2020-07-16T06:53:26Z</dcterms:created>
  <dcterms:modified xsi:type="dcterms:W3CDTF">2022-02-17T17:50:47Z</dcterms:modified>
  <cp:category/>
</cp:coreProperties>
</file>