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5" r:id="rId2"/>
    <p:sldId id="28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7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31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6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81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1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08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2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EAD6DE-48EA-CB4C-B39E-9525BD750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0841" y="206317"/>
            <a:ext cx="931921" cy="9319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86C829-CF3D-7A42-9A1A-EB6A98215225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177797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6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68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7038"/>
            <a:ext cx="4666800" cy="1882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0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984855"/>
            <a:ext cx="11466511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5900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984855"/>
            <a:ext cx="11468465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2564672"/>
            <a:ext cx="976312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0398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94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7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1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81CB1D00-F782-0B4A-BA38-E8A707B9BC19}"/>
              </a:ext>
            </a:extLst>
          </p:cNvPr>
          <p:cNvSpPr/>
          <p:nvPr/>
        </p:nvSpPr>
        <p:spPr bwMode="ltGray">
          <a:xfrm>
            <a:off x="787049" y="1714527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Generate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contingency cases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5998A5-AD30-A042-B293-22320933E774}"/>
              </a:ext>
            </a:extLst>
          </p:cNvPr>
          <p:cNvSpPr/>
          <p:nvPr/>
        </p:nvSpPr>
        <p:spPr bwMode="ltGray">
          <a:xfrm>
            <a:off x="2937286" y="1714527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Run contingency Cases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B287643-DCCC-224E-84E3-20F5207D14EF}"/>
              </a:ext>
            </a:extLst>
          </p:cNvPr>
          <p:cNvSpPr/>
          <p:nvPr/>
        </p:nvSpPr>
        <p:spPr bwMode="ltGray">
          <a:xfrm>
            <a:off x="5072899" y="1714527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Extract results in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common format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World"/>
              <a:ea typeface="+mn-ea"/>
              <a:cs typeface="+mn-cs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D4F4B9-F2B5-3642-9E22-5D9F1B8D16EA}"/>
              </a:ext>
            </a:extLst>
          </p:cNvPr>
          <p:cNvSpPr/>
          <p:nvPr/>
        </p:nvSpPr>
        <p:spPr bwMode="ltGray">
          <a:xfrm>
            <a:off x="7215823" y="1714527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Helvetica World"/>
              </a:rPr>
              <a:t>Calculate metrics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2F0F859-F901-A440-9E2B-8C97B3B781C1}"/>
              </a:ext>
            </a:extLst>
          </p:cNvPr>
          <p:cNvSpPr/>
          <p:nvPr/>
        </p:nvSpPr>
        <p:spPr bwMode="ltGray">
          <a:xfrm>
            <a:off x="9379016" y="3299843"/>
            <a:ext cx="1741715" cy="1219200"/>
          </a:xfrm>
          <a:prstGeom prst="rect">
            <a:avLst/>
          </a:prstGeom>
          <a:solidFill>
            <a:srgbClr val="71717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Further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Analyses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309522-4DEB-2D4E-8D03-A30CD596CDB7}"/>
              </a:ext>
            </a:extLst>
          </p:cNvPr>
          <p:cNvSpPr txBox="1"/>
          <p:nvPr/>
        </p:nvSpPr>
        <p:spPr>
          <a:xfrm>
            <a:off x="876442" y="1180693"/>
            <a:ext cx="1562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Python programs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5D8339D-76D6-154D-8546-B18AFA40725E}"/>
              </a:ext>
            </a:extLst>
          </p:cNvPr>
          <p:cNvSpPr txBox="1"/>
          <p:nvPr/>
        </p:nvSpPr>
        <p:spPr>
          <a:xfrm>
            <a:off x="3249496" y="1180695"/>
            <a:ext cx="11172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Bash scripts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707888-6134-A74F-92B8-16D93B2D2455}"/>
              </a:ext>
            </a:extLst>
          </p:cNvPr>
          <p:cNvSpPr txBox="1"/>
          <p:nvPr/>
        </p:nvSpPr>
        <p:spPr>
          <a:xfrm>
            <a:off x="5163625" y="1180694"/>
            <a:ext cx="1562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Python programs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27CAF3-9C97-E94E-92DA-BCFA3D523F0B}"/>
              </a:ext>
            </a:extLst>
          </p:cNvPr>
          <p:cNvSpPr/>
          <p:nvPr/>
        </p:nvSpPr>
        <p:spPr bwMode="ltGray">
          <a:xfrm>
            <a:off x="9379016" y="1714527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D96B29C-DE08-3A40-B474-EE82DC25064E}"/>
              </a:ext>
            </a:extLst>
          </p:cNvPr>
          <p:cNvSpPr txBox="1"/>
          <p:nvPr/>
        </p:nvSpPr>
        <p:spPr>
          <a:xfrm>
            <a:off x="9394669" y="1180693"/>
            <a:ext cx="17104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Jupyter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 Notebooks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A1CC92D-CFE8-C449-9748-98C9CF4DD414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957538" y="2324127"/>
            <a:ext cx="4214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B463BD-0B2D-4949-80A3-865C9424F4C7}"/>
              </a:ext>
            </a:extLst>
          </p:cNvPr>
          <p:cNvSpPr txBox="1"/>
          <p:nvPr/>
        </p:nvSpPr>
        <p:spPr>
          <a:xfrm>
            <a:off x="7307217" y="1180693"/>
            <a:ext cx="1562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Python programs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33325CD-61E9-8642-A9F7-4CBDAB69E8D7}"/>
              </a:ext>
            </a:extLst>
          </p:cNvPr>
          <p:cNvSpPr txBox="1"/>
          <p:nvPr/>
        </p:nvSpPr>
        <p:spPr>
          <a:xfrm>
            <a:off x="9776185" y="4753887"/>
            <a:ext cx="94737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Excel, etc.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C85505D-4000-DD49-BF19-599D209FA5E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814614" y="2324127"/>
            <a:ext cx="4012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51FCF5A-E762-3F43-83A9-665D773AAB8D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679001" y="2324127"/>
            <a:ext cx="39389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FE8BF41-CDCA-E14B-80BD-0B4E838684C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528764" y="2324127"/>
            <a:ext cx="4085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523CAA8-CCE2-B44B-944C-0EE975B58918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>
            <a:off x="10249874" y="2933727"/>
            <a:ext cx="0" cy="36611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087E21A-7FA1-6447-AD39-8EFFAE4A3971}"/>
              </a:ext>
            </a:extLst>
          </p:cNvPr>
          <p:cNvSpPr/>
          <p:nvPr/>
        </p:nvSpPr>
        <p:spPr bwMode="ltGray">
          <a:xfrm>
            <a:off x="787049" y="3299843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Prepare the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BASECASE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 World"/>
              </a:rPr>
              <a:t>(std curves)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World"/>
              <a:ea typeface="+mn-ea"/>
              <a:cs typeface="+mn-cs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F86B4F2-2A4C-BD48-A73D-8C125B5E1102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1657907" y="2933727"/>
            <a:ext cx="0" cy="36611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AFA903F7-9BDE-534F-B8B7-156C24C6AD7C}"/>
              </a:ext>
            </a:extLst>
          </p:cNvPr>
          <p:cNvSpPr>
            <a:spLocks noChangeAspect="1"/>
          </p:cNvSpPr>
          <p:nvPr/>
        </p:nvSpPr>
        <p:spPr bwMode="ltGray">
          <a:xfrm>
            <a:off x="1135907" y="4856066"/>
            <a:ext cx="1044000" cy="1044000"/>
          </a:xfrm>
          <a:prstGeom prst="ellipse">
            <a:avLst/>
          </a:prstGeom>
          <a:solidFill>
            <a:srgbClr val="71717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0" dirty="0"/>
              <a:t>RTE</a:t>
            </a:r>
          </a:p>
          <a:p>
            <a:pPr algn="ctr"/>
            <a:r>
              <a:rPr lang="en-US" sz="1600" dirty="0"/>
              <a:t>case</a:t>
            </a:r>
            <a:endParaRPr lang="en-US" sz="1600" b="0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1C22990-B1E8-7C41-930A-BD33E6E0029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657907" y="4519043"/>
            <a:ext cx="0" cy="33702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B1D0990-BFD1-D04A-81A7-60B28A70AFE1}"/>
              </a:ext>
            </a:extLst>
          </p:cNvPr>
          <p:cNvSpPr/>
          <p:nvPr/>
        </p:nvSpPr>
        <p:spPr bwMode="ltGray">
          <a:xfrm>
            <a:off x="3437467" y="3474962"/>
            <a:ext cx="2869652" cy="583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create_and_process_all.sh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Cerrar llave 46">
            <a:extLst>
              <a:ext uri="{FF2B5EF4-FFF2-40B4-BE49-F238E27FC236}">
                <a16:creationId xmlns:a16="http://schemas.microsoft.com/office/drawing/2014/main" id="{CB2F39B4-7476-2F40-BABE-776851411010}"/>
              </a:ext>
            </a:extLst>
          </p:cNvPr>
          <p:cNvSpPr/>
          <p:nvPr/>
        </p:nvSpPr>
        <p:spPr>
          <a:xfrm rot="5400000">
            <a:off x="4655480" y="-900546"/>
            <a:ext cx="433627" cy="8170491"/>
          </a:xfrm>
          <a:prstGeom prst="rightBrace">
            <a:avLst>
              <a:gd name="adj1" fmla="val 38768"/>
              <a:gd name="adj2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9922843-191F-A04E-A4A2-80C98B8506C0}"/>
              </a:ext>
            </a:extLst>
          </p:cNvPr>
          <p:cNvSpPr txBox="1"/>
          <p:nvPr/>
        </p:nvSpPr>
        <p:spPr>
          <a:xfrm>
            <a:off x="3884843" y="4150273"/>
            <a:ext cx="197490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 World"/>
              </a:rPr>
              <a:t>(orchestrating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 scripts)</a:t>
            </a:r>
          </a:p>
        </p:txBody>
      </p:sp>
    </p:spTree>
    <p:extLst>
      <p:ext uri="{BB962C8B-B14F-4D97-AF65-F5344CB8AC3E}">
        <p14:creationId xmlns:p14="http://schemas.microsoft.com/office/powerpoint/2010/main" val="37202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81CB1D00-F782-0B4A-BA38-E8A707B9BC19}"/>
              </a:ext>
            </a:extLst>
          </p:cNvPr>
          <p:cNvSpPr/>
          <p:nvPr/>
        </p:nvSpPr>
        <p:spPr bwMode="ltGray">
          <a:xfrm>
            <a:off x="787049" y="1272740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Generate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contingency cases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5998A5-AD30-A042-B293-22320933E774}"/>
              </a:ext>
            </a:extLst>
          </p:cNvPr>
          <p:cNvSpPr/>
          <p:nvPr/>
        </p:nvSpPr>
        <p:spPr bwMode="ltGray">
          <a:xfrm>
            <a:off x="2937286" y="1272740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Run contingency Cases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B287643-DCCC-224E-84E3-20F5207D14EF}"/>
              </a:ext>
            </a:extLst>
          </p:cNvPr>
          <p:cNvSpPr/>
          <p:nvPr/>
        </p:nvSpPr>
        <p:spPr bwMode="ltGray">
          <a:xfrm>
            <a:off x="5072899" y="1272740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Extract results in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common format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World"/>
              <a:ea typeface="+mn-ea"/>
              <a:cs typeface="+mn-cs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D4F4B9-F2B5-3642-9E22-5D9F1B8D16EA}"/>
              </a:ext>
            </a:extLst>
          </p:cNvPr>
          <p:cNvSpPr/>
          <p:nvPr/>
        </p:nvSpPr>
        <p:spPr bwMode="ltGray">
          <a:xfrm>
            <a:off x="7215823" y="1272740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Helvetica World"/>
              </a:rPr>
              <a:t>Calculate metrics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2F0F859-F901-A440-9E2B-8C97B3B781C1}"/>
              </a:ext>
            </a:extLst>
          </p:cNvPr>
          <p:cNvSpPr/>
          <p:nvPr/>
        </p:nvSpPr>
        <p:spPr bwMode="ltGray">
          <a:xfrm>
            <a:off x="9379016" y="2858056"/>
            <a:ext cx="1741715" cy="1219200"/>
          </a:xfrm>
          <a:prstGeom prst="rect">
            <a:avLst/>
          </a:prstGeom>
          <a:solidFill>
            <a:srgbClr val="71717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Further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Analyses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309522-4DEB-2D4E-8D03-A30CD596CDB7}"/>
              </a:ext>
            </a:extLst>
          </p:cNvPr>
          <p:cNvSpPr txBox="1"/>
          <p:nvPr/>
        </p:nvSpPr>
        <p:spPr>
          <a:xfrm>
            <a:off x="681677" y="737626"/>
            <a:ext cx="195245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load_contingencies.py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ctr">
              <a:defRPr/>
            </a:pP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gen_contingencies.py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ctr">
              <a:defRPr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5D8339D-76D6-154D-8546-B18AFA40725E}"/>
              </a:ext>
            </a:extLst>
          </p:cNvPr>
          <p:cNvSpPr txBox="1"/>
          <p:nvPr/>
        </p:nvSpPr>
        <p:spPr>
          <a:xfrm>
            <a:off x="2722666" y="866862"/>
            <a:ext cx="23243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s-ES"/>
            </a:defPPr>
            <a:lvl1pPr lvl="0">
              <a:defRPr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dirty="0" err="1"/>
              <a:t>run_one_contingency.sh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run_all_contingencies.sh</a:t>
            </a:r>
            <a:r>
              <a:rPr lang="en-US" dirty="0"/>
              <a:t>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707888-6134-A74F-92B8-16D93B2D2455}"/>
              </a:ext>
            </a:extLst>
          </p:cNvPr>
          <p:cNvSpPr txBox="1"/>
          <p:nvPr/>
        </p:nvSpPr>
        <p:spPr>
          <a:xfrm>
            <a:off x="4688604" y="628748"/>
            <a:ext cx="251030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s-ES"/>
            </a:defPPr>
            <a:lvl1pPr lvl="0">
              <a:defRPr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dirty="0" err="1"/>
              <a:t>extract_automata_changes.py</a:t>
            </a:r>
            <a:endParaRPr lang="en-U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B27CAF3-9C97-E94E-92DA-BCFA3D523F0B}"/>
              </a:ext>
            </a:extLst>
          </p:cNvPr>
          <p:cNvSpPr/>
          <p:nvPr/>
        </p:nvSpPr>
        <p:spPr bwMode="ltGray">
          <a:xfrm>
            <a:off x="9379016" y="1272740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D96B29C-DE08-3A40-B474-EE82DC25064E}"/>
              </a:ext>
            </a:extLst>
          </p:cNvPr>
          <p:cNvSpPr txBox="1"/>
          <p:nvPr/>
        </p:nvSpPr>
        <p:spPr>
          <a:xfrm>
            <a:off x="8901746" y="634643"/>
            <a:ext cx="26962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s-ES"/>
            </a:defPPr>
            <a:lvl1pPr lvl="0">
              <a:defRPr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dirty="0" err="1"/>
              <a:t>Dynawo-Astre</a:t>
            </a:r>
            <a:r>
              <a:rPr lang="en-US" dirty="0"/>
              <a:t> </a:t>
            </a:r>
            <a:r>
              <a:rPr lang="en-US" dirty="0" err="1"/>
              <a:t>Comparison.ipynb</a:t>
            </a:r>
            <a:endParaRPr lang="en-U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A1CC92D-CFE8-C449-9748-98C9CF4DD414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957538" y="1882340"/>
            <a:ext cx="4214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B463BD-0B2D-4949-80A3-865C9424F4C7}"/>
              </a:ext>
            </a:extLst>
          </p:cNvPr>
          <p:cNvSpPr txBox="1"/>
          <p:nvPr/>
        </p:nvSpPr>
        <p:spPr>
          <a:xfrm>
            <a:off x="6785041" y="866862"/>
            <a:ext cx="26032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s-ES"/>
            </a:defPPr>
            <a:lvl1pPr lvl="0">
              <a:defRPr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calc_curve_diffmetrics.py</a:t>
            </a:r>
            <a:endParaRPr lang="en-US" dirty="0"/>
          </a:p>
          <a:p>
            <a:r>
              <a:rPr lang="en-US" dirty="0" err="1"/>
              <a:t>calc_automata_diffmetrics.py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33325CD-61E9-8642-A9F7-4CBDAB69E8D7}"/>
              </a:ext>
            </a:extLst>
          </p:cNvPr>
          <p:cNvSpPr txBox="1"/>
          <p:nvPr/>
        </p:nvSpPr>
        <p:spPr>
          <a:xfrm>
            <a:off x="9776185" y="4312100"/>
            <a:ext cx="94737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Excel, etc.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C85505D-4000-DD49-BF19-599D209FA5E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814614" y="1882340"/>
            <a:ext cx="4012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51FCF5A-E762-3F43-83A9-665D773AAB8D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679001" y="1882340"/>
            <a:ext cx="39389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FE8BF41-CDCA-E14B-80BD-0B4E838684C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528764" y="1882340"/>
            <a:ext cx="40852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523CAA8-CCE2-B44B-944C-0EE975B58918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>
            <a:off x="10249874" y="2491940"/>
            <a:ext cx="0" cy="36611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087E21A-7FA1-6447-AD39-8EFFAE4A3971}"/>
              </a:ext>
            </a:extLst>
          </p:cNvPr>
          <p:cNvSpPr/>
          <p:nvPr/>
        </p:nvSpPr>
        <p:spPr bwMode="ltGray">
          <a:xfrm>
            <a:off x="787049" y="3238201"/>
            <a:ext cx="1741715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Prepare the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BASECASE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 World"/>
              </a:rPr>
              <a:t>(std curves)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World"/>
              <a:ea typeface="+mn-ea"/>
              <a:cs typeface="+mn-cs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F86B4F2-2A4C-BD48-A73D-8C125B5E1102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1657907" y="2491940"/>
            <a:ext cx="0" cy="7462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AFA903F7-9BDE-534F-B8B7-156C24C6AD7C}"/>
              </a:ext>
            </a:extLst>
          </p:cNvPr>
          <p:cNvSpPr>
            <a:spLocks noChangeAspect="1"/>
          </p:cNvSpPr>
          <p:nvPr/>
        </p:nvSpPr>
        <p:spPr bwMode="ltGray">
          <a:xfrm>
            <a:off x="1135907" y="4897164"/>
            <a:ext cx="1044000" cy="1044000"/>
          </a:xfrm>
          <a:prstGeom prst="ellipse">
            <a:avLst/>
          </a:prstGeom>
          <a:solidFill>
            <a:srgbClr val="71717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0" dirty="0"/>
              <a:t>RTE</a:t>
            </a:r>
          </a:p>
          <a:p>
            <a:pPr algn="ctr"/>
            <a:r>
              <a:rPr lang="en-US" sz="1600" dirty="0"/>
              <a:t>case</a:t>
            </a:r>
            <a:endParaRPr lang="en-US" sz="1600" b="0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1C22990-B1E8-7C41-930A-BD33E6E0029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657907" y="4457401"/>
            <a:ext cx="0" cy="43976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B1D0990-BFD1-D04A-81A7-60B28A70AFE1}"/>
              </a:ext>
            </a:extLst>
          </p:cNvPr>
          <p:cNvSpPr/>
          <p:nvPr/>
        </p:nvSpPr>
        <p:spPr bwMode="ltGray">
          <a:xfrm>
            <a:off x="3437467" y="3074271"/>
            <a:ext cx="2869652" cy="583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create_and_process_all.sh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Cerrar llave 46">
            <a:extLst>
              <a:ext uri="{FF2B5EF4-FFF2-40B4-BE49-F238E27FC236}">
                <a16:creationId xmlns:a16="http://schemas.microsoft.com/office/drawing/2014/main" id="{CB2F39B4-7476-2F40-BABE-776851411010}"/>
              </a:ext>
            </a:extLst>
          </p:cNvPr>
          <p:cNvSpPr/>
          <p:nvPr/>
        </p:nvSpPr>
        <p:spPr>
          <a:xfrm rot="5400000">
            <a:off x="4655480" y="-1342333"/>
            <a:ext cx="433627" cy="8170491"/>
          </a:xfrm>
          <a:prstGeom prst="rightBrace">
            <a:avLst>
              <a:gd name="adj1" fmla="val 38768"/>
              <a:gd name="adj2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9922843-191F-A04E-A4A2-80C98B8506C0}"/>
              </a:ext>
            </a:extLst>
          </p:cNvPr>
          <p:cNvSpPr txBox="1"/>
          <p:nvPr/>
        </p:nvSpPr>
        <p:spPr>
          <a:xfrm>
            <a:off x="3884843" y="3749582"/>
            <a:ext cx="197490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 World"/>
              </a:rPr>
              <a:t>(orchestrating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World"/>
                <a:ea typeface="+mn-ea"/>
                <a:cs typeface="+mn-cs"/>
              </a:rPr>
              <a:t> scripts)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D7D6EB3-BE4C-944B-87DB-13F584EAAB77}"/>
              </a:ext>
            </a:extLst>
          </p:cNvPr>
          <p:cNvSpPr txBox="1"/>
          <p:nvPr/>
        </p:nvSpPr>
        <p:spPr>
          <a:xfrm>
            <a:off x="774651" y="2996671"/>
            <a:ext cx="176650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s-ES"/>
            </a:defPPr>
            <a:lvl1pPr lvl="0">
              <a:defRPr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dirty="0" err="1"/>
              <a:t>prepare_basecase.py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B473178-F6FB-1F4E-8450-76EC249C94AC}"/>
              </a:ext>
            </a:extLst>
          </p:cNvPr>
          <p:cNvSpPr txBox="1"/>
          <p:nvPr/>
        </p:nvSpPr>
        <p:spPr>
          <a:xfrm>
            <a:off x="867624" y="4677282"/>
            <a:ext cx="15805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s-ES"/>
            </a:defPPr>
            <a:lvl1pPr lvl="0">
              <a:defRPr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dirty="0" err="1"/>
              <a:t>xml_format_dir.sh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674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ar template master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F678F0B4-143D-465E-8637-96734F9590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161</Words>
  <Application>Microsoft Macintosh PowerPoint</Application>
  <PresentationFormat>Panorámica</PresentationFormat>
  <Paragraphs>48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Courier New</vt:lpstr>
      <vt:lpstr>Helvetica World</vt:lpstr>
      <vt:lpstr>Wingdings</vt:lpstr>
      <vt:lpstr>Kantar template master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Marin</dc:creator>
  <cp:lastModifiedBy>Jose Luis Marin</cp:lastModifiedBy>
  <cp:revision>6</cp:revision>
  <dcterms:created xsi:type="dcterms:W3CDTF">2021-01-07T07:36:41Z</dcterms:created>
  <dcterms:modified xsi:type="dcterms:W3CDTF">2021-01-09T12:27:23Z</dcterms:modified>
</cp:coreProperties>
</file>