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29" r:id="rId5"/>
  </p:sldMasterIdLst>
  <p:notesMasterIdLst>
    <p:notesMasterId r:id="rId15"/>
  </p:notesMasterIdLst>
  <p:handoutMasterIdLst>
    <p:handoutMasterId r:id="rId16"/>
  </p:handoutMasterIdLst>
  <p:sldIdLst>
    <p:sldId id="257" r:id="rId6"/>
    <p:sldId id="312" r:id="rId7"/>
    <p:sldId id="313" r:id="rId8"/>
    <p:sldId id="314" r:id="rId9"/>
    <p:sldId id="318" r:id="rId10"/>
    <p:sldId id="315" r:id="rId11"/>
    <p:sldId id="316" r:id="rId12"/>
    <p:sldId id="317" r:id="rId13"/>
    <p:sldId id="256" r:id="rId14"/>
  </p:sldIdLst>
  <p:sldSz cx="12192000" cy="6858000"/>
  <p:notesSz cx="6805613" cy="9939338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6" userDrawn="1">
          <p15:clr>
            <a:srgbClr val="A4A3A4"/>
          </p15:clr>
        </p15:guide>
        <p15:guide id="2" orient="horz" pos="4152">
          <p15:clr>
            <a:srgbClr val="A4A3A4"/>
          </p15:clr>
        </p15:guide>
        <p15:guide id="6" orient="horz" pos="3598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pos="7446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228" userDrawn="1">
          <p15:clr>
            <a:srgbClr val="A4A3A4"/>
          </p15:clr>
        </p15:guide>
        <p15:guide id="11" pos="3898" userDrawn="1">
          <p15:clr>
            <a:srgbClr val="A4A3A4"/>
          </p15:clr>
        </p15:guide>
        <p15:guide id="12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E6304B"/>
    <a:srgbClr val="FFAD00"/>
    <a:srgbClr val="FFE688"/>
    <a:srgbClr val="FFCD00"/>
    <a:srgbClr val="92D050"/>
    <a:srgbClr val="B0FA65"/>
    <a:srgbClr val="FCFFA7"/>
    <a:srgbClr val="CEDEE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83129" autoAdjust="0"/>
  </p:normalViewPr>
  <p:slideViewPr>
    <p:cSldViewPr snapToGrid="0" showGuides="1">
      <p:cViewPr varScale="1">
        <p:scale>
          <a:sx n="105" d="100"/>
          <a:sy n="105" d="100"/>
        </p:scale>
        <p:origin x="840" y="192"/>
      </p:cViewPr>
      <p:guideLst>
        <p:guide orient="horz" pos="1076"/>
        <p:guide orient="horz" pos="4152"/>
        <p:guide orient="horz" pos="3598"/>
        <p:guide orient="horz" pos="4020"/>
        <p:guide pos="7446"/>
        <p:guide pos="3840"/>
        <p:guide pos="228"/>
        <p:guide pos="3898"/>
        <p:guide pos="37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94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02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03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80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81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5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212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4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66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72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72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 userDrawn="1"/>
        </p:nvSpPr>
        <p:spPr>
          <a:xfrm>
            <a:off x="1371643" y="6290392"/>
            <a:ext cx="931852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12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251326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8142653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8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8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75192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0386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105580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0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20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2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9" y="1708150"/>
            <a:ext cx="11466873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0" y="6402732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1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92778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251325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8142653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9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8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75192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0386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105580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99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334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6650" y="857"/>
            <a:ext cx="12200176" cy="685714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846097"/>
            <a:ext cx="11466875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4989097"/>
            <a:ext cx="11466875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2EAD6DE-48EA-CB4C-B39E-9525BD7508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0841" y="206317"/>
            <a:ext cx="931921" cy="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86C829-CF3D-7A42-9A1A-EB6A98215225}"/>
              </a:ext>
            </a:extLst>
          </p:cNvPr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142239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pic>
        <p:nvPicPr>
          <p:cNvPr id="5" name="Picture 2" descr="C:\Users\seccomaia\Desktop\01-ESADE-CREAPOLIS-96771_481x230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7564"/>
          <a:stretch>
            <a:fillRect/>
          </a:stretch>
        </p:blipFill>
        <p:spPr bwMode="auto">
          <a:xfrm>
            <a:off x="2261793" y="1484784"/>
            <a:ext cx="7795198" cy="403244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7" name="6 CuadroTexto"/>
          <p:cNvSpPr txBox="1"/>
          <p:nvPr userDrawn="1"/>
        </p:nvSpPr>
        <p:spPr>
          <a:xfrm>
            <a:off x="484087" y="3705535"/>
            <a:ext cx="2304256" cy="2145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ES_tradnl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1801 Swann Street NW, Apt. 302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 20009 </a:t>
            </a: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</a:p>
          <a:p>
            <a:pPr>
              <a:lnSpc>
                <a:spcPct val="115000"/>
              </a:lnSpc>
            </a:pPr>
            <a:endParaRPr lang="es-ES" sz="1050" b="1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  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48 Terra Vista Ave. # D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Francisco, CA  94115 </a:t>
            </a: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	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  <p:sp>
        <p:nvSpPr>
          <p:cNvPr id="8" name="5 CuadroTexto"/>
          <p:cNvSpPr txBox="1"/>
          <p:nvPr userDrawn="1"/>
        </p:nvSpPr>
        <p:spPr>
          <a:xfrm>
            <a:off x="477935" y="637828"/>
            <a:ext cx="2232248" cy="2312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HQ Barcelona</a:t>
            </a:r>
            <a:endParaRPr lang="es-ES" sz="1050" b="1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Av. de la Torre Blanca, 57</a:t>
            </a:r>
            <a:endParaRPr lang="es-E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08172 Sant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Cugat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 del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Vallès</a:t>
            </a: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Barcelona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93 504 49 00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+34 93 580 21 88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Paseo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Castellana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, 40 - 8º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28046 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de-DE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91 076 71 24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014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6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628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628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5738"/>
            <a:ext cx="952500" cy="9525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 userDrawn="1"/>
        </p:nvSpPr>
        <p:spPr>
          <a:xfrm>
            <a:off x="1371643" y="6290392"/>
            <a:ext cx="931852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200" y="1138238"/>
            <a:ext cx="46668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7200" y="3147038"/>
            <a:ext cx="4666800" cy="1882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846097"/>
            <a:ext cx="11466875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4989097"/>
            <a:ext cx="11466875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628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628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4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984855"/>
            <a:ext cx="11466511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2564672"/>
            <a:ext cx="976676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2984855"/>
            <a:ext cx="11468465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2564672"/>
            <a:ext cx="976312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9" y="1708150"/>
            <a:ext cx="11466873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2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08150"/>
            <a:ext cx="11466875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6031" y="6394275"/>
            <a:ext cx="400844" cy="1968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121932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6187782"/>
            <a:ext cx="609833" cy="609833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27" r:id="rId2"/>
    <p:sldLayoutId id="2147483738" r:id="rId3"/>
    <p:sldLayoutId id="2147483649" r:id="rId4"/>
    <p:sldLayoutId id="2147483728" r:id="rId5"/>
    <p:sldLayoutId id="2147483739" r:id="rId6"/>
    <p:sldLayoutId id="2147483697" r:id="rId7"/>
    <p:sldLayoutId id="2147483696" r:id="rId8"/>
    <p:sldLayoutId id="2147483668" r:id="rId9"/>
    <p:sldLayoutId id="2147483659" r:id="rId10"/>
    <p:sldLayoutId id="2147483721" r:id="rId11"/>
    <p:sldLayoutId id="2147483722" r:id="rId12"/>
    <p:sldLayoutId id="2147483726" r:id="rId13"/>
    <p:sldLayoutId id="2147483725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14" pos="7451" userDrawn="1">
          <p15:clr>
            <a:srgbClr val="F26B43"/>
          </p15:clr>
        </p15:guide>
        <p15:guide id="28" orient="horz" pos="1076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5" pos="228" userDrawn="1">
          <p15:clr>
            <a:srgbClr val="F26B43"/>
          </p15:clr>
        </p15:guide>
        <p15:guide id="36" pos="3840" userDrawn="1">
          <p15:clr>
            <a:srgbClr val="F26B43"/>
          </p15:clr>
        </p15:guide>
        <p15:guide id="37" pos="3782" userDrawn="1">
          <p15:clr>
            <a:srgbClr val="F26B43"/>
          </p15:clr>
        </p15:guide>
        <p15:guide id="38" pos="39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08150"/>
            <a:ext cx="11466875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5309" y="6394274"/>
            <a:ext cx="521566" cy="2309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121932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102" name="TextBox 101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103" name="TextBox 102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104" name="TextBox 103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sp>
          <p:nvSpPr>
            <p:cNvPr id="105" name="TextBox 104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106" name="Straight Connector 105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108" name="TextBox 107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109" name="TextBox 108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111" name="Straight Connector 110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13" name="TextBox 112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4" name="Straight Connector 11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7" name="Straight Connector 11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20" name="TextBox 11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4" name="Imagen 2">
            <a:extLst>
              <a:ext uri="{FF2B5EF4-FFF2-40B4-BE49-F238E27FC236}">
                <a16:creationId xmlns:a16="http://schemas.microsoft.com/office/drawing/2014/main" id="{668B885B-4725-DF41-A7C3-55F8F16677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6187782"/>
            <a:ext cx="609833" cy="609833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732FB159-F28B-EC43-8E02-F521389B3AFF}"/>
              </a:ext>
            </a:extLst>
          </p:cNvPr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23583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0" r:id="rId6"/>
    <p:sldLayoutId id="2147483741" r:id="rId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13" pos="3780" userDrawn="1">
          <p15:clr>
            <a:srgbClr val="F26B43"/>
          </p15:clr>
        </p15:guide>
        <p15:guide id="14" pos="3900" userDrawn="1">
          <p15:clr>
            <a:srgbClr val="F26B43"/>
          </p15:clr>
        </p15:guide>
        <p15:guide id="25" pos="7451" userDrawn="1">
          <p15:clr>
            <a:srgbClr val="F26B43"/>
          </p15:clr>
        </p15:guide>
        <p15:guide id="28" orient="horz" pos="1077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7A5BAD-3323-4748-8FFB-BB7BA6ECD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0" y="4057175"/>
            <a:ext cx="11466875" cy="931922"/>
          </a:xfrm>
        </p:spPr>
        <p:txBody>
          <a:bodyPr anchor="b" anchorCtr="0"/>
          <a:lstStyle/>
          <a:p>
            <a:r>
              <a:rPr lang="fr-FR" spc="-134" dirty="0">
                <a:solidFill>
                  <a:srgbClr val="000000"/>
                </a:solidFill>
                <a:latin typeface="Helvetica" pitchFamily="2" charset="0"/>
              </a:rPr>
              <a:t>Validation of </a:t>
            </a:r>
            <a:r>
              <a:rPr lang="fr-FR" spc="-134" dirty="0" err="1">
                <a:solidFill>
                  <a:srgbClr val="000000"/>
                </a:solidFill>
                <a:latin typeface="Helvetica" pitchFamily="2" charset="0"/>
              </a:rPr>
              <a:t>DynaFlow</a:t>
            </a:r>
            <a:r>
              <a:rPr lang="fr-FR" spc="-134" dirty="0">
                <a:solidFill>
                  <a:srgbClr val="000000"/>
                </a:solidFill>
                <a:latin typeface="Helvetica" pitchFamily="2" charset="0"/>
              </a:rPr>
              <a:t> versus </a:t>
            </a:r>
            <a:r>
              <a:rPr lang="fr-FR" spc="-134" dirty="0" err="1">
                <a:solidFill>
                  <a:srgbClr val="000000"/>
                </a:solidFill>
                <a:latin typeface="Helvetica" pitchFamily="2" charset="0"/>
              </a:rPr>
              <a:t>Hades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3E86BA-BEC4-8E48-BD14-A019C84E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 Session: the Design of Compound Scores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February 17, 2022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8DBCED-BBF1-474B-BDBC-72ED57DE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0841" y="172091"/>
            <a:ext cx="931921" cy="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9109B35-38CA-9B44-B36F-D4BCCC95E330}"/>
              </a:ext>
            </a:extLst>
          </p:cNvPr>
          <p:cNvSpPr/>
          <p:nvPr/>
        </p:nvSpPr>
        <p:spPr bwMode="ltGray">
          <a:xfrm>
            <a:off x="4202006" y="2192054"/>
            <a:ext cx="3782861" cy="1654043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dirty="0">
                <a:latin typeface="Lucida Grande" panose="020B0600040502020204" pitchFamily="34" charset="0"/>
                <a:cs typeface="Lucida Grande" panose="020B0600040502020204" pitchFamily="34" charset="0"/>
              </a:rPr>
              <a:t>Dyna</a:t>
            </a:r>
            <a:r>
              <a:rPr lang="el-GR" sz="6000" dirty="0">
                <a:latin typeface="Lucida Grande" panose="020B0600040502020204" pitchFamily="34" charset="0"/>
                <a:cs typeface="Lucida Grande" panose="020B0600040502020204" pitchFamily="34" charset="0"/>
              </a:rPr>
              <a:t>ω</a:t>
            </a:r>
            <a:r>
              <a:rPr lang="en-US" sz="6000" dirty="0">
                <a:latin typeface="Lucida Grande" panose="020B0600040502020204" pitchFamily="34" charset="0"/>
                <a:cs typeface="Lucida Grande" panose="020B0600040502020204" pitchFamily="34" charset="0"/>
              </a:rPr>
              <a:t>o</a:t>
            </a:r>
            <a:endParaRPr lang="en-US" sz="6000" b="0" dirty="0">
              <a:latin typeface="Lucida Grande" panose="020B0600040502020204" pitchFamily="34" charset="0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Magnitudes at play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785722" y="1615279"/>
            <a:ext cx="11041152" cy="29189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COMPARING POWERFLOW SOLUTIONS: A REMINDER OF THE MAGNITUDES WE ARE USING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Continuous values: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Voltage magnitude at buses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P, Q flows at branches (lines, transformers, phase-shifters, HV-DC lines)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P, Q injections at buses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Discrete values: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Tap positions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Shunt status (on/off)</a:t>
            </a:r>
          </a:p>
        </p:txBody>
      </p:sp>
    </p:spTree>
    <p:extLst>
      <p:ext uri="{BB962C8B-B14F-4D97-AF65-F5344CB8AC3E}">
        <p14:creationId xmlns:p14="http://schemas.microsoft.com/office/powerpoint/2010/main" val="65849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Compound scores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785722" y="1092765"/>
            <a:ext cx="11041152" cy="10722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THE GOAL: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 each contingency case, obtain a </a:t>
            </a:r>
            <a:r>
              <a:rPr lang="en-US" sz="1600" b="1" dirty="0"/>
              <a:t>single score</a:t>
            </a:r>
            <a:r>
              <a:rPr lang="en-US" sz="1600" dirty="0"/>
              <a:t> to measure the </a:t>
            </a:r>
            <a:r>
              <a:rPr lang="en-US" sz="1600" b="1" dirty="0"/>
              <a:t>“distance”</a:t>
            </a:r>
            <a:r>
              <a:rPr lang="en-US" sz="1600" dirty="0"/>
              <a:t> between the </a:t>
            </a:r>
            <a:r>
              <a:rPr lang="en-US" sz="1600" dirty="0" err="1"/>
              <a:t>powerflow</a:t>
            </a:r>
            <a:r>
              <a:rPr lang="en-US" sz="1600" dirty="0"/>
              <a:t> solutions obtained from simulators A &amp; B, taking into account all those magnitudes mentioned before.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5A23CA-00EB-BB48-9C23-52FBC2C82A89}"/>
              </a:ext>
            </a:extLst>
          </p:cNvPr>
          <p:cNvSpPr txBox="1"/>
          <p:nvPr/>
        </p:nvSpPr>
        <p:spPr>
          <a:xfrm>
            <a:off x="785722" y="2380935"/>
            <a:ext cx="11041152" cy="3657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ISSUES TO CONSIDER: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The choice between absolute-error and relative-error, and how this is related to the question of the relative importance of differences depending on the voltage-level where they are found: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If we used relative-error, then we would need to consider “weighting” higher-voltage level values as more important than lower-voltage ones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But then it would be </a:t>
            </a:r>
            <a:r>
              <a:rPr lang="en-US" sz="1600" b="1" dirty="0"/>
              <a:t>equivalent to just using the absolute errors</a:t>
            </a:r>
            <a:r>
              <a:rPr lang="en-US" sz="1600" dirty="0"/>
              <a:t>, and then there’s no need to do that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”Locally-sensitive” norms vs. “Globally-sensitive” norms:  a L1 norm will mask big localized differences, while a L-inf norm will only look at the max difference. We may want to see both.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And finally: we’ll need user-selectable weights to combine “apples &amp; oranges”, according to user preferences (e.g., what’s more important to you, voltages, flows, taps … ?)</a:t>
            </a:r>
          </a:p>
        </p:txBody>
      </p:sp>
    </p:spTree>
    <p:extLst>
      <p:ext uri="{BB962C8B-B14F-4D97-AF65-F5344CB8AC3E}">
        <p14:creationId xmlns:p14="http://schemas.microsoft.com/office/powerpoint/2010/main" val="191369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Design decisions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785722" y="1349384"/>
            <a:ext cx="11041152" cy="4530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OUR DECISION: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Issue 1:</a:t>
            </a:r>
            <a:r>
              <a:rPr lang="en-US" dirty="0"/>
              <a:t> For these scores, just use </a:t>
            </a:r>
            <a:r>
              <a:rPr lang="en-US" b="1" dirty="0"/>
              <a:t>absolute errors</a:t>
            </a:r>
            <a:r>
              <a:rPr lang="en-US" dirty="0"/>
              <a:t> and forget about relative errors (although we do still show them in some tables, in case one wants to see them).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Issue 2:</a:t>
            </a:r>
            <a:r>
              <a:rPr lang="en-US" dirty="0"/>
              <a:t> we define three norms, the first one being “local-diffs—sensitive” and the other two a bit more “global-diffs—sensitive”: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MAX norm:</a:t>
            </a:r>
            <a:r>
              <a:rPr lang="en-US" dirty="0"/>
              <a:t> the L-infinity of the vector of differences, i.e., the maximum difference in abs value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MEAN norm:</a:t>
            </a:r>
            <a:r>
              <a:rPr lang="en-US" dirty="0"/>
              <a:t> the L1 norm but normalized to account for system size (i.e., dividing the norm by system size 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“P95” norm:</a:t>
            </a:r>
            <a:r>
              <a:rPr lang="en-US" dirty="0"/>
              <a:t> the value of the 95% percentile (interpretation,</a:t>
            </a:r>
            <a:r>
              <a:rPr lang="en-US" dirty="0">
                <a:sym typeface="Wingdings" pitchFamily="2" charset="2"/>
              </a:rPr>
              <a:t> for instance: </a:t>
            </a:r>
            <a:r>
              <a:rPr lang="en-US" i="1" dirty="0">
                <a:sym typeface="Wingdings" pitchFamily="2" charset="2"/>
              </a:rPr>
              <a:t>“for 95% of the buses, the diffs are below 2.3kV”)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ym typeface="Wingdings" pitchFamily="2" charset="2"/>
              </a:rPr>
              <a:t>Issue 3:</a:t>
            </a:r>
            <a:r>
              <a:rPr lang="en-US" dirty="0">
                <a:sym typeface="Wingdings" pitchFamily="2" charset="2"/>
              </a:rPr>
              <a:t> just use some user-selectable weights to combine voltages with MW with taps…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6B56D43A-E5B1-8C47-ABCC-EFF77F51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233" y="1457242"/>
            <a:ext cx="5019687" cy="4003200"/>
          </a:xfrm>
          <a:prstGeom prst="rect">
            <a:avLst/>
          </a:prstGeom>
          <a:noFill/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b="1" kern="1200" dirty="0">
                <a:latin typeface="+mj-lt"/>
                <a:ea typeface="+mj-ea"/>
                <a:cs typeface="+mj-cs"/>
              </a:rPr>
              <a:t>Norms (or, rather, error statistics)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E3DFA93-0681-D14C-B02B-CD02BC6B5BA0}"/>
              </a:ext>
            </a:extLst>
          </p:cNvPr>
          <p:cNvSpPr txBox="1">
            <a:spLocks/>
          </p:cNvSpPr>
          <p:nvPr/>
        </p:nvSpPr>
        <p:spPr>
          <a:xfrm>
            <a:off x="6872388" y="1053122"/>
            <a:ext cx="4469506" cy="4041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Histogram of the A vs. B errors, for magnitude X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8E7EEA7-EF38-0941-B53E-D35A241703E9}"/>
              </a:ext>
            </a:extLst>
          </p:cNvPr>
          <p:cNvSpPr txBox="1">
            <a:spLocks/>
          </p:cNvSpPr>
          <p:nvPr/>
        </p:nvSpPr>
        <p:spPr>
          <a:xfrm>
            <a:off x="8401408" y="5460442"/>
            <a:ext cx="1417338" cy="3509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abs(X</a:t>
            </a:r>
            <a:r>
              <a:rPr lang="en-US" baseline="-25000" dirty="0"/>
              <a:t>A</a:t>
            </a:r>
            <a:r>
              <a:rPr lang="en-US" dirty="0"/>
              <a:t> - X</a:t>
            </a:r>
            <a:r>
              <a:rPr lang="en-US" baseline="-25000" dirty="0"/>
              <a:t>B</a:t>
            </a:r>
            <a:r>
              <a:rPr lang="en-US" dirty="0"/>
              <a:t>)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C5D9055-D75E-1942-829F-681C3C20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01" y="1970120"/>
            <a:ext cx="5019687" cy="3258346"/>
          </a:xfrm>
        </p:spPr>
        <p:txBody>
          <a:bodyPr/>
          <a:lstStyle/>
          <a:p>
            <a:r>
              <a:rPr lang="en-US" sz="2000" dirty="0"/>
              <a:t>At the end of the day, these three “norms” are nothing but three straightforward statistics for the histogram of (absolute) errors: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The maximum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The mean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The 95% percentile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547154BD-E7FE-7341-A5A8-2A14D161B70C}"/>
              </a:ext>
            </a:extLst>
          </p:cNvPr>
          <p:cNvSpPr txBox="1">
            <a:spLocks/>
          </p:cNvSpPr>
          <p:nvPr/>
        </p:nvSpPr>
        <p:spPr>
          <a:xfrm rot="16200000">
            <a:off x="5366465" y="3253507"/>
            <a:ext cx="2102821" cy="35098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195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29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Number of errors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6670B75-1A89-DE4A-AE9D-999FD1868CB2}"/>
              </a:ext>
            </a:extLst>
          </p:cNvPr>
          <p:cNvSpPr>
            <a:spLocks noChangeAspect="1"/>
          </p:cNvSpPr>
          <p:nvPr/>
        </p:nvSpPr>
        <p:spPr bwMode="ltGray">
          <a:xfrm>
            <a:off x="11125894" y="4706112"/>
            <a:ext cx="432000" cy="43200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90332B0-533E-0C4A-9250-EB91C6F022C7}"/>
              </a:ext>
            </a:extLst>
          </p:cNvPr>
          <p:cNvSpPr>
            <a:spLocks noChangeAspect="1"/>
          </p:cNvSpPr>
          <p:nvPr/>
        </p:nvSpPr>
        <p:spPr bwMode="ltGray">
          <a:xfrm>
            <a:off x="8339382" y="5028442"/>
            <a:ext cx="432000" cy="43200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b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B222204-C980-8A4E-B355-55D0B4808AEB}"/>
              </a:ext>
            </a:extLst>
          </p:cNvPr>
          <p:cNvSpPr>
            <a:spLocks noChangeAspect="1"/>
          </p:cNvSpPr>
          <p:nvPr/>
        </p:nvSpPr>
        <p:spPr bwMode="ltGray">
          <a:xfrm>
            <a:off x="10356557" y="5203934"/>
            <a:ext cx="432000" cy="432000"/>
          </a:xfrm>
          <a:prstGeom prst="ellipse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3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Compounding norms from different magnitudes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435429" y="1032999"/>
            <a:ext cx="11391445" cy="4945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APPLES AND ORANGES PUT TOGETHER VIA USER-SELECTABLE WEIGHTS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useful to think in terms of coefficients that yield a dimensionless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W_v</a:t>
            </a:r>
            <a:r>
              <a:rPr lang="en-US" dirty="0"/>
              <a:t> = (1 / 2 kV). </a:t>
            </a:r>
            <a:r>
              <a:rPr lang="en-US" dirty="0">
                <a:sym typeface="Wingdings" pitchFamily="2" charset="2"/>
              </a:rPr>
              <a:t> normalizes the abs-error in voltage magnitude; an error of 2kV yields a dimensionless value of 1.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W_p</a:t>
            </a:r>
            <a:r>
              <a:rPr lang="en-US" dirty="0">
                <a:sym typeface="Wingdings" pitchFamily="2" charset="2"/>
              </a:rPr>
              <a:t> = (1 / 5 MW)  normalizes the abs-error in active power; an error of 5MW yields a dimensionless value of 1.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W_q</a:t>
            </a:r>
            <a:r>
              <a:rPr lang="en-US" dirty="0">
                <a:sym typeface="Wingdings" pitchFamily="2" charset="2"/>
              </a:rPr>
              <a:t> = (1 / 10 </a:t>
            </a:r>
            <a:r>
              <a:rPr lang="en-US" dirty="0" err="1">
                <a:sym typeface="Wingdings" pitchFamily="2" charset="2"/>
              </a:rPr>
              <a:t>Mvar</a:t>
            </a:r>
            <a:r>
              <a:rPr lang="en-US" dirty="0">
                <a:sym typeface="Wingdings" pitchFamily="2" charset="2"/>
              </a:rPr>
              <a:t>)  normalizes the abs-error in reactive power; an error of 10Mvar yields a dimensionless value of 1.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W_tap</a:t>
            </a:r>
            <a:r>
              <a:rPr lang="en-US" dirty="0"/>
              <a:t> : (1 / 3)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normalizes the weight we want to assign to tap changes; an error of 3 tap positions yields a dimensionless value of 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we have the weighted sum of all components (voltage, flows, etc.) we have the final score value.</a:t>
            </a:r>
          </a:p>
        </p:txBody>
      </p:sp>
    </p:spTree>
    <p:extLst>
      <p:ext uri="{BB962C8B-B14F-4D97-AF65-F5344CB8AC3E}">
        <p14:creationId xmlns:p14="http://schemas.microsoft.com/office/powerpoint/2010/main" val="80474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Final step: define thresholds for these compound scores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662722" y="2088697"/>
            <a:ext cx="10866555" cy="13403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gaining some experience with the observed results, we can define some reasonable values for the PASS / NOT_PASS thresholds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any case, they are user-configurable too.</a:t>
            </a:r>
          </a:p>
        </p:txBody>
      </p:sp>
    </p:spTree>
    <p:extLst>
      <p:ext uri="{BB962C8B-B14F-4D97-AF65-F5344CB8AC3E}">
        <p14:creationId xmlns:p14="http://schemas.microsoft.com/office/powerpoint/2010/main" val="94111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989BD-91F3-C14B-9D13-B0E4AF2A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</p:spPr>
        <p:txBody>
          <a:bodyPr anchor="t">
            <a:normAutofit/>
          </a:bodyPr>
          <a:lstStyle/>
          <a:p>
            <a:r>
              <a:rPr lang="en-US" dirty="0"/>
              <a:t>Final step: define thresholds for these compound scores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36DD69-88F6-B848-B10B-4DE5F906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034BEE3-566C-4068-A777-C3A4762E861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75FF8B-058B-B342-A7C2-EA43F0754A63}"/>
              </a:ext>
            </a:extLst>
          </p:cNvPr>
          <p:cNvSpPr txBox="1"/>
          <p:nvPr/>
        </p:nvSpPr>
        <p:spPr>
          <a:xfrm>
            <a:off x="676991" y="855739"/>
            <a:ext cx="3894832" cy="5289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Scores of the 25th in the list, in each ranking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(after having removed pathological cases)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BASECASE = "20220106-1000-enrichi.BASECASE"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MAX_SCORE    P95_SCORE   MEAN_SCORE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branches:     18.4         0.297       0.0548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gens:     11.4         0.265       0.0308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loads:      8.98        0.185       0.0242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shunts:     10.3         0.166       0.0250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BASECASE = "20210614_2215a.BASECASE"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MAX_SCORE    P95_SCORE   MEAN_SCORE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branches:     39.6         0.861       0.0573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gens:     40.0         0.704       0.0574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loads:     26.7         0.321       0.0479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shunts:     24.9         0.196       0.0460</a:t>
            </a:r>
          </a:p>
          <a:p>
            <a:pPr>
              <a:lnSpc>
                <a:spcPct val="150000"/>
              </a:lnSpc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BASECASE = "20210422_0930a.BASECASE"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MAX_SCORE    P95_SCORE   MEAN_SCORE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branches:     26.9         0.889       0.0134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gens:     29.6         0.895       0.00887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loads:     12.3         0.286       0.00795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shunts:      5.46        0.0493      0.00882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820965-9E2A-5C4D-83B7-436F5C2E77B3}"/>
              </a:ext>
            </a:extLst>
          </p:cNvPr>
          <p:cNvSpPr txBox="1"/>
          <p:nvPr/>
        </p:nvSpPr>
        <p:spPr>
          <a:xfrm>
            <a:off x="4981904" y="1312283"/>
            <a:ext cx="6844970" cy="4401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Approx. number of contingency cases: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9,000 branch, 7,000 load, 4,000 gen, 140 shunt.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NOTE: results obtained using these default weights: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W_V = 1/2, W_P = 1/5, W_Q = 1/10, W_T = 1/3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DEFAULT VALUES THAT WE PROPOSE, GIVEN THESE RESULTS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MAX_THRESH = 25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P95_THRESH = 0.8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MEAN_THRESH = 0.05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Note that, of course, these values would be influenced by the weights chosen above. If you change them, you’d have to somehow re-scale these.</a:t>
            </a:r>
          </a:p>
        </p:txBody>
      </p:sp>
    </p:spTree>
    <p:extLst>
      <p:ext uri="{BB962C8B-B14F-4D97-AF65-F5344CB8AC3E}">
        <p14:creationId xmlns:p14="http://schemas.microsoft.com/office/powerpoint/2010/main" val="150341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917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110"/>
</p:tagLst>
</file>

<file path=ppt/theme/theme1.xml><?xml version="1.0" encoding="utf-8"?>
<a:theme xmlns:a="http://schemas.openxmlformats.org/drawingml/2006/main" name="Kantar template master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F678F0B4-143D-465E-8637-96734F959065}"/>
    </a:ext>
  </a:extLst>
</a:theme>
</file>

<file path=ppt/theme/theme2.xml><?xml version="1.0" encoding="utf-8"?>
<a:theme xmlns:a="http://schemas.openxmlformats.org/drawingml/2006/main" name="Content slides - no sub heading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tx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B332E1E1-620F-4694-A05F-3BA00EACA0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2" ma:contentTypeDescription="Create a new document." ma:contentTypeScope="" ma:versionID="d2ccef407a63d5a89172cf9de4ba5ae8">
  <xsd:schema xmlns:xsd="http://www.w3.org/2001/XMLSchema" xmlns:xs="http://www.w3.org/2001/XMLSchema" xmlns:p="http://schemas.microsoft.com/office/2006/metadata/properties" xmlns:ns2="349d2e48-d219-423f-a60f-a81395996a24" targetNamespace="http://schemas.microsoft.com/office/2006/metadata/properties" ma:root="true" ma:fieldsID="239a064504d388639a86cd6a9b4bf3b5" ns2:_="">
    <xsd:import namespace="349d2e48-d219-423f-a60f-a81395996a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193883-9DEF-4394-A746-8B0504B231C0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349d2e48-d219-423f-a60f-a81395996a2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232082A-399C-4A00-AC49-F1B5B9CDE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7502</TotalTime>
  <Words>987</Words>
  <Application>Microsoft Macintosh PowerPoint</Application>
  <PresentationFormat>Panorámica</PresentationFormat>
  <Paragraphs>103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Calibri</vt:lpstr>
      <vt:lpstr>Courier New</vt:lpstr>
      <vt:lpstr>Helvetica</vt:lpstr>
      <vt:lpstr>Helvetica World</vt:lpstr>
      <vt:lpstr>Lucida Grande</vt:lpstr>
      <vt:lpstr>Wingdings</vt:lpstr>
      <vt:lpstr>Kantar template master</vt:lpstr>
      <vt:lpstr>Content slides - no sub heading</vt:lpstr>
      <vt:lpstr>Validation of DynaFlow versus Hades</vt:lpstr>
      <vt:lpstr>Magnitudes at play</vt:lpstr>
      <vt:lpstr>Compound scores</vt:lpstr>
      <vt:lpstr>Design decisions</vt:lpstr>
      <vt:lpstr>Norms (or, rather, error statistics)</vt:lpstr>
      <vt:lpstr>Compounding norms from different magnitudes </vt:lpstr>
      <vt:lpstr>Final step: define thresholds for these compound scores</vt:lpstr>
      <vt:lpstr>Final step: define thresholds for these compound scores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Dynawo versus Astre</dc:title>
  <dc:subject/>
  <dc:creator>Jose Luis Marin</dc:creator>
  <cp:keywords/>
  <dc:description/>
  <cp:lastModifiedBy>Jose Luis Marin</cp:lastModifiedBy>
  <cp:revision>513</cp:revision>
  <dcterms:created xsi:type="dcterms:W3CDTF">2020-07-16T06:53:26Z</dcterms:created>
  <dcterms:modified xsi:type="dcterms:W3CDTF">2022-02-17T17:42:21Z</dcterms:modified>
  <cp:category/>
</cp:coreProperties>
</file>