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autoCompressPictures="0">
  <p:sldMasterIdLst>
    <p:sldMasterId id="2147483688" r:id="rId4"/>
    <p:sldMasterId id="2147483698" r:id="rId5"/>
    <p:sldMasterId id="2147483716" r:id="rId6"/>
    <p:sldMasterId id="2147483730" r:id="rId7"/>
  </p:sldMasterIdLst>
  <p:notesMasterIdLst>
    <p:notesMasterId r:id="rId26"/>
  </p:notesMasterIdLst>
  <p:handoutMasterIdLst>
    <p:handoutMasterId r:id="rId27"/>
  </p:handoutMasterIdLst>
  <p:sldIdLst>
    <p:sldId id="416" r:id="rId8"/>
    <p:sldId id="401" r:id="rId9"/>
    <p:sldId id="402" r:id="rId10"/>
    <p:sldId id="403" r:id="rId11"/>
    <p:sldId id="405" r:id="rId12"/>
    <p:sldId id="417" r:id="rId13"/>
    <p:sldId id="418" r:id="rId14"/>
    <p:sldId id="421" r:id="rId15"/>
    <p:sldId id="420" r:id="rId16"/>
    <p:sldId id="422" r:id="rId17"/>
    <p:sldId id="423" r:id="rId18"/>
    <p:sldId id="424" r:id="rId19"/>
    <p:sldId id="425" r:id="rId20"/>
    <p:sldId id="426" r:id="rId21"/>
    <p:sldId id="427" r:id="rId22"/>
    <p:sldId id="381" r:id="rId23"/>
    <p:sldId id="429" r:id="rId24"/>
    <p:sldId id="414" r:id="rId25"/>
  </p:sldIdLst>
  <p:sldSz cx="9144000" cy="5143500" type="screen16x9"/>
  <p:notesSz cx="6858000" cy="9144000"/>
  <p:embeddedFontLst>
    <p:embeddedFont>
      <p:font typeface="Intel Clear" panose="020B0604020203020204" pitchFamily="34" charset="0"/>
      <p:regular r:id="rId28"/>
      <p:bold r:id="rId29"/>
      <p:italic r:id="rId30"/>
      <p:boldItalic r:id="rId31"/>
    </p:embeddedFont>
    <p:embeddedFont>
      <p:font typeface="Intel Clear Light" panose="020B0404020203020204" pitchFamily="34" charset="0"/>
      <p:regular r:id="rId32"/>
      <p:italic r:id="rId33"/>
    </p:embeddedFont>
    <p:embeddedFont>
      <p:font typeface="Arial Narrow" panose="020B0606020202030204" pitchFamily="3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MS PGothic" panose="020B0600070205080204" pitchFamily="34" charset="-128"/>
      <p:regular r:id="rId42"/>
    </p:embeddedFont>
    <p:embeddedFont>
      <p:font typeface="Intel Clear Pro" panose="020B0804020202060201" pitchFamily="34" charset="0"/>
      <p:bold r:id="rId43"/>
    </p:embeddedFont>
    <p:embeddedFont>
      <p:font typeface="Lucida Console" panose="020B0609040504020204" pitchFamily="49" charset="0"/>
      <p:regular r:id="rId4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1">
          <p15:clr>
            <a:srgbClr val="A4A3A4"/>
          </p15:clr>
        </p15:guide>
        <p15:guide id="2" orient="horz" pos="3004">
          <p15:clr>
            <a:srgbClr val="A4A3A4"/>
          </p15:clr>
        </p15:guide>
        <p15:guide id="3" orient="horz" pos="422">
          <p15:clr>
            <a:srgbClr val="A4A3A4"/>
          </p15:clr>
        </p15:guide>
        <p15:guide id="4" orient="horz" pos="824">
          <p15:clr>
            <a:srgbClr val="A4A3A4"/>
          </p15:clr>
        </p15:guide>
        <p15:guide id="5" orient="horz" pos="2916">
          <p15:clr>
            <a:srgbClr val="A4A3A4"/>
          </p15:clr>
        </p15:guide>
        <p15:guide id="6" orient="horz" pos="1643">
          <p15:clr>
            <a:srgbClr val="A4A3A4"/>
          </p15:clr>
        </p15:guide>
        <p15:guide id="7" pos="5470">
          <p15:clr>
            <a:srgbClr val="A4A3A4"/>
          </p15:clr>
        </p15:guide>
        <p15:guide id="8" pos="287">
          <p15:clr>
            <a:srgbClr val="A4A3A4"/>
          </p15:clr>
        </p15:guide>
        <p15:guide id="9" pos="2909">
          <p15:clr>
            <a:srgbClr val="A4A3A4"/>
          </p15:clr>
        </p15:guide>
        <p15:guide id="10" pos="2811">
          <p15:clr>
            <a:srgbClr val="A4A3A4"/>
          </p15:clr>
        </p15:guide>
        <p15:guide id="11" pos="2852">
          <p15:clr>
            <a:srgbClr val="A4A3A4"/>
          </p15:clr>
        </p15:guide>
        <p15:guide id="12" orient="horz" pos="1576">
          <p15:clr>
            <a:srgbClr val="A4A3A4"/>
          </p15:clr>
        </p15:guide>
        <p15:guide id="13" orient="horz" pos="2059">
          <p15:clr>
            <a:srgbClr val="A4A3A4"/>
          </p15:clr>
        </p15:guide>
        <p15:guide id="14" orient="horz" pos="1164" userDrawn="1">
          <p15:clr>
            <a:srgbClr val="A4A3A4"/>
          </p15:clr>
        </p15:guide>
        <p15:guide id="15" pos="2182">
          <p15:clr>
            <a:srgbClr val="A4A3A4"/>
          </p15:clr>
        </p15:guide>
        <p15:guide id="16" pos="35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800000"/>
    <a:srgbClr val="660033"/>
    <a:srgbClr val="CCCCCC"/>
    <a:srgbClr val="DDDDDD"/>
    <a:srgbClr val="82CAFF"/>
    <a:srgbClr val="FDFFEF"/>
    <a:srgbClr val="819FE3"/>
    <a:srgbClr val="71A4FF"/>
    <a:srgbClr val="D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20025" autoAdjust="0"/>
    <p:restoredTop sz="71481" autoAdjust="0"/>
  </p:normalViewPr>
  <p:slideViewPr>
    <p:cSldViewPr snapToGrid="0">
      <p:cViewPr varScale="1">
        <p:scale>
          <a:sx n="84" d="100"/>
          <a:sy n="84" d="100"/>
        </p:scale>
        <p:origin x="1224" y="67"/>
      </p:cViewPr>
      <p:guideLst>
        <p:guide orient="horz" pos="1581"/>
        <p:guide orient="horz" pos="3004"/>
        <p:guide orient="horz" pos="422"/>
        <p:guide orient="horz" pos="824"/>
        <p:guide orient="horz" pos="2916"/>
        <p:guide orient="horz" pos="1643"/>
        <p:guide pos="5470"/>
        <p:guide pos="287"/>
        <p:guide pos="2909"/>
        <p:guide pos="2811"/>
        <p:guide pos="2852"/>
        <p:guide orient="horz" pos="1576"/>
        <p:guide orient="horz" pos="2059"/>
        <p:guide orient="horz" pos="1164"/>
        <p:guide pos="2182"/>
        <p:guide pos="3517"/>
      </p:guideLst>
    </p:cSldViewPr>
  </p:slideViewPr>
  <p:outlineViewPr>
    <p:cViewPr>
      <p:scale>
        <a:sx n="33" d="100"/>
        <a:sy n="33" d="100"/>
      </p:scale>
      <p:origin x="0" y="-960"/>
    </p:cViewPr>
  </p:outlineViewPr>
  <p:notesTextViewPr>
    <p:cViewPr>
      <p:scale>
        <a:sx n="3" d="2"/>
        <a:sy n="3" d="2"/>
      </p:scale>
      <p:origin x="0" y="0"/>
    </p:cViewPr>
  </p:notesTextViewPr>
  <p:sorterViewPr>
    <p:cViewPr>
      <p:scale>
        <a:sx n="86" d="100"/>
        <a:sy n="86" d="100"/>
      </p:scale>
      <p:origin x="0" y="0"/>
    </p:cViewPr>
  </p:sorterViewPr>
  <p:notesViewPr>
    <p:cSldViewPr snapToGrid="0" showGuides="1">
      <p:cViewPr varScale="1">
        <p:scale>
          <a:sx n="101" d="100"/>
          <a:sy n="101" d="100"/>
        </p:scale>
        <p:origin x="35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9" Type="http://schemas.openxmlformats.org/officeDocument/2006/relationships/font" Target="fonts/font12.fntdata"/><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ntel Cle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Intel Clear"/>
              </a:rPr>
              <a:pPr/>
              <a:t>8/7/2017</a:t>
            </a:fld>
            <a:endParaRPr lang="en-US" dirty="0">
              <a:latin typeface="Intel Cle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ntel Cle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Intel Clear"/>
              </a:rPr>
              <a:pPr/>
              <a:t>‹#›</a:t>
            </a:fld>
            <a:endParaRPr lang="en-US" dirty="0">
              <a:latin typeface="Intel Clear"/>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l Cle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l Clear"/>
              </a:defRPr>
            </a:lvl1pPr>
          </a:lstStyle>
          <a:p>
            <a:fld id="{ED7FC5FE-6F0D-D34A-8EE6-C95B4F5F4DC8}" type="datetimeFigureOut">
              <a:rPr lang="en-US" smtClean="0"/>
              <a:pPr/>
              <a:t>8/7/2017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l Cle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l Clear"/>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a:ea typeface="+mn-ea"/>
        <a:cs typeface="+mn-cs"/>
      </a:defRPr>
    </a:lvl1pPr>
    <a:lvl2pPr marL="457200" algn="l" defTabSz="457200" rtl="0" eaLnBrk="1" latinLnBrk="0" hangingPunct="1">
      <a:defRPr sz="1200" kern="1200">
        <a:solidFill>
          <a:schemeClr val="tx1"/>
        </a:solidFill>
        <a:latin typeface="Intel Clear"/>
        <a:ea typeface="+mn-ea"/>
        <a:cs typeface="+mn-cs"/>
      </a:defRPr>
    </a:lvl2pPr>
    <a:lvl3pPr marL="914400" algn="l" defTabSz="457200" rtl="0" eaLnBrk="1" latinLnBrk="0" hangingPunct="1">
      <a:defRPr sz="1200" kern="1200">
        <a:solidFill>
          <a:schemeClr val="tx1"/>
        </a:solidFill>
        <a:latin typeface="Intel Clear"/>
        <a:ea typeface="+mn-ea"/>
        <a:cs typeface="+mn-cs"/>
      </a:defRPr>
    </a:lvl3pPr>
    <a:lvl4pPr marL="1371600" algn="l" defTabSz="457200" rtl="0" eaLnBrk="1" latinLnBrk="0" hangingPunct="1">
      <a:defRPr sz="1200" kern="1200">
        <a:solidFill>
          <a:schemeClr val="tx1"/>
        </a:solidFill>
        <a:latin typeface="Intel Clear"/>
        <a:ea typeface="+mn-ea"/>
        <a:cs typeface="+mn-cs"/>
      </a:defRPr>
    </a:lvl4pPr>
    <a:lvl5pPr marL="1828800" algn="l" defTabSz="457200" rtl="0" eaLnBrk="1" latinLnBrk="0" hangingPunct="1">
      <a:defRPr sz="1200" kern="1200">
        <a:solidFill>
          <a:schemeClr val="tx1"/>
        </a:solidFill>
        <a:latin typeface="Intel Cle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I will briefly</a:t>
            </a:r>
            <a:r>
              <a:rPr lang="en-US" baseline="0" dirty="0" smtClean="0"/>
              <a:t> review what my group does in relation to CORAL, but mostly I will </a:t>
            </a:r>
            <a:r>
              <a:rPr lang="en-US" dirty="0" smtClean="0"/>
              <a:t>give</a:t>
            </a:r>
            <a:r>
              <a:rPr lang="en-US" baseline="0" dirty="0" smtClean="0"/>
              <a:t> an update on current work in progress to add AVX-512 vector support into Valgrind.  I will also show case several HPC features of Intel’s performance tools suite.</a:t>
            </a:r>
            <a:endParaRPr lang="en-US" dirty="0" smtClean="0"/>
          </a:p>
          <a:p>
            <a:endParaRPr lang="en-US" dirty="0" smtClean="0"/>
          </a:p>
          <a:p>
            <a:endParaRPr lang="ru-RU"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a:t>
            </a:fld>
            <a:endParaRPr lang="en-US" dirty="0"/>
          </a:p>
        </p:txBody>
      </p:sp>
    </p:spTree>
    <p:extLst>
      <p:ext uri="{BB962C8B-B14F-4D97-AF65-F5344CB8AC3E}">
        <p14:creationId xmlns:p14="http://schemas.microsoft.com/office/powerpoint/2010/main" val="1878940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plan to complete </a:t>
            </a:r>
            <a:r>
              <a:rPr lang="en-US" dirty="0" smtClean="0"/>
              <a:t>AVX-512 enabling by </a:t>
            </a:r>
            <a:r>
              <a:rPr lang="en-US" dirty="0" smtClean="0"/>
              <a:t>the end of this year.</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10</a:t>
            </a:fld>
            <a:endParaRPr lang="en-US" dirty="0"/>
          </a:p>
        </p:txBody>
      </p:sp>
    </p:spTree>
    <p:extLst>
      <p:ext uri="{BB962C8B-B14F-4D97-AF65-F5344CB8AC3E}">
        <p14:creationId xmlns:p14="http://schemas.microsoft.com/office/powerpoint/2010/main" val="1009471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NASA NAS IS benchmark yield</a:t>
            </a:r>
            <a:r>
              <a:rPr lang="en-US" baseline="0" dirty="0" smtClean="0"/>
              <a:t>s the same output under memcheck for the version compiled with AVX-512 compiler optimizations and without.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11</a:t>
            </a:fld>
            <a:endParaRPr lang="en-US" dirty="0"/>
          </a:p>
        </p:txBody>
      </p:sp>
    </p:spTree>
    <p:extLst>
      <p:ext uri="{BB962C8B-B14F-4D97-AF65-F5344CB8AC3E}">
        <p14:creationId xmlns:p14="http://schemas.microsoft.com/office/powerpoint/2010/main" val="3449535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12</a:t>
            </a:fld>
            <a:endParaRPr lang="en-US" dirty="0"/>
          </a:p>
        </p:txBody>
      </p:sp>
    </p:spTree>
    <p:extLst>
      <p:ext uri="{BB962C8B-B14F-4D97-AF65-F5344CB8AC3E}">
        <p14:creationId xmlns:p14="http://schemas.microsoft.com/office/powerpoint/2010/main" val="1855741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Lucida Console" pitchFamily="34" charset="0"/>
                <a:cs typeface="Arial" pitchFamily="34" charset="0"/>
              </a:defRPr>
            </a:lvl1pPr>
            <a:lvl2pPr marL="742950" indent="-285750" eaLnBrk="0" hangingPunct="0">
              <a:defRPr>
                <a:solidFill>
                  <a:schemeClr val="tx1"/>
                </a:solidFill>
                <a:latin typeface="Lucida Console" pitchFamily="34" charset="0"/>
                <a:cs typeface="Arial" pitchFamily="34" charset="0"/>
              </a:defRPr>
            </a:lvl2pPr>
            <a:lvl3pPr marL="1143000" indent="-228600" eaLnBrk="0" hangingPunct="0">
              <a:defRPr>
                <a:solidFill>
                  <a:schemeClr val="tx1"/>
                </a:solidFill>
                <a:latin typeface="Lucida Console" pitchFamily="34" charset="0"/>
                <a:cs typeface="Arial" pitchFamily="34" charset="0"/>
              </a:defRPr>
            </a:lvl3pPr>
            <a:lvl4pPr marL="1600200" indent="-228600" eaLnBrk="0" hangingPunct="0">
              <a:defRPr>
                <a:solidFill>
                  <a:schemeClr val="tx1"/>
                </a:solidFill>
                <a:latin typeface="Lucida Console" pitchFamily="34" charset="0"/>
                <a:cs typeface="Arial" pitchFamily="34" charset="0"/>
              </a:defRPr>
            </a:lvl4pPr>
            <a:lvl5pPr marL="2057400" indent="-228600" eaLnBrk="0" hangingPunct="0">
              <a:defRPr>
                <a:solidFill>
                  <a:schemeClr val="tx1"/>
                </a:solidFill>
                <a:latin typeface="Lucida Console"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Lucida Console"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Lucida Console"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Lucida Console"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Lucida Console" pitchFamily="34" charset="0"/>
                <a:cs typeface="Arial" pitchFamily="34" charset="0"/>
              </a:defRPr>
            </a:lvl9pPr>
          </a:lstStyle>
          <a:p>
            <a:pPr eaLnBrk="1" hangingPunct="1"/>
            <a:fld id="{E76F5E48-C788-4B86-975B-8CA35980790A}" type="slidenum">
              <a:rPr lang="en-US" altLang="en-US">
                <a:solidFill>
                  <a:prstClr val="black"/>
                </a:solidFill>
                <a:latin typeface="Intel Clear" pitchFamily="34" charset="0"/>
              </a:rPr>
              <a:pPr eaLnBrk="1" hangingPunct="1"/>
              <a:t>15</a:t>
            </a:fld>
            <a:endParaRPr lang="en-US" altLang="en-US" dirty="0">
              <a:solidFill>
                <a:prstClr val="black"/>
              </a:solidFill>
              <a:latin typeface="Intel Clear" pitchFamily="34" charset="0"/>
            </a:endParaRPr>
          </a:p>
        </p:txBody>
      </p:sp>
    </p:spTree>
    <p:extLst>
      <p:ext uri="{BB962C8B-B14F-4D97-AF65-F5344CB8AC3E}">
        <p14:creationId xmlns:p14="http://schemas.microsoft.com/office/powerpoint/2010/main" val="680569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D61C8689-8455-3546-ADF9-3B7273760F66}" type="slidenum">
              <a:rPr lang="en-US" smtClean="0"/>
              <a:pPr/>
              <a:t>16</a:t>
            </a:fld>
            <a:endParaRPr lang="en-US" dirty="0"/>
          </a:p>
        </p:txBody>
      </p:sp>
    </p:spTree>
    <p:extLst>
      <p:ext uri="{BB962C8B-B14F-4D97-AF65-F5344CB8AC3E}">
        <p14:creationId xmlns:p14="http://schemas.microsoft.com/office/powerpoint/2010/main" val="1753978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7305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a:t>
            </a:r>
            <a:r>
              <a:rPr lang="en-US" baseline="0" dirty="0" smtClean="0"/>
              <a:t> at STW knows the big picture. Only need to state the short story for STW: we work with these research institutions to promote performance tools for measurement and analysis of </a:t>
            </a:r>
            <a:r>
              <a:rPr lang="en-US" baseline="0" dirty="0" err="1" smtClean="0"/>
              <a:t>hpc</a:t>
            </a:r>
            <a:r>
              <a:rPr lang="en-US" baseline="0" dirty="0" smtClean="0"/>
              <a:t> applications and systems. Open pathways for the tool owners to get access to critical resources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848760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RK</a:t>
            </a:r>
          </a:p>
          <a:p>
            <a:r>
              <a:rPr lang="en-US" dirty="0" smtClean="0"/>
              <a:t>Updated this table. Skip, if it seems time is short</a:t>
            </a:r>
            <a:r>
              <a:rPr lang="en-US" dirty="0" smtClean="0"/>
              <a:t>.</a:t>
            </a:r>
          </a:p>
          <a:p>
            <a:endParaRPr lang="en-US" dirty="0" smtClean="0"/>
          </a:p>
          <a:p>
            <a:r>
              <a:rPr lang="en-US" dirty="0" smtClean="0"/>
              <a:t>We now have built and tested all of these</a:t>
            </a:r>
            <a:r>
              <a:rPr lang="en-US" baseline="0" dirty="0" smtClean="0"/>
              <a:t> tools on Knights Landing (KNL). One of the most </a:t>
            </a:r>
            <a:r>
              <a:rPr lang="en-US" baseline="0" dirty="0" err="1" smtClean="0"/>
              <a:t>signifigant</a:t>
            </a:r>
            <a:r>
              <a:rPr lang="en-US" baseline="0" dirty="0" smtClean="0"/>
              <a:t> pieces of work we did this past year was to implement AVX-512 support into Valgrind for KNL.</a:t>
            </a:r>
            <a:endParaRPr lang="en-US"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352976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presenting the development progress for AVX-512 enabling in Valgrind for KNL, let’s firs review a few of th</a:t>
            </a:r>
            <a:r>
              <a:rPr lang="en-US" dirty="0" smtClean="0"/>
              <a:t>e </a:t>
            </a:r>
            <a:r>
              <a:rPr lang="en-US" dirty="0" smtClean="0"/>
              <a:t>highlights of </a:t>
            </a:r>
            <a:r>
              <a:rPr lang="en-US" dirty="0" smtClean="0"/>
              <a:t>this processor:</a:t>
            </a:r>
            <a:endParaRPr lang="en-US" dirty="0" smtClean="0"/>
          </a:p>
          <a:p>
            <a:r>
              <a:rPr lang="en-US" dirty="0" smtClean="0"/>
              <a:t>-Introduces</a:t>
            </a:r>
            <a:r>
              <a:rPr lang="en-US" baseline="0" dirty="0" smtClean="0"/>
              <a:t> AVX-512 vector extensions, which extend AVX2 instructions by doubling the register size from 256 bits to 512 and includes new instructions</a:t>
            </a:r>
          </a:p>
          <a:p>
            <a:r>
              <a:rPr lang="en-US" baseline="0" dirty="0" smtClean="0"/>
              <a:t>-This was the first 14 nanometer processor</a:t>
            </a:r>
          </a:p>
          <a:p>
            <a:r>
              <a:rPr lang="en-US" baseline="0" dirty="0" smtClean="0"/>
              <a:t>-It supports the Xeon ISA</a:t>
            </a:r>
          </a:p>
          <a:p>
            <a:r>
              <a:rPr lang="en-US" baseline="0" dirty="0" smtClean="0"/>
              <a:t>-Large High bandwidth multi-channel dram (MCDRAM)</a:t>
            </a:r>
          </a:p>
          <a:p>
            <a:r>
              <a:rPr lang="en-US" baseline="0" dirty="0" smtClean="0"/>
              <a:t>-Omni-Path</a:t>
            </a:r>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57929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Valgrind is a widely-used open-source framework for binary analysis. It is designed for heavy-weight tasks, such as tracing memory leaks or race conditions. Valgrind doesn’t yet understand recently introduced subset of vector instructions, AVX-512, so it doesn’t work on new machines, for example, KNL.</a:t>
            </a:r>
          </a:p>
          <a:p>
            <a:endParaRPr lang="en-US" dirty="0" smtClean="0"/>
          </a:p>
          <a:p>
            <a:r>
              <a:rPr lang="en-US" dirty="0" smtClean="0"/>
              <a:t>AVX-512 is a set of 512-bit wide vector instructions. Its predecessor, </a:t>
            </a:r>
            <a:r>
              <a:rPr lang="en-US" dirty="0" smtClean="0"/>
              <a:t>AVX2</a:t>
            </a:r>
            <a:r>
              <a:rPr lang="en-US" dirty="0" smtClean="0"/>
              <a:t>, uses 256-wide vectors, and it is supported by Valgrind.</a:t>
            </a:r>
          </a:p>
          <a:p>
            <a:endParaRPr lang="en-US" dirty="0" smtClean="0"/>
          </a:p>
          <a:p>
            <a:r>
              <a:rPr lang="en-US" dirty="0" smtClean="0"/>
              <a:t>Valgrind </a:t>
            </a:r>
            <a:r>
              <a:rPr lang="en-US" dirty="0"/>
              <a:t>consists of several components. The main one is Valgrind core, which recompiles the input binary </a:t>
            </a:r>
            <a:r>
              <a:rPr lang="en-US" dirty="0" smtClean="0"/>
              <a:t>at runtime</a:t>
            </a:r>
            <a:r>
              <a:rPr lang="en-US" dirty="0"/>
              <a:t>. </a:t>
            </a:r>
            <a:r>
              <a:rPr lang="en-US" dirty="0" smtClean="0"/>
              <a:t>The binary </a:t>
            </a:r>
            <a:r>
              <a:rPr lang="en-US" dirty="0"/>
              <a:t>analysis is done by another component, </a:t>
            </a:r>
            <a:r>
              <a:rPr lang="en-US" dirty="0" smtClean="0"/>
              <a:t>a </a:t>
            </a:r>
            <a:r>
              <a:rPr lang="en-US" dirty="0"/>
              <a:t>Valgrind tool, and there are many tools for different analysis types.</a:t>
            </a:r>
          </a:p>
          <a:p>
            <a:endParaRPr lang="en-US" dirty="0" smtClean="0"/>
          </a:p>
          <a:p>
            <a:r>
              <a:rPr lang="en-US" dirty="0" smtClean="0"/>
              <a:t>The </a:t>
            </a:r>
            <a:r>
              <a:rPr lang="en-US" dirty="0"/>
              <a:t>simplest tool, “</a:t>
            </a:r>
            <a:r>
              <a:rPr lang="en-US" dirty="0" err="1"/>
              <a:t>Nulgrind</a:t>
            </a:r>
            <a:r>
              <a:rPr lang="en-US" dirty="0"/>
              <a:t>”, does not do anything. It’s not </a:t>
            </a:r>
            <a:r>
              <a:rPr lang="en-US" dirty="0" smtClean="0"/>
              <a:t>what a typical user or</a:t>
            </a:r>
            <a:r>
              <a:rPr lang="en-US" baseline="0" dirty="0" smtClean="0"/>
              <a:t> developer uses, but it is quite helpful as a debugging tool for those who work on extensions to the Valgrind core, tools, or create new Valgrind tools. For these reasons, we incorporated it into our approach for extending the valgrind core and eventual additions to the memcheck tool.</a:t>
            </a:r>
          </a:p>
          <a:p>
            <a:r>
              <a:rPr lang="en-US" dirty="0" smtClean="0"/>
              <a:t>Our steps to  </a:t>
            </a:r>
            <a:r>
              <a:rPr lang="en-US" dirty="0"/>
              <a:t>add AVX-512 to </a:t>
            </a:r>
            <a:r>
              <a:rPr lang="en-US" dirty="0" smtClean="0"/>
              <a:t>the Valgrind core were</a:t>
            </a:r>
            <a:r>
              <a:rPr lang="en-US" baseline="0" dirty="0" smtClean="0"/>
              <a:t> the following</a:t>
            </a:r>
            <a:r>
              <a:rPr lang="en-US" dirty="0" smtClean="0"/>
              <a:t>:</a:t>
            </a:r>
            <a:endParaRPr lang="en-US" dirty="0" smtClean="0"/>
          </a:p>
          <a:p>
            <a:pPr marL="171450" indent="-171450">
              <a:buFontTx/>
              <a:buChar char="-"/>
            </a:pPr>
            <a:r>
              <a:rPr lang="en-US" dirty="0" smtClean="0"/>
              <a:t>First:</a:t>
            </a:r>
            <a:r>
              <a:rPr lang="en-US" baseline="0" dirty="0" smtClean="0"/>
              <a:t> L</a:t>
            </a:r>
            <a:r>
              <a:rPr lang="en-US" dirty="0" smtClean="0"/>
              <a:t>ist </a:t>
            </a:r>
            <a:r>
              <a:rPr lang="en-US" dirty="0"/>
              <a:t>all AVX-512 instructions </a:t>
            </a:r>
            <a:r>
              <a:rPr lang="en-US" dirty="0" smtClean="0"/>
              <a:t>from </a:t>
            </a:r>
            <a:r>
              <a:rPr lang="en-US" dirty="0"/>
              <a:t>a relatively simple </a:t>
            </a:r>
            <a:r>
              <a:rPr lang="en-US" dirty="0" smtClean="0"/>
              <a:t>serial benchmark</a:t>
            </a:r>
            <a:r>
              <a:rPr lang="en-US" dirty="0"/>
              <a:t>, </a:t>
            </a:r>
            <a:r>
              <a:rPr lang="en-US" dirty="0" smtClean="0"/>
              <a:t>NASA’s NPB IS,</a:t>
            </a:r>
            <a:r>
              <a:rPr lang="en-US" baseline="0" dirty="0" smtClean="0"/>
              <a:t> which we chose because when compiled with AVX-512 compiler arguments, the compiler will generate AVX-512 instructions in each of the four AVX-512 instruction classes: F, CD, ER, PF Foundation (F), Conflict-Detection (CD), Exponential and Reciprocal (ER), and </a:t>
            </a:r>
            <a:r>
              <a:rPr lang="en-US" baseline="0" dirty="0" err="1" smtClean="0"/>
              <a:t>Prefetch</a:t>
            </a:r>
            <a:r>
              <a:rPr lang="en-US" baseline="0" dirty="0" smtClean="0"/>
              <a:t> (PF).</a:t>
            </a:r>
            <a:endParaRPr lang="en-US" dirty="0"/>
          </a:p>
          <a:p>
            <a:pPr marL="171450" indent="-171450">
              <a:buFontTx/>
              <a:buChar char="-"/>
            </a:pPr>
            <a:r>
              <a:rPr lang="en-US" dirty="0" smtClean="0"/>
              <a:t>Next,</a:t>
            </a:r>
            <a:r>
              <a:rPr lang="en-US" baseline="0" dirty="0" smtClean="0"/>
              <a:t> f</a:t>
            </a:r>
            <a:r>
              <a:rPr lang="en-US" dirty="0" smtClean="0"/>
              <a:t>or </a:t>
            </a:r>
            <a:r>
              <a:rPr lang="en-US" dirty="0"/>
              <a:t>each instruction from the list, </a:t>
            </a:r>
            <a:r>
              <a:rPr lang="en-US" dirty="0" smtClean="0"/>
              <a:t>we implemented</a:t>
            </a:r>
            <a:r>
              <a:rPr lang="en-US" baseline="0" dirty="0" smtClean="0"/>
              <a:t> the instruction and </a:t>
            </a:r>
            <a:r>
              <a:rPr lang="en-US" dirty="0" smtClean="0"/>
              <a:t>wrote </a:t>
            </a:r>
            <a:r>
              <a:rPr lang="en-US" dirty="0"/>
              <a:t>a small </a:t>
            </a:r>
            <a:r>
              <a:rPr lang="en-US" dirty="0" smtClean="0"/>
              <a:t>micro-benchmark which only </a:t>
            </a:r>
            <a:r>
              <a:rPr lang="en-US" dirty="0"/>
              <a:t>uses this AVX-512 instruction and </a:t>
            </a:r>
            <a:r>
              <a:rPr lang="en-US" dirty="0" smtClean="0"/>
              <a:t>possibly </a:t>
            </a:r>
            <a:r>
              <a:rPr lang="en-US" dirty="0"/>
              <a:t>the instructions </a:t>
            </a:r>
            <a:r>
              <a:rPr lang="en-US" dirty="0" smtClean="0"/>
              <a:t>which </a:t>
            </a:r>
            <a:r>
              <a:rPr lang="en-US" dirty="0"/>
              <a:t>already have their own </a:t>
            </a:r>
            <a:r>
              <a:rPr lang="en-US" dirty="0" smtClean="0"/>
              <a:t>tests;</a:t>
            </a:r>
            <a:endParaRPr lang="en-US" dirty="0"/>
          </a:p>
          <a:p>
            <a:pPr marL="171450" indent="-171450">
              <a:buFontTx/>
              <a:buChar char="-"/>
            </a:pPr>
            <a:r>
              <a:rPr lang="en-US" dirty="0" smtClean="0"/>
              <a:t>Then</a:t>
            </a:r>
            <a:r>
              <a:rPr lang="en-US" baseline="0" dirty="0" smtClean="0"/>
              <a:t>, we r</a:t>
            </a:r>
            <a:r>
              <a:rPr lang="en-US" dirty="0" smtClean="0"/>
              <a:t>un each test under </a:t>
            </a:r>
            <a:r>
              <a:rPr lang="en-US" dirty="0" err="1" smtClean="0"/>
              <a:t>Nulgrind</a:t>
            </a:r>
            <a:r>
              <a:rPr lang="en-US" dirty="0" smtClean="0"/>
              <a:t>, ensuring</a:t>
            </a:r>
            <a:r>
              <a:rPr lang="en-US" baseline="0" dirty="0" smtClean="0"/>
              <a:t> </a:t>
            </a:r>
            <a:r>
              <a:rPr lang="en-US" dirty="0" smtClean="0"/>
              <a:t> it</a:t>
            </a:r>
            <a:r>
              <a:rPr lang="en-US" baseline="0" dirty="0" smtClean="0"/>
              <a:t> does not </a:t>
            </a:r>
            <a:r>
              <a:rPr lang="en-US" dirty="0" smtClean="0"/>
              <a:t>crash </a:t>
            </a:r>
            <a:r>
              <a:rPr lang="en-US" dirty="0"/>
              <a:t>and </a:t>
            </a:r>
            <a:r>
              <a:rPr lang="en-US" dirty="0" smtClean="0"/>
              <a:t>gives </a:t>
            </a:r>
            <a:r>
              <a:rPr lang="en-US" dirty="0"/>
              <a:t>the expected results.</a:t>
            </a:r>
          </a:p>
          <a:p>
            <a:pPr marL="171450" indent="-171450">
              <a:buFontTx/>
              <a:buChar char="-"/>
            </a:pPr>
            <a:r>
              <a:rPr lang="en-US" dirty="0" smtClean="0"/>
              <a:t>Once all the tests</a:t>
            </a:r>
            <a:r>
              <a:rPr lang="en-US" baseline="0" dirty="0" smtClean="0"/>
              <a:t> are completed and </a:t>
            </a:r>
            <a:r>
              <a:rPr lang="en-US" dirty="0" smtClean="0"/>
              <a:t>run </a:t>
            </a:r>
            <a:r>
              <a:rPr lang="en-US" dirty="0"/>
              <a:t>correctly, </a:t>
            </a:r>
            <a:r>
              <a:rPr lang="en-US" dirty="0" smtClean="0"/>
              <a:t>we then run the NAS </a:t>
            </a:r>
            <a:r>
              <a:rPr lang="en-US" dirty="0"/>
              <a:t>IS benchmark under </a:t>
            </a:r>
            <a:r>
              <a:rPr lang="en-US" dirty="0" err="1" smtClean="0"/>
              <a:t>Nulgrind</a:t>
            </a:r>
            <a:r>
              <a:rPr lang="en-US" dirty="0" smtClean="0"/>
              <a:t>,</a:t>
            </a:r>
            <a:r>
              <a:rPr lang="en-US" baseline="0" dirty="0" smtClean="0"/>
              <a:t> and m</a:t>
            </a:r>
            <a:r>
              <a:rPr lang="en-US" dirty="0" smtClean="0"/>
              <a:t>ake </a:t>
            </a:r>
            <a:r>
              <a:rPr lang="en-US" dirty="0"/>
              <a:t>sure it does not crash and </a:t>
            </a:r>
            <a:r>
              <a:rPr lang="en-US" dirty="0" smtClean="0"/>
              <a:t>yields expected IS results.</a:t>
            </a:r>
            <a:endParaRPr lang="en-US" dirty="0"/>
          </a:p>
          <a:p>
            <a:r>
              <a:rPr lang="en-US" dirty="0"/>
              <a:t>These goals were achieved. The benchmark runs under </a:t>
            </a:r>
            <a:r>
              <a:rPr lang="en-US" dirty="0" err="1"/>
              <a:t>Nulgrind</a:t>
            </a:r>
            <a:r>
              <a:rPr lang="en-US" dirty="0"/>
              <a:t> or any other tool that does not instrument it - for example, </a:t>
            </a:r>
            <a:r>
              <a:rPr lang="en-US" dirty="0" err="1"/>
              <a:t>Helgrind</a:t>
            </a:r>
            <a:r>
              <a:rPr lang="en-US" dirty="0" smtClean="0"/>
              <a:t>.</a:t>
            </a:r>
          </a:p>
          <a:p>
            <a:endParaRPr lang="en-US" dirty="0" smtClean="0"/>
          </a:p>
          <a:p>
            <a:r>
              <a:rPr lang="en-US" dirty="0" smtClean="0"/>
              <a:t>However, the real goal is that applications with AVX-512 instructions will not</a:t>
            </a:r>
            <a:r>
              <a:rPr lang="en-US" baseline="0" dirty="0" smtClean="0"/>
              <a:t> crash under </a:t>
            </a:r>
            <a:r>
              <a:rPr lang="en-US" baseline="0" dirty="0" err="1" smtClean="0"/>
              <a:t>Valgrind’s</a:t>
            </a:r>
            <a:r>
              <a:rPr lang="en-US" baseline="0" dirty="0" smtClean="0"/>
              <a:t> popular memcheck tool, which gives useful feedback to developers about memory errors in their codes.  We </a:t>
            </a:r>
            <a:r>
              <a:rPr lang="en-US" baseline="0" dirty="0" smtClean="0"/>
              <a:t>the serial version </a:t>
            </a:r>
            <a:r>
              <a:rPr lang="en-US" baseline="0" dirty="0" smtClean="0"/>
              <a:t>of </a:t>
            </a:r>
            <a:r>
              <a:rPr lang="en-US" baseline="0" dirty="0" smtClean="0"/>
              <a:t>IS working </a:t>
            </a:r>
            <a:r>
              <a:rPr lang="en-US" baseline="0" dirty="0" smtClean="0"/>
              <a:t>under memcheck, but we have a ways to go to support the entire AVX-512 set of vector extensions. If the instructions are not supported in Valgrind, memcheck fails expectedly with errors about unrecognized instructions.</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6</a:t>
            </a:fld>
            <a:endParaRPr lang="en-US" dirty="0"/>
          </a:p>
        </p:txBody>
      </p:sp>
    </p:spTree>
    <p:extLst>
      <p:ext uri="{BB962C8B-B14F-4D97-AF65-F5344CB8AC3E}">
        <p14:creationId xmlns:p14="http://schemas.microsoft.com/office/powerpoint/2010/main" val="62228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give</a:t>
            </a:r>
            <a:r>
              <a:rPr lang="en-US" baseline="0" dirty="0" smtClean="0"/>
              <a:t> a high-level overview of how the Valgrind core works, which is much like a compiler in its own right</a:t>
            </a:r>
            <a:r>
              <a:rPr lang="en-US" dirty="0" smtClean="0"/>
              <a:t>:</a:t>
            </a:r>
          </a:p>
          <a:p>
            <a:endParaRPr lang="en-US" dirty="0" smtClean="0"/>
          </a:p>
          <a:p>
            <a:pPr marL="171450" indent="-171450">
              <a:buFontTx/>
              <a:buChar char="-"/>
            </a:pPr>
            <a:r>
              <a:rPr lang="en-US" dirty="0" smtClean="0"/>
              <a:t>It reads the assembly of a current basic block and translates each instruction of this assembly into intermediate representation, IR. If Valgrind does not know the current instruction, it crashes.</a:t>
            </a:r>
          </a:p>
          <a:p>
            <a:pPr marL="171450" indent="-171450">
              <a:buFontTx/>
              <a:buChar char="-"/>
            </a:pPr>
            <a:r>
              <a:rPr lang="en-US" dirty="0" smtClean="0"/>
              <a:t>Then, optionally, a Valgrind tool parses the generated IR and instruments it. We have only just started working with memcheck.</a:t>
            </a:r>
          </a:p>
          <a:p>
            <a:pPr marL="171450" indent="-171450">
              <a:buFontTx/>
              <a:buChar char="-"/>
            </a:pPr>
            <a:r>
              <a:rPr lang="en-US" dirty="0" smtClean="0"/>
              <a:t>Then, the IR is compiled into assembly and executed. Valgrind </a:t>
            </a:r>
            <a:r>
              <a:rPr lang="en-US" dirty="0" smtClean="0"/>
              <a:t>then begins</a:t>
            </a:r>
            <a:r>
              <a:rPr lang="en-US" baseline="0" dirty="0" smtClean="0"/>
              <a:t> working on </a:t>
            </a:r>
            <a:r>
              <a:rPr lang="en-US" dirty="0" smtClean="0"/>
              <a:t>the </a:t>
            </a:r>
            <a:r>
              <a:rPr lang="en-US" dirty="0" smtClean="0"/>
              <a:t>next basic block we should run, and </a:t>
            </a:r>
            <a:r>
              <a:rPr lang="en-US" dirty="0" smtClean="0"/>
              <a:t>this </a:t>
            </a:r>
            <a:r>
              <a:rPr lang="en-US" dirty="0" smtClean="0"/>
              <a:t>process repeats.</a:t>
            </a:r>
          </a:p>
          <a:p>
            <a:endParaRPr lang="en-US" dirty="0" smtClean="0"/>
          </a:p>
          <a:p>
            <a:r>
              <a:rPr lang="en-US" dirty="0" smtClean="0"/>
              <a:t>So, to support a new instruction set, we need to:</a:t>
            </a:r>
          </a:p>
          <a:p>
            <a:pPr marL="171450" indent="-171450">
              <a:buFont typeface="Arial" panose="020B0604020202020204" pitchFamily="34" charset="0"/>
              <a:buChar char="•"/>
            </a:pPr>
            <a:r>
              <a:rPr lang="en-US" dirty="0" smtClean="0"/>
              <a:t>1. Add some background support of new AVX-512 features, which </a:t>
            </a:r>
            <a:r>
              <a:rPr lang="en-US" dirty="0" smtClean="0"/>
              <a:t>we describe </a:t>
            </a:r>
            <a:r>
              <a:rPr lang="en-US" dirty="0" smtClean="0"/>
              <a:t>on the next slide</a:t>
            </a:r>
          </a:p>
          <a:p>
            <a:pPr marL="171450" indent="-171450">
              <a:buFont typeface="Arial" panose="020B0604020202020204" pitchFamily="34" charset="0"/>
              <a:buChar char="•"/>
            </a:pPr>
            <a:r>
              <a:rPr lang="en-US" dirty="0" smtClean="0"/>
              <a:t>2. Specify how to translate new instructions to existing </a:t>
            </a:r>
            <a:r>
              <a:rPr lang="en-US" dirty="0" smtClean="0"/>
              <a:t>IR </a:t>
            </a:r>
            <a:r>
              <a:rPr lang="en-US" dirty="0" smtClean="0"/>
              <a:t>or add new IR</a:t>
            </a:r>
          </a:p>
          <a:p>
            <a:pPr marL="171450" indent="-171450">
              <a:buFont typeface="Arial" panose="020B0604020202020204" pitchFamily="34" charset="0"/>
              <a:buChar char="•"/>
            </a:pPr>
            <a:r>
              <a:rPr lang="en-US" dirty="0" smtClean="0"/>
              <a:t>3. Update the tools to analyze new IR </a:t>
            </a:r>
            <a:r>
              <a:rPr lang="en-US" dirty="0" smtClean="0"/>
              <a:t>correctly</a:t>
            </a:r>
            <a:r>
              <a:rPr lang="en-US" baseline="0" dirty="0" smtClean="0"/>
              <a:t> – we have started updating memcheck, but we are not yet finished.</a:t>
            </a:r>
            <a:endParaRPr lang="en-US" dirty="0" smtClean="0"/>
          </a:p>
          <a:p>
            <a:pPr marL="171450" indent="-171450">
              <a:buFont typeface="Arial" panose="020B0604020202020204" pitchFamily="34" charset="0"/>
              <a:buChar char="•"/>
            </a:pPr>
            <a:r>
              <a:rPr lang="en-US" dirty="0" smtClean="0"/>
              <a:t>4. Translate new IR into assembly.</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7</a:t>
            </a:fld>
            <a:endParaRPr lang="en-US" dirty="0"/>
          </a:p>
        </p:txBody>
      </p:sp>
    </p:spTree>
    <p:extLst>
      <p:ext uri="{BB962C8B-B14F-4D97-AF65-F5344CB8AC3E}">
        <p14:creationId xmlns:p14="http://schemas.microsoft.com/office/powerpoint/2010/main" val="947163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new in the AVX-512 extension:</a:t>
            </a:r>
          </a:p>
          <a:p>
            <a:pPr marL="171450" indent="-171450">
              <a:buFontTx/>
              <a:buChar char="-"/>
            </a:pPr>
            <a:r>
              <a:rPr lang="en-US" dirty="0" smtClean="0"/>
              <a:t>A new instruction prefix. (Prefixes encode various instruction parameters).</a:t>
            </a:r>
          </a:p>
          <a:p>
            <a:pPr marL="171450" indent="-171450">
              <a:buFontTx/>
              <a:buChar char="-"/>
            </a:pPr>
            <a:r>
              <a:rPr lang="en-US" dirty="0" smtClean="0"/>
              <a:t>A new displacement encoding. In fact, it is not new, it is a change of an existing displacement scheme, so it was an unpleasant surprise when an existing Valgrind displacement decoder suddenly stopped working for some instructions.</a:t>
            </a:r>
          </a:p>
          <a:p>
            <a:pPr marL="171450" indent="-171450">
              <a:buFontTx/>
              <a:buChar char="-"/>
            </a:pPr>
            <a:r>
              <a:rPr lang="en-US" dirty="0" smtClean="0"/>
              <a:t>The main feature, 512-bit wide vector registers, named ZMM. Lower half of there registers can also be addressed as YMM from the previous extension, AVX-2, and the lowest quarter of these registers can be addressed as XMM from SSE extension. It means that if, for example, an SSE instruction puts something to XMM0, we must be able to read it from ZMM0.</a:t>
            </a:r>
          </a:p>
          <a:p>
            <a:r>
              <a:rPr lang="en-US" dirty="0" smtClean="0"/>
              <a:t>    And there are 32 vector registers; the previous limit was 16. </a:t>
            </a:r>
          </a:p>
          <a:p>
            <a:r>
              <a:rPr lang="en-US" dirty="0" smtClean="0"/>
              <a:t>    Also, there are 8 more registers, k0 - k7, for operation masking.</a:t>
            </a:r>
          </a:p>
          <a:p>
            <a:r>
              <a:rPr lang="en-US" dirty="0" smtClean="0"/>
              <a:t>Adding any new registers to Valgrind is straightforward. Valgrind emulates all guest registers with a data structure, and uses offsets to address a specific register. So we chose to expand the structure and update the offsets.</a:t>
            </a:r>
          </a:p>
          <a:p>
            <a:r>
              <a:rPr lang="en-US" dirty="0" smtClean="0"/>
              <a:t>-   Instruction masking required some effort, more detail on the next slide.</a:t>
            </a:r>
          </a:p>
          <a:p>
            <a:pPr marL="171450" indent="-171450">
              <a:buFontTx/>
              <a:buChar char="-"/>
            </a:pPr>
            <a:r>
              <a:rPr lang="en-US" dirty="0" smtClean="0"/>
              <a:t>The instructions can support up to 4 operands</a:t>
            </a:r>
          </a:p>
          <a:p>
            <a:pPr marL="171450" indent="-171450">
              <a:buFontTx/>
              <a:buChar char="-"/>
            </a:pPr>
            <a:endParaRPr lang="en-US" dirty="0" smtClean="0"/>
          </a:p>
          <a:p>
            <a:r>
              <a:rPr lang="en-US" dirty="0" smtClean="0"/>
              <a:t>We have not yet encountered explicit</a:t>
            </a:r>
            <a:r>
              <a:rPr lang="en-US" baseline="0" dirty="0" smtClean="0"/>
              <a:t> rounding control specifier in instructions or embedded memory broadcast.  We think that the first feature will not cause an issue if encountered because Valgrind IR allows it currently.</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8</a:t>
            </a:fld>
            <a:endParaRPr lang="en-US" dirty="0"/>
          </a:p>
        </p:txBody>
      </p:sp>
    </p:spTree>
    <p:extLst>
      <p:ext uri="{BB962C8B-B14F-4D97-AF65-F5344CB8AC3E}">
        <p14:creationId xmlns:p14="http://schemas.microsoft.com/office/powerpoint/2010/main" val="1785921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r>
              <a:rPr lang="en-US" dirty="0" smtClean="0"/>
              <a:t>After Valgrind adding support for the previous AVX-512 features, we are abl</a:t>
            </a:r>
            <a:r>
              <a:rPr lang="en-US" baseline="0" dirty="0" smtClean="0"/>
              <a:t>e to </a:t>
            </a:r>
            <a:r>
              <a:rPr lang="en-US" dirty="0" smtClean="0"/>
              <a:t>add new instructions.</a:t>
            </a:r>
          </a:p>
          <a:p>
            <a:pPr marL="0" lvl="1"/>
            <a:endParaRPr lang="en-US" dirty="0" smtClean="0"/>
          </a:p>
          <a:p>
            <a:pPr marL="0" lvl="1"/>
            <a:r>
              <a:rPr lang="en-US" dirty="0" smtClean="0"/>
              <a:t>The first step is translating an instruction to IR, existing or new.</a:t>
            </a:r>
          </a:p>
          <a:p>
            <a:pPr marL="0" lvl="1"/>
            <a:r>
              <a:rPr lang="en-US" dirty="0" smtClean="0"/>
              <a:t>The IRs explicitly specify data width. For many AVX-512 instructions, it is possible to use two existing 256-bit wide IRs; and we did this for many which</a:t>
            </a:r>
            <a:r>
              <a:rPr lang="en-US" baseline="0" dirty="0" smtClean="0"/>
              <a:t> had existing AVX2 IRs and a few new instructions as well. </a:t>
            </a:r>
            <a:r>
              <a:rPr lang="en-US" dirty="0" smtClean="0"/>
              <a:t>Valgrind lead developer, Julian, advised us to try adding new IRs</a:t>
            </a:r>
          </a:p>
          <a:p>
            <a:pPr marL="0" lvl="1"/>
            <a:endParaRPr lang="en-US" dirty="0" smtClean="0"/>
          </a:p>
          <a:p>
            <a:r>
              <a:rPr lang="en-US" dirty="0" smtClean="0"/>
              <a:t>If we add new IR, we should also translate it into the host assembly, and, again, there are two options.</a:t>
            </a:r>
          </a:p>
          <a:p>
            <a:r>
              <a:rPr lang="en-US" dirty="0" smtClean="0"/>
              <a:t>If the IR can be expressed through SSE instructions, we do it. As a result, one AVX-512 instruction is usually represented by at least 4 SSE instructions; usually by 8.  We generate about the same amount of code as for 2 AVX-2 instructions, so it should have the same speed.</a:t>
            </a:r>
          </a:p>
          <a:p>
            <a:endParaRPr lang="en-US" dirty="0" smtClean="0"/>
          </a:p>
          <a:p>
            <a:r>
              <a:rPr lang="en-US" dirty="0" smtClean="0"/>
              <a:t>If not, we can write a C function that does what the instruction is supposed to do. Then we translate the IR to jump to the beginning of the function. We also use SSE to load function operands into registers, and to read the result from register. It requires at least 8 SSE instructions, usually takes 12, plus all the code in function, usually 8-16 serial instructions.</a:t>
            </a:r>
          </a:p>
          <a:p>
            <a:r>
              <a:rPr lang="en-US" dirty="0" smtClean="0"/>
              <a:t>This approach is used to mask an instruction, after we calculate an unmasked result into a temporary variable. So, a masked AVX-512 instruction usually generates 12 vector and 16 serial instructions.</a:t>
            </a:r>
          </a:p>
          <a:p>
            <a:endParaRPr lang="en-US" dirty="0" smtClean="0"/>
          </a:p>
          <a:p>
            <a:r>
              <a:rPr lang="en-US" dirty="0" smtClean="0"/>
              <a:t>The conditional expressions are used in masking-like AVX-2 instructions. They would generate 8-16 comparisons and 8-16 serial instructions for masking, but they are quite difficult to debug</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9</a:t>
            </a:fld>
            <a:endParaRPr lang="en-US" dirty="0"/>
          </a:p>
        </p:txBody>
      </p:sp>
    </p:spTree>
    <p:extLst>
      <p:ext uri="{BB962C8B-B14F-4D97-AF65-F5344CB8AC3E}">
        <p14:creationId xmlns:p14="http://schemas.microsoft.com/office/powerpoint/2010/main" val="29022659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2221197"/>
            <a:ext cx="8212886" cy="1102519"/>
          </a:xfrm>
        </p:spPr>
        <p:txBody>
          <a:bodyPr lIns="0" rIns="0" anchor="ctr" anchorCtr="0">
            <a:noAutofit/>
          </a:bodyPr>
          <a:lstStyle>
            <a:lvl1pPr algn="ctr">
              <a:defRPr sz="2800" baseline="0">
                <a:solidFill>
                  <a:schemeClr val="bg1"/>
                </a:solidFill>
                <a:latin typeface="+mj-lt"/>
                <a:cs typeface="Intel Clear Light" panose="020B0404020203020204" pitchFamily="34" charset="0"/>
              </a:defRPr>
            </a:lvl1pPr>
          </a:lstStyle>
          <a:p>
            <a:r>
              <a:rPr lang="en-US" dirty="0" err="1" smtClean="0"/>
              <a:t>28pt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3488723"/>
            <a:ext cx="6330212" cy="925360"/>
          </a:xfrm>
        </p:spPr>
        <p:txBody>
          <a:bodyPr lIns="0" rIns="0">
            <a:noAutofit/>
          </a:bodyPr>
          <a:lstStyle>
            <a:lvl1pPr marL="0" indent="0" algn="l">
              <a:buNone/>
              <a:defRPr sz="1200" b="1" baseline="0">
                <a:solidFill>
                  <a:schemeClr val="bg1"/>
                </a:solidFill>
                <a:latin typeface="+mn-lt"/>
                <a:cs typeface="Intel Clear" panose="020B06040202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12pt</a:t>
            </a:r>
            <a:r>
              <a:rPr lang="en-US" dirty="0" smtClean="0"/>
              <a:t> Intel Clear Bolded Subhead, Date, Etc.</a:t>
            </a:r>
            <a:endParaRPr lang="en-US" dirty="0"/>
          </a:p>
        </p:txBody>
      </p:sp>
      <p:pic>
        <p:nvPicPr>
          <p:cNvPr id="9" name="Picture 3" descr="W:\Clients\Intel\PRODUCTION\2012_13_Production\ASSETS_LOGOS_2012-13\Assets_Complete_2012-13\ PEEL AWAY\Intel_Peels\Intel_Peels_RGB\Peel_rgb_png\peel_rt_btm_drkBlue_rgb_21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17535" y="4035643"/>
            <a:ext cx="1426464" cy="11028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psf\Home\Desktop\IntelLookInsideCLEAR_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55613" y="639800"/>
            <a:ext cx="2049636" cy="57607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4"/>
          <p:cNvSpPr>
            <a:spLocks noGrp="1"/>
          </p:cNvSpPr>
          <p:nvPr>
            <p:ph type="ftr" sz="quarter" idx="11"/>
          </p:nvPr>
        </p:nvSpPr>
        <p:spPr>
          <a:xfrm>
            <a:off x="3124200" y="4767263"/>
            <a:ext cx="2895600" cy="273844"/>
          </a:xfrm>
        </p:spPr>
        <p:txBody>
          <a:bodyPr/>
          <a:lstStyle>
            <a:lvl1pPr>
              <a:defRPr>
                <a:solidFill>
                  <a:schemeClr val="bg1">
                    <a:lumMod val="85000"/>
                  </a:schemeClr>
                </a:solidFill>
              </a:defRPr>
            </a:lvl1pPr>
          </a:lstStyle>
          <a:p>
            <a:r>
              <a:rPr lang="en-US" dirty="0" smtClean="0">
                <a:solidFill>
                  <a:prstClr val="white">
                    <a:lumMod val="85000"/>
                  </a:prstClr>
                </a:solidFill>
              </a:rPr>
              <a:t>Intel Confidential</a:t>
            </a:r>
            <a:endParaRPr lang="en-US" dirty="0">
              <a:solidFill>
                <a:prstClr val="white">
                  <a:lumMod val="85000"/>
                </a:prstClr>
              </a:solidFill>
            </a:endParaRPr>
          </a:p>
        </p:txBody>
      </p:sp>
    </p:spTree>
    <p:extLst>
      <p:ext uri="{BB962C8B-B14F-4D97-AF65-F5344CB8AC3E}">
        <p14:creationId xmlns:p14="http://schemas.microsoft.com/office/powerpoint/2010/main" val="20854876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smtClean="0">
              <a:solidFill>
                <a:schemeClr val="tx2"/>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11" name="Date Placeholder 3"/>
          <p:cNvSpPr>
            <a:spLocks noGrp="1"/>
          </p:cNvSpPr>
          <p:nvPr>
            <p:ph type="dt" sz="half" idx="10"/>
          </p:nvPr>
        </p:nvSpPr>
        <p:spPr>
          <a:xfrm>
            <a:off x="457200" y="4767263"/>
            <a:ext cx="2133600" cy="273844"/>
          </a:xfrm>
        </p:spPr>
        <p:txBody>
          <a:bodyPr/>
          <a:lstStyle>
            <a:lvl1pPr>
              <a:defRPr>
                <a:solidFill>
                  <a:schemeClr val="tx1"/>
                </a:solidFill>
              </a:defRPr>
            </a:lvl1pPr>
          </a:lstStyle>
          <a:p>
            <a:r>
              <a:rPr lang="en-US" smtClean="0"/>
              <a:t>7 August 2017</a:t>
            </a:r>
            <a:endParaRPr lang="en-US" dirty="0"/>
          </a:p>
        </p:txBody>
      </p:sp>
      <p:sp>
        <p:nvSpPr>
          <p:cNvPr id="12" name="Footer Placeholder 4"/>
          <p:cNvSpPr>
            <a:spLocks noGrp="1"/>
          </p:cNvSpPr>
          <p:nvPr>
            <p:ph type="ftr" sz="quarter" idx="11"/>
          </p:nvPr>
        </p:nvSpPr>
        <p:spPr>
          <a:xfrm>
            <a:off x="3124200" y="4767263"/>
            <a:ext cx="2895600" cy="273844"/>
          </a:xfrm>
        </p:spPr>
        <p:txBody>
          <a:bodyPr/>
          <a:lstStyle>
            <a:lvl1pPr>
              <a:defRPr>
                <a:solidFill>
                  <a:schemeClr val="tx1"/>
                </a:solidFill>
              </a:defRPr>
            </a:lvl1pPr>
          </a:lstStyle>
          <a:p>
            <a:r>
              <a:rPr lang="en-US" smtClean="0"/>
              <a:t>Intel Confidential</a:t>
            </a:r>
            <a:endParaRPr lang="en-US" dirty="0"/>
          </a:p>
        </p:txBody>
      </p:sp>
    </p:spTree>
    <p:extLst>
      <p:ext uri="{BB962C8B-B14F-4D97-AF65-F5344CB8AC3E}">
        <p14:creationId xmlns:p14="http://schemas.microsoft.com/office/powerpoint/2010/main" val="2392689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7" name="Date Placeholder 3"/>
          <p:cNvSpPr>
            <a:spLocks noGrp="1"/>
          </p:cNvSpPr>
          <p:nvPr>
            <p:ph type="dt" sz="half" idx="10"/>
          </p:nvPr>
        </p:nvSpPr>
        <p:spPr>
          <a:xfrm>
            <a:off x="457200" y="4767263"/>
            <a:ext cx="2133600" cy="273844"/>
          </a:xfrm>
        </p:spPr>
        <p:txBody>
          <a:bodyPr/>
          <a:lstStyle>
            <a:lvl1pPr>
              <a:defRPr>
                <a:solidFill>
                  <a:schemeClr val="tx1"/>
                </a:solidFill>
              </a:defRPr>
            </a:lvl1pPr>
          </a:lstStyle>
          <a:p>
            <a:r>
              <a:rPr lang="en-US" smtClean="0"/>
              <a:t>7 August 2017</a:t>
            </a:r>
            <a:endParaRPr lang="en-US" dirty="0"/>
          </a:p>
        </p:txBody>
      </p:sp>
      <p:sp>
        <p:nvSpPr>
          <p:cNvPr id="8" name="Footer Placeholder 4"/>
          <p:cNvSpPr>
            <a:spLocks noGrp="1"/>
          </p:cNvSpPr>
          <p:nvPr>
            <p:ph type="ftr" sz="quarter" idx="11"/>
          </p:nvPr>
        </p:nvSpPr>
        <p:spPr>
          <a:xfrm>
            <a:off x="3124200" y="4767263"/>
            <a:ext cx="2895600" cy="273844"/>
          </a:xfrm>
        </p:spPr>
        <p:txBody>
          <a:bodyPr/>
          <a:lstStyle>
            <a:lvl1pPr>
              <a:defRPr>
                <a:solidFill>
                  <a:schemeClr val="tx1"/>
                </a:solidFill>
              </a:defRPr>
            </a:lvl1pPr>
          </a:lstStyle>
          <a:p>
            <a:r>
              <a:rPr lang="en-US" smtClean="0"/>
              <a:t>Intel Confidential</a:t>
            </a:r>
            <a:endParaRPr lang="en-US" dirty="0"/>
          </a:p>
        </p:txBody>
      </p:sp>
    </p:spTree>
    <p:extLst>
      <p:ext uri="{BB962C8B-B14F-4D97-AF65-F5344CB8AC3E}">
        <p14:creationId xmlns:p14="http://schemas.microsoft.com/office/powerpoint/2010/main" val="2900421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240372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Tree>
    <p:extLst>
      <p:ext uri="{BB962C8B-B14F-4D97-AF65-F5344CB8AC3E}">
        <p14:creationId xmlns:p14="http://schemas.microsoft.com/office/powerpoint/2010/main" val="3843762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7" name="Date Placeholder 3"/>
          <p:cNvSpPr>
            <a:spLocks noGrp="1"/>
          </p:cNvSpPr>
          <p:nvPr>
            <p:ph type="dt" sz="half" idx="10"/>
          </p:nvPr>
        </p:nvSpPr>
        <p:spPr>
          <a:xfrm>
            <a:off x="457200" y="4767263"/>
            <a:ext cx="2133600" cy="273844"/>
          </a:xfrm>
        </p:spPr>
        <p:txBody>
          <a:bodyPr/>
          <a:lstStyle>
            <a:lvl1pPr>
              <a:defRPr>
                <a:solidFill>
                  <a:schemeClr val="tx1"/>
                </a:solidFill>
              </a:defRPr>
            </a:lvl1pPr>
          </a:lstStyle>
          <a:p>
            <a:r>
              <a:rPr lang="en-US" smtClean="0"/>
              <a:t>7 August 2017</a:t>
            </a:r>
            <a:endParaRPr lang="en-US" dirty="0"/>
          </a:p>
        </p:txBody>
      </p:sp>
      <p:sp>
        <p:nvSpPr>
          <p:cNvPr id="8" name="Footer Placeholder 4"/>
          <p:cNvSpPr>
            <a:spLocks noGrp="1"/>
          </p:cNvSpPr>
          <p:nvPr>
            <p:ph type="ftr" sz="quarter" idx="11"/>
          </p:nvPr>
        </p:nvSpPr>
        <p:spPr>
          <a:xfrm>
            <a:off x="3124200" y="4767263"/>
            <a:ext cx="2895600" cy="273844"/>
          </a:xfrm>
        </p:spPr>
        <p:txBody>
          <a:bodyPr/>
          <a:lstStyle>
            <a:lvl1pPr>
              <a:defRPr>
                <a:solidFill>
                  <a:schemeClr val="tx1"/>
                </a:solidFill>
              </a:defRPr>
            </a:lvl1pPr>
          </a:lstStyle>
          <a:p>
            <a:r>
              <a:rPr lang="en-US" smtClean="0"/>
              <a:t>Intel Confidential</a:t>
            </a:r>
            <a:endParaRPr lang="en-US" dirty="0"/>
          </a:p>
        </p:txBody>
      </p:sp>
    </p:spTree>
    <p:extLst>
      <p:ext uri="{BB962C8B-B14F-4D97-AF65-F5344CB8AC3E}">
        <p14:creationId xmlns:p14="http://schemas.microsoft.com/office/powerpoint/2010/main" val="413716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663713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456923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solidFill>
                  <a:schemeClr val="tx1"/>
                </a:solidFill>
              </a:defRPr>
            </a:lvl1pPr>
          </a:lstStyle>
          <a:p>
            <a:r>
              <a:rPr lang="en-US" dirty="0" smtClean="0"/>
              <a:t>Intel Confidential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smtClean="0"/>
              <a:t>28pt</a:t>
            </a:r>
            <a:r>
              <a:rPr lang="en-US" dirty="0" smtClean="0"/>
              <a:t> Intel Clear Light Headline</a:t>
            </a:r>
            <a:endParaRPr lang="en-US" dirty="0"/>
          </a:p>
        </p:txBody>
      </p:sp>
      <p:sp>
        <p:nvSpPr>
          <p:cNvPr id="8" name="Content Placeholder 7"/>
          <p:cNvSpPr>
            <a:spLocks noGrp="1"/>
          </p:cNvSpPr>
          <p:nvPr>
            <p:ph sz="quarter" idx="13" hasCustomPrompt="1"/>
          </p:nvPr>
        </p:nvSpPr>
        <p:spPr>
          <a:xfrm>
            <a:off x="455613" y="1203325"/>
            <a:ext cx="8228012" cy="3425825"/>
          </a:xfrm>
        </p:spPr>
        <p:txBody>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9" name="Date Placeholder 1"/>
          <p:cNvSpPr txBox="1">
            <a:spLocks/>
          </p:cNvSpPr>
          <p:nvPr userDrawn="1"/>
        </p:nvSpPr>
        <p:spPr>
          <a:xfrm>
            <a:off x="319414" y="4767263"/>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prstClr val="black"/>
                </a:solidFill>
              </a:rPr>
              <a:t>7 Aug. 2017</a:t>
            </a:r>
            <a:endParaRPr lang="en-US" dirty="0">
              <a:solidFill>
                <a:prstClr val="black"/>
              </a:solidFill>
            </a:endParaRPr>
          </a:p>
        </p:txBody>
      </p:sp>
    </p:spTree>
    <p:extLst>
      <p:ext uri="{BB962C8B-B14F-4D97-AF65-F5344CB8AC3E}">
        <p14:creationId xmlns:p14="http://schemas.microsoft.com/office/powerpoint/2010/main" val="224585166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smtClean="0"/>
              <a:t>28pt</a:t>
            </a:r>
            <a:r>
              <a:rPr lang="en-US" dirty="0" smtClean="0"/>
              <a:t> Intel Clear Light Headline</a:t>
            </a:r>
            <a:endParaRPr lang="en-US" dirty="0"/>
          </a:p>
        </p:txBody>
      </p:sp>
      <p:sp>
        <p:nvSpPr>
          <p:cNvPr id="8" name="Content Placeholder 7"/>
          <p:cNvSpPr>
            <a:spLocks noGrp="1"/>
          </p:cNvSpPr>
          <p:nvPr>
            <p:ph sz="quarter" idx="13" hasCustomPrompt="1"/>
          </p:nvPr>
        </p:nvSpPr>
        <p:spPr>
          <a:xfrm>
            <a:off x="455613" y="1203325"/>
            <a:ext cx="8228012" cy="3425825"/>
          </a:xfrm>
        </p:spPr>
        <p:txBody>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9" name="Date Placeholder 3"/>
          <p:cNvSpPr>
            <a:spLocks noGrp="1"/>
          </p:cNvSpPr>
          <p:nvPr>
            <p:ph type="dt" sz="half" idx="10"/>
          </p:nvPr>
        </p:nvSpPr>
        <p:spPr>
          <a:xfrm>
            <a:off x="457200" y="4767263"/>
            <a:ext cx="2133600" cy="273844"/>
          </a:xfrm>
        </p:spPr>
        <p:txBody>
          <a:bodyPr/>
          <a:lstStyle>
            <a:lvl1pPr>
              <a:defRPr>
                <a:solidFill>
                  <a:schemeClr val="tx1"/>
                </a:solidFill>
              </a:defRPr>
            </a:lvl1pPr>
          </a:lstStyle>
          <a:p>
            <a:r>
              <a:rPr lang="en-US" smtClean="0"/>
              <a:t>7 August 2017</a:t>
            </a:r>
            <a:endParaRPr lang="en-US" dirty="0"/>
          </a:p>
        </p:txBody>
      </p:sp>
      <p:sp>
        <p:nvSpPr>
          <p:cNvPr id="10" name="Footer Placeholder 4"/>
          <p:cNvSpPr>
            <a:spLocks noGrp="1"/>
          </p:cNvSpPr>
          <p:nvPr>
            <p:ph type="ftr" sz="quarter" idx="11"/>
          </p:nvPr>
        </p:nvSpPr>
        <p:spPr>
          <a:xfrm>
            <a:off x="3124200" y="4767263"/>
            <a:ext cx="2895600" cy="273844"/>
          </a:xfrm>
        </p:spPr>
        <p:txBody>
          <a:bodyPr/>
          <a:lstStyle>
            <a:lvl1pPr>
              <a:defRPr>
                <a:solidFill>
                  <a:schemeClr val="tx1"/>
                </a:solidFill>
              </a:defRPr>
            </a:lvl1pPr>
          </a:lstStyle>
          <a:p>
            <a:r>
              <a:rPr lang="en-US" smtClean="0"/>
              <a:t>Intel Confidential</a:t>
            </a:r>
            <a:endParaRPr lang="en-US" dirty="0"/>
          </a:p>
        </p:txBody>
      </p:sp>
    </p:spTree>
    <p:extLst>
      <p:ext uri="{BB962C8B-B14F-4D97-AF65-F5344CB8AC3E}">
        <p14:creationId xmlns:p14="http://schemas.microsoft.com/office/powerpoint/2010/main" val="330988800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smtClean="0"/>
              <a:t>28pt</a:t>
            </a:r>
            <a:r>
              <a:rPr lang="en-US" dirty="0" smtClean="0"/>
              <a:t> Intel Clear Light Headline</a:t>
            </a:r>
            <a:endParaRPr lang="en-US" dirty="0"/>
          </a:p>
        </p:txBody>
      </p:sp>
      <p:sp>
        <p:nvSpPr>
          <p:cNvPr id="8" name="Content Placeholder 7"/>
          <p:cNvSpPr>
            <a:spLocks noGrp="1"/>
          </p:cNvSpPr>
          <p:nvPr>
            <p:ph sz="quarter" idx="13" hasCustomPrompt="1"/>
          </p:nvPr>
        </p:nvSpPr>
        <p:spPr>
          <a:xfrm>
            <a:off x="455613" y="1203325"/>
            <a:ext cx="8228012" cy="3425825"/>
          </a:xfrm>
        </p:spPr>
        <p:txBody>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9" name="Date Placeholder 3"/>
          <p:cNvSpPr>
            <a:spLocks noGrp="1"/>
          </p:cNvSpPr>
          <p:nvPr>
            <p:ph type="dt" sz="half" idx="10"/>
          </p:nvPr>
        </p:nvSpPr>
        <p:spPr>
          <a:xfrm>
            <a:off x="457200" y="4767263"/>
            <a:ext cx="2133600" cy="273844"/>
          </a:xfrm>
        </p:spPr>
        <p:txBody>
          <a:bodyPr/>
          <a:lstStyle>
            <a:lvl1pPr>
              <a:defRPr>
                <a:solidFill>
                  <a:schemeClr val="tx1"/>
                </a:solidFill>
              </a:defRPr>
            </a:lvl1pPr>
          </a:lstStyle>
          <a:p>
            <a:r>
              <a:rPr lang="en-US" smtClean="0"/>
              <a:t>7 August 2017</a:t>
            </a:r>
            <a:endParaRPr lang="en-US" dirty="0"/>
          </a:p>
        </p:txBody>
      </p:sp>
      <p:sp>
        <p:nvSpPr>
          <p:cNvPr id="10" name="Footer Placeholder 4"/>
          <p:cNvSpPr>
            <a:spLocks noGrp="1"/>
          </p:cNvSpPr>
          <p:nvPr>
            <p:ph type="ftr" sz="quarter" idx="11"/>
          </p:nvPr>
        </p:nvSpPr>
        <p:spPr>
          <a:xfrm>
            <a:off x="3124200" y="4767263"/>
            <a:ext cx="2895600" cy="273844"/>
          </a:xfrm>
        </p:spPr>
        <p:txBody>
          <a:bodyPr/>
          <a:lstStyle>
            <a:lvl1pPr>
              <a:defRPr>
                <a:solidFill>
                  <a:schemeClr val="tx1"/>
                </a:solidFill>
              </a:defRPr>
            </a:lvl1pPr>
          </a:lstStyle>
          <a:p>
            <a:r>
              <a:rPr lang="en-US" smtClean="0"/>
              <a:t>Intel Confidential</a:t>
            </a:r>
            <a:endParaRPr lang="en-US" dirty="0"/>
          </a:p>
        </p:txBody>
      </p:sp>
    </p:spTree>
    <p:extLst>
      <p:ext uri="{BB962C8B-B14F-4D97-AF65-F5344CB8AC3E}">
        <p14:creationId xmlns:p14="http://schemas.microsoft.com/office/powerpoint/2010/main" val="42495394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smtClean="0">
                <a:solidFill>
                  <a:prstClr val="black">
                    <a:tint val="75000"/>
                  </a:prstClr>
                </a:solidFill>
              </a:rPr>
              <a:t>Intel Confidential</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smtClean="0"/>
              <a:t>28pt</a:t>
            </a:r>
            <a:r>
              <a:rPr lang="en-US" dirty="0" smtClean="0"/>
              <a:t> Intel Clear Light Headline</a:t>
            </a:r>
            <a:endParaRPr lang="en-US" dirty="0"/>
          </a:p>
        </p:txBody>
      </p:sp>
      <p:sp>
        <p:nvSpPr>
          <p:cNvPr id="8" name="Content Placeholder 7"/>
          <p:cNvSpPr>
            <a:spLocks noGrp="1"/>
          </p:cNvSpPr>
          <p:nvPr>
            <p:ph sz="quarter" idx="13" hasCustomPrompt="1"/>
          </p:nvPr>
        </p:nvSpPr>
        <p:spPr>
          <a:xfrm>
            <a:off x="455613" y="1203325"/>
            <a:ext cx="8228012" cy="3425825"/>
          </a:xfrm>
        </p:spPr>
        <p:txBody>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208466192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smtClean="0">
                <a:solidFill>
                  <a:prstClr val="black">
                    <a:tint val="75000"/>
                  </a:prstClr>
                </a:solidFill>
              </a:rPr>
              <a:t>Intel Confidential</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smtClean="0"/>
              <a:t>28pt</a:t>
            </a:r>
            <a:r>
              <a:rPr lang="en-US" dirty="0" smtClean="0"/>
              <a:t> Intel Clear Light Headline</a:t>
            </a:r>
            <a:endParaRPr lang="en-US" dirty="0"/>
          </a:p>
        </p:txBody>
      </p:sp>
      <p:sp>
        <p:nvSpPr>
          <p:cNvPr id="8" name="Content Placeholder 7"/>
          <p:cNvSpPr>
            <a:spLocks noGrp="1"/>
          </p:cNvSpPr>
          <p:nvPr>
            <p:ph sz="quarter" idx="13" hasCustomPrompt="1"/>
          </p:nvPr>
        </p:nvSpPr>
        <p:spPr>
          <a:xfrm>
            <a:off x="455613" y="1203325"/>
            <a:ext cx="8228012" cy="3425825"/>
          </a:xfrm>
        </p:spPr>
        <p:txBody>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85850579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smtClean="0"/>
              <a:t>28pt</a:t>
            </a:r>
            <a:r>
              <a:rPr lang="en-US" dirty="0" smtClean="0"/>
              <a:t> Intel Clear Light Headline</a:t>
            </a:r>
            <a:endParaRPr lang="en-US" dirty="0"/>
          </a:p>
        </p:txBody>
      </p:sp>
      <p:sp>
        <p:nvSpPr>
          <p:cNvPr id="8" name="Content Placeholder 7"/>
          <p:cNvSpPr>
            <a:spLocks noGrp="1"/>
          </p:cNvSpPr>
          <p:nvPr>
            <p:ph sz="quarter" idx="13" hasCustomPrompt="1"/>
          </p:nvPr>
        </p:nvSpPr>
        <p:spPr>
          <a:xfrm>
            <a:off x="455613" y="1203325"/>
            <a:ext cx="8228012" cy="3425825"/>
          </a:xfrm>
        </p:spPr>
        <p:txBody>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9" name="Date Placeholder 1"/>
          <p:cNvSpPr txBox="1">
            <a:spLocks/>
          </p:cNvSpPr>
          <p:nvPr userDrawn="1"/>
        </p:nvSpPr>
        <p:spPr>
          <a:xfrm>
            <a:off x="402771" y="4767263"/>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prstClr val="black"/>
                </a:solidFill>
              </a:rPr>
              <a:t>7 Aug. 2017</a:t>
            </a:r>
            <a:endParaRPr lang="en-US" dirty="0">
              <a:solidFill>
                <a:prstClr val="black"/>
              </a:solidFill>
            </a:endParaRP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smtClean="0"/>
              <a:t>Intel Confidential</a:t>
            </a:r>
            <a:endParaRPr lang="en-US" dirty="0"/>
          </a:p>
        </p:txBody>
      </p:sp>
    </p:spTree>
    <p:extLst>
      <p:ext uri="{BB962C8B-B14F-4D97-AF65-F5344CB8AC3E}">
        <p14:creationId xmlns:p14="http://schemas.microsoft.com/office/powerpoint/2010/main" val="400255523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cSld name="Back Cover">
    <p:bg>
      <p:bgPr>
        <a:solidFill>
          <a:schemeClr val="accent1"/>
        </a:soli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77432" y="1875130"/>
            <a:ext cx="2108795" cy="138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46898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2221197"/>
            <a:ext cx="8212886" cy="1102519"/>
          </a:xfrm>
        </p:spPr>
        <p:txBody>
          <a:bodyPr lIns="0" rIns="0" anchor="ctr" anchorCtr="0">
            <a:noAutofit/>
          </a:bodyPr>
          <a:lstStyle>
            <a:lvl1pPr algn="ctr">
              <a:defRPr sz="2800" baseline="0">
                <a:solidFill>
                  <a:schemeClr val="bg1"/>
                </a:solidFill>
                <a:latin typeface="+mj-lt"/>
                <a:cs typeface="Intel Clear Light" panose="020B0404020203020204" pitchFamily="34" charset="0"/>
              </a:defRPr>
            </a:lvl1pPr>
          </a:lstStyle>
          <a:p>
            <a:r>
              <a:rPr lang="en-US" dirty="0" err="1" smtClean="0"/>
              <a:t>28pt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3488723"/>
            <a:ext cx="6330212" cy="925360"/>
          </a:xfrm>
        </p:spPr>
        <p:txBody>
          <a:bodyPr lIns="0" rIns="0">
            <a:noAutofit/>
          </a:bodyPr>
          <a:lstStyle>
            <a:lvl1pPr marL="0" indent="0" algn="l">
              <a:buNone/>
              <a:defRPr sz="1200" b="1" baseline="0">
                <a:solidFill>
                  <a:schemeClr val="bg1"/>
                </a:solidFill>
                <a:latin typeface="+mn-lt"/>
                <a:cs typeface="Intel Clear" panose="020B06040202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12pt</a:t>
            </a:r>
            <a:r>
              <a:rPr lang="en-US" dirty="0" smtClean="0"/>
              <a:t> Intel Clear Bolded Subhead, Date, Etc.</a:t>
            </a:r>
            <a:endParaRPr lang="en-US" dirty="0"/>
          </a:p>
        </p:txBody>
      </p:sp>
      <p:pic>
        <p:nvPicPr>
          <p:cNvPr id="9" name="Picture 3" descr="W:\Clients\Intel\PRODUCTION\2012_13_Production\ASSETS_LOGOS_2012-13\Assets_Complete_2012-13\ PEEL AWAY\Intel_Peels\Intel_Peels_RGB\Peel_rgb_png\peel_rt_btm_drkBlue_rgb_21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17535" y="4035643"/>
            <a:ext cx="1426464" cy="11028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psf\Home\Desktop\IntelLookInsideCLEAR_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55613" y="639800"/>
            <a:ext cx="2049636" cy="57607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4"/>
          <p:cNvSpPr>
            <a:spLocks noGrp="1"/>
          </p:cNvSpPr>
          <p:nvPr>
            <p:ph type="ftr" sz="quarter" idx="11"/>
          </p:nvPr>
        </p:nvSpPr>
        <p:spPr>
          <a:xfrm>
            <a:off x="3124200" y="4767263"/>
            <a:ext cx="2895600" cy="273844"/>
          </a:xfrm>
        </p:spPr>
        <p:txBody>
          <a:bodyPr/>
          <a:lstStyle>
            <a:lvl1pPr>
              <a:defRPr>
                <a:solidFill>
                  <a:schemeClr val="bg1">
                    <a:lumMod val="85000"/>
                  </a:schemeClr>
                </a:solidFill>
              </a:defRPr>
            </a:lvl1pPr>
          </a:lstStyle>
          <a:p>
            <a:r>
              <a:rPr lang="en-US" dirty="0" smtClean="0">
                <a:solidFill>
                  <a:prstClr val="white">
                    <a:lumMod val="85000"/>
                  </a:prstClr>
                </a:solidFill>
              </a:rPr>
              <a:t>Intel Confidential</a:t>
            </a:r>
            <a:endParaRPr lang="en-US" dirty="0">
              <a:solidFill>
                <a:prstClr val="white">
                  <a:lumMod val="85000"/>
                </a:prstClr>
              </a:solidFill>
            </a:endParaRPr>
          </a:p>
        </p:txBody>
      </p:sp>
    </p:spTree>
    <p:extLst>
      <p:ext uri="{BB962C8B-B14F-4D97-AF65-F5344CB8AC3E}">
        <p14:creationId xmlns:p14="http://schemas.microsoft.com/office/powerpoint/2010/main" val="207845498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smtClean="0">
                <a:solidFill>
                  <a:prstClr val="black">
                    <a:tint val="75000"/>
                  </a:prstClr>
                </a:solidFill>
              </a:rPr>
              <a:t>Intel Confidential</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smtClean="0"/>
              <a:t>28pt</a:t>
            </a:r>
            <a:r>
              <a:rPr lang="en-US" dirty="0" smtClean="0"/>
              <a:t> Intel Clear Light Headline</a:t>
            </a:r>
            <a:endParaRPr lang="en-US" dirty="0"/>
          </a:p>
        </p:txBody>
      </p:sp>
      <p:sp>
        <p:nvSpPr>
          <p:cNvPr id="8" name="Content Placeholder 7"/>
          <p:cNvSpPr>
            <a:spLocks noGrp="1"/>
          </p:cNvSpPr>
          <p:nvPr>
            <p:ph sz="quarter" idx="13" hasCustomPrompt="1"/>
          </p:nvPr>
        </p:nvSpPr>
        <p:spPr>
          <a:xfrm>
            <a:off x="455613" y="1203325"/>
            <a:ext cx="8228012" cy="3425825"/>
          </a:xfrm>
        </p:spPr>
        <p:txBody>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109942021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
        <p:nvSpPr>
          <p:cNvPr id="8" name="Date Placeholder 3"/>
          <p:cNvSpPr>
            <a:spLocks noGrp="1"/>
          </p:cNvSpPr>
          <p:nvPr>
            <p:ph type="dt" sz="half" idx="10"/>
          </p:nvPr>
        </p:nvSpPr>
        <p:spPr>
          <a:xfrm>
            <a:off x="457200" y="4767263"/>
            <a:ext cx="2133600" cy="273844"/>
          </a:xfrm>
        </p:spPr>
        <p:txBody>
          <a:bodyPr/>
          <a:lstStyle>
            <a:lvl1pPr>
              <a:defRPr>
                <a:solidFill>
                  <a:schemeClr val="tx1"/>
                </a:solidFill>
              </a:defRPr>
            </a:lvl1pPr>
          </a:lstStyle>
          <a:p>
            <a:r>
              <a:rPr lang="en-US" smtClean="0">
                <a:solidFill>
                  <a:prstClr val="black"/>
                </a:solidFill>
              </a:rPr>
              <a:t>7 August 2017</a:t>
            </a:r>
            <a:endParaRPr lang="en-US" dirty="0">
              <a:solidFill>
                <a:prstClr val="black"/>
              </a:solidFill>
            </a:endParaRPr>
          </a:p>
        </p:txBody>
      </p:sp>
      <p:sp>
        <p:nvSpPr>
          <p:cNvPr id="9" name="Footer Placeholder 4"/>
          <p:cNvSpPr>
            <a:spLocks noGrp="1"/>
          </p:cNvSpPr>
          <p:nvPr>
            <p:ph type="ftr" sz="quarter" idx="11"/>
          </p:nvPr>
        </p:nvSpPr>
        <p:spPr>
          <a:xfrm>
            <a:off x="3124200" y="4767263"/>
            <a:ext cx="2895600" cy="273844"/>
          </a:xfrm>
        </p:spPr>
        <p:txBody>
          <a:bodyPr/>
          <a:lstStyle>
            <a:lvl1pPr>
              <a:defRPr>
                <a:solidFill>
                  <a:schemeClr val="tx1"/>
                </a:solidFill>
              </a:defRPr>
            </a:lvl1pPr>
          </a:lstStyle>
          <a:p>
            <a:r>
              <a:rPr lang="en-US" smtClean="0">
                <a:solidFill>
                  <a:prstClr val="black"/>
                </a:solidFill>
              </a:rPr>
              <a:t>Intel Confidential</a:t>
            </a:r>
            <a:endParaRPr lang="en-US" dirty="0">
              <a:solidFill>
                <a:prstClr val="black"/>
              </a:solidFill>
            </a:endParaRPr>
          </a:p>
        </p:txBody>
      </p:sp>
    </p:spTree>
    <p:extLst>
      <p:ext uri="{BB962C8B-B14F-4D97-AF65-F5344CB8AC3E}">
        <p14:creationId xmlns:p14="http://schemas.microsoft.com/office/powerpoint/2010/main" val="1961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224550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5" name="Date Placeholder 3"/>
          <p:cNvSpPr>
            <a:spLocks noGrp="1"/>
          </p:cNvSpPr>
          <p:nvPr>
            <p:ph type="dt" sz="half" idx="10"/>
          </p:nvPr>
        </p:nvSpPr>
        <p:spPr>
          <a:xfrm>
            <a:off x="457200" y="4767263"/>
            <a:ext cx="2133600" cy="273844"/>
          </a:xfrm>
        </p:spPr>
        <p:txBody>
          <a:bodyPr/>
          <a:lstStyle>
            <a:lvl1pPr>
              <a:defRPr>
                <a:solidFill>
                  <a:schemeClr val="tx1"/>
                </a:solidFill>
              </a:defRPr>
            </a:lvl1pPr>
          </a:lstStyle>
          <a:p>
            <a:r>
              <a:rPr lang="en-US" smtClean="0">
                <a:solidFill>
                  <a:prstClr val="black"/>
                </a:solidFill>
              </a:rPr>
              <a:t>7 August 2017</a:t>
            </a:r>
            <a:endParaRPr lang="en-US" dirty="0">
              <a:solidFill>
                <a:prstClr val="black"/>
              </a:solidFill>
            </a:endParaRPr>
          </a:p>
        </p:txBody>
      </p:sp>
      <p:sp>
        <p:nvSpPr>
          <p:cNvPr id="6" name="Footer Placeholder 4"/>
          <p:cNvSpPr>
            <a:spLocks noGrp="1"/>
          </p:cNvSpPr>
          <p:nvPr>
            <p:ph type="ftr" sz="quarter" idx="11"/>
          </p:nvPr>
        </p:nvSpPr>
        <p:spPr>
          <a:xfrm>
            <a:off x="3124200" y="4767263"/>
            <a:ext cx="2895600" cy="273844"/>
          </a:xfrm>
        </p:spPr>
        <p:txBody>
          <a:bodyPr/>
          <a:lstStyle>
            <a:lvl1pPr>
              <a:defRPr>
                <a:solidFill>
                  <a:schemeClr val="tx1"/>
                </a:solidFill>
              </a:defRPr>
            </a:lvl1pPr>
          </a:lstStyle>
          <a:p>
            <a:r>
              <a:rPr lang="en-US" smtClean="0">
                <a:solidFill>
                  <a:prstClr val="black"/>
                </a:solidFill>
              </a:rPr>
              <a:t>Intel Confidential</a:t>
            </a:r>
            <a:endParaRPr lang="en-US" dirty="0">
              <a:solidFill>
                <a:prstClr val="black"/>
              </a:solidFill>
            </a:endParaRPr>
          </a:p>
        </p:txBody>
      </p:sp>
    </p:spTree>
    <p:extLst>
      <p:ext uri="{BB962C8B-B14F-4D97-AF65-F5344CB8AC3E}">
        <p14:creationId xmlns:p14="http://schemas.microsoft.com/office/powerpoint/2010/main" val="224641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sp>
        <p:nvSpPr>
          <p:cNvPr id="3" name="Slide Number Placeholder 2"/>
          <p:cNvSpPr>
            <a:spLocks noGrp="1"/>
          </p:cNvSpPr>
          <p:nvPr>
            <p:ph type="sldNum" sz="quarter" idx="15"/>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071169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1" name="Date Placeholder 3"/>
          <p:cNvSpPr>
            <a:spLocks noGrp="1"/>
          </p:cNvSpPr>
          <p:nvPr>
            <p:ph type="dt" sz="half" idx="10"/>
          </p:nvPr>
        </p:nvSpPr>
        <p:spPr>
          <a:xfrm>
            <a:off x="457200" y="4767263"/>
            <a:ext cx="2133600" cy="273844"/>
          </a:xfrm>
        </p:spPr>
        <p:txBody>
          <a:bodyPr/>
          <a:lstStyle>
            <a:lvl1pPr>
              <a:defRPr>
                <a:solidFill>
                  <a:schemeClr val="tx1"/>
                </a:solidFill>
              </a:defRPr>
            </a:lvl1pPr>
          </a:lstStyle>
          <a:p>
            <a:r>
              <a:rPr lang="en-US" smtClean="0">
                <a:solidFill>
                  <a:prstClr val="black"/>
                </a:solidFill>
              </a:rPr>
              <a:t>7 August 2017</a:t>
            </a:r>
            <a:endParaRPr lang="en-US" dirty="0">
              <a:solidFill>
                <a:prstClr val="black"/>
              </a:solidFill>
            </a:endParaRPr>
          </a:p>
        </p:txBody>
      </p:sp>
      <p:sp>
        <p:nvSpPr>
          <p:cNvPr id="12" name="Footer Placeholder 4"/>
          <p:cNvSpPr>
            <a:spLocks noGrp="1"/>
          </p:cNvSpPr>
          <p:nvPr>
            <p:ph type="ftr" sz="quarter" idx="11"/>
          </p:nvPr>
        </p:nvSpPr>
        <p:spPr>
          <a:xfrm>
            <a:off x="3124200" y="4767263"/>
            <a:ext cx="2895600" cy="273844"/>
          </a:xfrm>
        </p:spPr>
        <p:txBody>
          <a:bodyPr/>
          <a:lstStyle>
            <a:lvl1pPr>
              <a:defRPr>
                <a:solidFill>
                  <a:schemeClr val="tx1"/>
                </a:solidFill>
              </a:defRPr>
            </a:lvl1pPr>
          </a:lstStyle>
          <a:p>
            <a:r>
              <a:rPr lang="en-US" smtClean="0">
                <a:solidFill>
                  <a:prstClr val="black"/>
                </a:solidFill>
              </a:rPr>
              <a:t>Intel Confidential</a:t>
            </a:r>
            <a:endParaRPr lang="en-US" dirty="0">
              <a:solidFill>
                <a:prstClr val="black"/>
              </a:solidFill>
            </a:endParaRPr>
          </a:p>
        </p:txBody>
      </p:sp>
    </p:spTree>
    <p:extLst>
      <p:ext uri="{BB962C8B-B14F-4D97-AF65-F5344CB8AC3E}">
        <p14:creationId xmlns:p14="http://schemas.microsoft.com/office/powerpoint/2010/main" val="1549112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3097596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9" name="Date Placeholder 3"/>
          <p:cNvSpPr>
            <a:spLocks noGrp="1"/>
          </p:cNvSpPr>
          <p:nvPr>
            <p:ph type="dt" sz="half" idx="10"/>
          </p:nvPr>
        </p:nvSpPr>
        <p:spPr>
          <a:xfrm>
            <a:off x="457200" y="4767263"/>
            <a:ext cx="2133600" cy="273844"/>
          </a:xfrm>
        </p:spPr>
        <p:txBody>
          <a:bodyPr/>
          <a:lstStyle>
            <a:lvl1pPr>
              <a:defRPr>
                <a:solidFill>
                  <a:schemeClr val="tx1"/>
                </a:solidFill>
              </a:defRPr>
            </a:lvl1pPr>
          </a:lstStyle>
          <a:p>
            <a:r>
              <a:rPr lang="en-US" smtClean="0">
                <a:solidFill>
                  <a:prstClr val="black"/>
                </a:solidFill>
              </a:rPr>
              <a:t>7 August 2017</a:t>
            </a:r>
            <a:endParaRPr lang="en-US" dirty="0">
              <a:solidFill>
                <a:prstClr val="black"/>
              </a:solidFill>
            </a:endParaRPr>
          </a:p>
        </p:txBody>
      </p:sp>
      <p:sp>
        <p:nvSpPr>
          <p:cNvPr id="10" name="Footer Placeholder 4"/>
          <p:cNvSpPr>
            <a:spLocks noGrp="1"/>
          </p:cNvSpPr>
          <p:nvPr>
            <p:ph type="ftr" sz="quarter" idx="11"/>
          </p:nvPr>
        </p:nvSpPr>
        <p:spPr>
          <a:xfrm>
            <a:off x="3124200" y="4767263"/>
            <a:ext cx="2895600" cy="273844"/>
          </a:xfrm>
        </p:spPr>
        <p:txBody>
          <a:bodyPr/>
          <a:lstStyle>
            <a:lvl1pPr>
              <a:defRPr>
                <a:solidFill>
                  <a:schemeClr val="tx1"/>
                </a:solidFill>
              </a:defRPr>
            </a:lvl1pPr>
          </a:lstStyle>
          <a:p>
            <a:r>
              <a:rPr lang="en-US" smtClean="0">
                <a:solidFill>
                  <a:prstClr val="black"/>
                </a:solidFill>
              </a:rPr>
              <a:t>Intel Confidential</a:t>
            </a:r>
            <a:endParaRPr lang="en-US" dirty="0">
              <a:solidFill>
                <a:prstClr val="black"/>
              </a:solidFill>
            </a:endParaRPr>
          </a:p>
        </p:txBody>
      </p:sp>
    </p:spTree>
    <p:extLst>
      <p:ext uri="{BB962C8B-B14F-4D97-AF65-F5344CB8AC3E}">
        <p14:creationId xmlns:p14="http://schemas.microsoft.com/office/powerpoint/2010/main" val="1880893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10" name="Date Placeholder 3"/>
          <p:cNvSpPr>
            <a:spLocks noGrp="1"/>
          </p:cNvSpPr>
          <p:nvPr>
            <p:ph type="dt" sz="half" idx="10"/>
          </p:nvPr>
        </p:nvSpPr>
        <p:spPr>
          <a:xfrm>
            <a:off x="457200" y="4767263"/>
            <a:ext cx="2133600" cy="273844"/>
          </a:xfrm>
        </p:spPr>
        <p:txBody>
          <a:bodyPr/>
          <a:lstStyle>
            <a:lvl1pPr>
              <a:defRPr>
                <a:solidFill>
                  <a:schemeClr val="tx1"/>
                </a:solidFill>
              </a:defRPr>
            </a:lvl1pPr>
          </a:lstStyle>
          <a:p>
            <a:r>
              <a:rPr lang="en-US" smtClean="0">
                <a:solidFill>
                  <a:prstClr val="black"/>
                </a:solidFill>
              </a:rPr>
              <a:t>7 August 2017</a:t>
            </a:r>
            <a:endParaRPr lang="en-US" dirty="0">
              <a:solidFill>
                <a:prstClr val="black"/>
              </a:solidFill>
            </a:endParaRPr>
          </a:p>
        </p:txBody>
      </p:sp>
      <p:sp>
        <p:nvSpPr>
          <p:cNvPr id="11" name="Footer Placeholder 4"/>
          <p:cNvSpPr>
            <a:spLocks noGrp="1"/>
          </p:cNvSpPr>
          <p:nvPr>
            <p:ph type="ftr" sz="quarter" idx="11"/>
          </p:nvPr>
        </p:nvSpPr>
        <p:spPr>
          <a:xfrm>
            <a:off x="3124200" y="4767263"/>
            <a:ext cx="2895600" cy="273844"/>
          </a:xfrm>
        </p:spPr>
        <p:txBody>
          <a:bodyPr/>
          <a:lstStyle>
            <a:lvl1pPr>
              <a:defRPr>
                <a:solidFill>
                  <a:schemeClr val="tx1"/>
                </a:solidFill>
              </a:defRPr>
            </a:lvl1pPr>
          </a:lstStyle>
          <a:p>
            <a:r>
              <a:rPr lang="en-US" smtClean="0">
                <a:solidFill>
                  <a:prstClr val="black"/>
                </a:solidFill>
              </a:rPr>
              <a:t>Intel Confidential</a:t>
            </a:r>
            <a:endParaRPr lang="en-US" dirty="0">
              <a:solidFill>
                <a:prstClr val="black"/>
              </a:solidFill>
            </a:endParaRPr>
          </a:p>
        </p:txBody>
      </p:sp>
    </p:spTree>
    <p:extLst>
      <p:ext uri="{BB962C8B-B14F-4D97-AF65-F5344CB8AC3E}">
        <p14:creationId xmlns:p14="http://schemas.microsoft.com/office/powerpoint/2010/main" val="852081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8" name="Date Placeholder 3"/>
          <p:cNvSpPr>
            <a:spLocks noGrp="1"/>
          </p:cNvSpPr>
          <p:nvPr>
            <p:ph type="dt" sz="half" idx="10"/>
          </p:nvPr>
        </p:nvSpPr>
        <p:spPr>
          <a:xfrm>
            <a:off x="457200" y="4767263"/>
            <a:ext cx="2133600" cy="273844"/>
          </a:xfrm>
        </p:spPr>
        <p:txBody>
          <a:bodyPr/>
          <a:lstStyle>
            <a:lvl1pPr>
              <a:defRPr>
                <a:solidFill>
                  <a:schemeClr val="tx1"/>
                </a:solidFill>
              </a:defRPr>
            </a:lvl1pPr>
          </a:lstStyle>
          <a:p>
            <a:r>
              <a:rPr lang="en-US" dirty="0" smtClean="0">
                <a:solidFill>
                  <a:prstClr val="black"/>
                </a:solidFill>
              </a:rPr>
              <a:t>7 August 2017</a:t>
            </a:r>
            <a:endParaRPr lang="en-US" dirty="0">
              <a:solidFill>
                <a:prstClr val="black"/>
              </a:solidFill>
            </a:endParaRPr>
          </a:p>
        </p:txBody>
      </p:sp>
      <p:sp>
        <p:nvSpPr>
          <p:cNvPr id="10" name="Footer Placeholder 4"/>
          <p:cNvSpPr>
            <a:spLocks noGrp="1"/>
          </p:cNvSpPr>
          <p:nvPr>
            <p:ph type="ftr" sz="quarter" idx="11"/>
          </p:nvPr>
        </p:nvSpPr>
        <p:spPr>
          <a:xfrm>
            <a:off x="3124200" y="4767263"/>
            <a:ext cx="2895600" cy="273844"/>
          </a:xfrm>
        </p:spPr>
        <p:txBody>
          <a:bodyPr/>
          <a:lstStyle>
            <a:lvl1pPr>
              <a:defRPr>
                <a:solidFill>
                  <a:schemeClr val="tx1"/>
                </a:solidFill>
              </a:defRPr>
            </a:lvl1pPr>
          </a:lstStyle>
          <a:p>
            <a:r>
              <a:rPr lang="en-US" smtClean="0">
                <a:solidFill>
                  <a:prstClr val="black"/>
                </a:solidFill>
              </a:rPr>
              <a:t>Intel Confidential</a:t>
            </a:r>
            <a:endParaRPr lang="en-US" dirty="0">
              <a:solidFill>
                <a:prstClr val="black"/>
              </a:solidFill>
            </a:endParaRPr>
          </a:p>
        </p:txBody>
      </p:sp>
    </p:spTree>
    <p:extLst>
      <p:ext uri="{BB962C8B-B14F-4D97-AF65-F5344CB8AC3E}">
        <p14:creationId xmlns:p14="http://schemas.microsoft.com/office/powerpoint/2010/main" val="1874494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smtClean="0">
              <a:solidFill>
                <a:srgbClr val="004280"/>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11" name="Date Placeholder 3"/>
          <p:cNvSpPr>
            <a:spLocks noGrp="1"/>
          </p:cNvSpPr>
          <p:nvPr>
            <p:ph type="dt" sz="half" idx="10"/>
          </p:nvPr>
        </p:nvSpPr>
        <p:spPr>
          <a:xfrm>
            <a:off x="457200" y="4767263"/>
            <a:ext cx="2133600" cy="273844"/>
          </a:xfrm>
        </p:spPr>
        <p:txBody>
          <a:bodyPr/>
          <a:lstStyle>
            <a:lvl1pPr>
              <a:defRPr>
                <a:solidFill>
                  <a:schemeClr val="tx1"/>
                </a:solidFill>
              </a:defRPr>
            </a:lvl1pPr>
          </a:lstStyle>
          <a:p>
            <a:r>
              <a:rPr lang="en-US" smtClean="0">
                <a:solidFill>
                  <a:prstClr val="black"/>
                </a:solidFill>
              </a:rPr>
              <a:t>7 August 2017</a:t>
            </a:r>
            <a:endParaRPr lang="en-US" dirty="0">
              <a:solidFill>
                <a:prstClr val="black"/>
              </a:solidFill>
            </a:endParaRPr>
          </a:p>
        </p:txBody>
      </p:sp>
      <p:sp>
        <p:nvSpPr>
          <p:cNvPr id="12" name="Footer Placeholder 4"/>
          <p:cNvSpPr>
            <a:spLocks noGrp="1"/>
          </p:cNvSpPr>
          <p:nvPr>
            <p:ph type="ftr" sz="quarter" idx="11"/>
          </p:nvPr>
        </p:nvSpPr>
        <p:spPr>
          <a:xfrm>
            <a:off x="3124200" y="4767263"/>
            <a:ext cx="2895600" cy="273844"/>
          </a:xfrm>
        </p:spPr>
        <p:txBody>
          <a:bodyPr/>
          <a:lstStyle>
            <a:lvl1pPr>
              <a:defRPr>
                <a:solidFill>
                  <a:schemeClr val="tx1"/>
                </a:solidFill>
              </a:defRPr>
            </a:lvl1pPr>
          </a:lstStyle>
          <a:p>
            <a:r>
              <a:rPr lang="en-US" smtClean="0">
                <a:solidFill>
                  <a:prstClr val="black"/>
                </a:solidFill>
              </a:rPr>
              <a:t>Intel Confidential</a:t>
            </a:r>
            <a:endParaRPr lang="en-US" dirty="0">
              <a:solidFill>
                <a:prstClr val="black"/>
              </a:solidFill>
            </a:endParaRPr>
          </a:p>
        </p:txBody>
      </p:sp>
    </p:spTree>
    <p:extLst>
      <p:ext uri="{BB962C8B-B14F-4D97-AF65-F5344CB8AC3E}">
        <p14:creationId xmlns:p14="http://schemas.microsoft.com/office/powerpoint/2010/main" val="4071674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7" name="Date Placeholder 3"/>
          <p:cNvSpPr>
            <a:spLocks noGrp="1"/>
          </p:cNvSpPr>
          <p:nvPr>
            <p:ph type="dt" sz="half" idx="10"/>
          </p:nvPr>
        </p:nvSpPr>
        <p:spPr>
          <a:xfrm>
            <a:off x="457200" y="4767263"/>
            <a:ext cx="2133600" cy="273844"/>
          </a:xfrm>
        </p:spPr>
        <p:txBody>
          <a:bodyPr/>
          <a:lstStyle>
            <a:lvl1pPr>
              <a:defRPr>
                <a:solidFill>
                  <a:schemeClr val="tx1"/>
                </a:solidFill>
              </a:defRPr>
            </a:lvl1pPr>
          </a:lstStyle>
          <a:p>
            <a:r>
              <a:rPr lang="en-US" smtClean="0">
                <a:solidFill>
                  <a:prstClr val="black"/>
                </a:solidFill>
              </a:rPr>
              <a:t>7 August 2017</a:t>
            </a:r>
            <a:endParaRPr lang="en-US" dirty="0">
              <a:solidFill>
                <a:prstClr val="black"/>
              </a:solidFill>
            </a:endParaRPr>
          </a:p>
        </p:txBody>
      </p:sp>
      <p:sp>
        <p:nvSpPr>
          <p:cNvPr id="8" name="Footer Placeholder 4"/>
          <p:cNvSpPr>
            <a:spLocks noGrp="1"/>
          </p:cNvSpPr>
          <p:nvPr>
            <p:ph type="ftr" sz="quarter" idx="11"/>
          </p:nvPr>
        </p:nvSpPr>
        <p:spPr>
          <a:xfrm>
            <a:off x="3124200" y="4767263"/>
            <a:ext cx="2895600" cy="273844"/>
          </a:xfrm>
        </p:spPr>
        <p:txBody>
          <a:bodyPr/>
          <a:lstStyle>
            <a:lvl1pPr>
              <a:defRPr>
                <a:solidFill>
                  <a:schemeClr val="tx1"/>
                </a:solidFill>
              </a:defRPr>
            </a:lvl1pPr>
          </a:lstStyle>
          <a:p>
            <a:r>
              <a:rPr lang="en-US" smtClean="0">
                <a:solidFill>
                  <a:prstClr val="black"/>
                </a:solidFill>
              </a:rPr>
              <a:t>Intel Confidential</a:t>
            </a:r>
            <a:endParaRPr lang="en-US" dirty="0">
              <a:solidFill>
                <a:prstClr val="black"/>
              </a:solidFill>
            </a:endParaRPr>
          </a:p>
        </p:txBody>
      </p:sp>
    </p:spTree>
    <p:extLst>
      <p:ext uri="{BB962C8B-B14F-4D97-AF65-F5344CB8AC3E}">
        <p14:creationId xmlns:p14="http://schemas.microsoft.com/office/powerpoint/2010/main" val="520188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1281801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Tree>
    <p:extLst>
      <p:ext uri="{BB962C8B-B14F-4D97-AF65-F5344CB8AC3E}">
        <p14:creationId xmlns:p14="http://schemas.microsoft.com/office/powerpoint/2010/main" val="2942721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7" name="Date Placeholder 3"/>
          <p:cNvSpPr>
            <a:spLocks noGrp="1"/>
          </p:cNvSpPr>
          <p:nvPr>
            <p:ph type="dt" sz="half" idx="10"/>
          </p:nvPr>
        </p:nvSpPr>
        <p:spPr>
          <a:xfrm>
            <a:off x="457200" y="4767263"/>
            <a:ext cx="2133600" cy="273844"/>
          </a:xfrm>
        </p:spPr>
        <p:txBody>
          <a:bodyPr/>
          <a:lstStyle>
            <a:lvl1pPr>
              <a:defRPr>
                <a:solidFill>
                  <a:schemeClr val="tx1"/>
                </a:solidFill>
              </a:defRPr>
            </a:lvl1pPr>
          </a:lstStyle>
          <a:p>
            <a:r>
              <a:rPr lang="en-US" smtClean="0">
                <a:solidFill>
                  <a:prstClr val="black"/>
                </a:solidFill>
              </a:rPr>
              <a:t>7 August 2017</a:t>
            </a:r>
            <a:endParaRPr lang="en-US" dirty="0">
              <a:solidFill>
                <a:prstClr val="black"/>
              </a:solidFill>
            </a:endParaRPr>
          </a:p>
        </p:txBody>
      </p:sp>
      <p:sp>
        <p:nvSpPr>
          <p:cNvPr id="8" name="Footer Placeholder 4"/>
          <p:cNvSpPr>
            <a:spLocks noGrp="1"/>
          </p:cNvSpPr>
          <p:nvPr>
            <p:ph type="ftr" sz="quarter" idx="11"/>
          </p:nvPr>
        </p:nvSpPr>
        <p:spPr>
          <a:xfrm>
            <a:off x="3124200" y="4767263"/>
            <a:ext cx="2895600" cy="273844"/>
          </a:xfrm>
        </p:spPr>
        <p:txBody>
          <a:bodyPr/>
          <a:lstStyle>
            <a:lvl1pPr>
              <a:defRPr>
                <a:solidFill>
                  <a:schemeClr val="tx1"/>
                </a:solidFill>
              </a:defRPr>
            </a:lvl1pPr>
          </a:lstStyle>
          <a:p>
            <a:r>
              <a:rPr lang="en-US" smtClean="0">
                <a:solidFill>
                  <a:prstClr val="black"/>
                </a:solidFill>
              </a:rPr>
              <a:t>Intel Confidential</a:t>
            </a:r>
            <a:endParaRPr lang="en-US" dirty="0">
              <a:solidFill>
                <a:prstClr val="black"/>
              </a:solidFill>
            </a:endParaRPr>
          </a:p>
        </p:txBody>
      </p:sp>
    </p:spTree>
    <p:extLst>
      <p:ext uri="{BB962C8B-B14F-4D97-AF65-F5344CB8AC3E}">
        <p14:creationId xmlns:p14="http://schemas.microsoft.com/office/powerpoint/2010/main" val="3835239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021520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002157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
        <p:nvSpPr>
          <p:cNvPr id="5" name="Date Placeholder 3"/>
          <p:cNvSpPr>
            <a:spLocks noGrp="1"/>
          </p:cNvSpPr>
          <p:nvPr>
            <p:ph type="dt" sz="half" idx="10"/>
          </p:nvPr>
        </p:nvSpPr>
        <p:spPr>
          <a:xfrm>
            <a:off x="457200" y="4767263"/>
            <a:ext cx="2133600" cy="273844"/>
          </a:xfrm>
        </p:spPr>
        <p:txBody>
          <a:bodyPr/>
          <a:lstStyle>
            <a:lvl1pPr>
              <a:defRPr>
                <a:solidFill>
                  <a:schemeClr val="tx1"/>
                </a:solidFill>
              </a:defRPr>
            </a:lvl1pPr>
          </a:lstStyle>
          <a:p>
            <a:r>
              <a:rPr lang="en-US" smtClean="0"/>
              <a:t>7 August 2017</a:t>
            </a:r>
            <a:endParaRPr lang="en-US" dirty="0"/>
          </a:p>
        </p:txBody>
      </p:sp>
      <p:sp>
        <p:nvSpPr>
          <p:cNvPr id="6" name="Footer Placeholder 4"/>
          <p:cNvSpPr>
            <a:spLocks noGrp="1"/>
          </p:cNvSpPr>
          <p:nvPr>
            <p:ph type="ftr" sz="quarter" idx="11"/>
          </p:nvPr>
        </p:nvSpPr>
        <p:spPr>
          <a:xfrm>
            <a:off x="3124200" y="4767263"/>
            <a:ext cx="2895600" cy="273844"/>
          </a:xfrm>
        </p:spPr>
        <p:txBody>
          <a:bodyPr/>
          <a:lstStyle>
            <a:lvl1pPr>
              <a:defRPr>
                <a:solidFill>
                  <a:schemeClr val="tx1"/>
                </a:solidFill>
              </a:defRPr>
            </a:lvl1pPr>
          </a:lstStyle>
          <a:p>
            <a:r>
              <a:rPr lang="en-US" smtClean="0"/>
              <a:t>Intel Confidential</a:t>
            </a:r>
            <a:endParaRPr lang="en-US" dirty="0"/>
          </a:p>
        </p:txBody>
      </p:sp>
    </p:spTree>
    <p:extLst>
      <p:ext uri="{BB962C8B-B14F-4D97-AF65-F5344CB8AC3E}">
        <p14:creationId xmlns:p14="http://schemas.microsoft.com/office/powerpoint/2010/main" val="2846303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solidFill>
                  <a:schemeClr val="tx1"/>
                </a:solidFill>
              </a:defRPr>
            </a:lvl1pPr>
          </a:lstStyle>
          <a:p>
            <a:r>
              <a:rPr lang="en-US" dirty="0" smtClean="0">
                <a:solidFill>
                  <a:prstClr val="black"/>
                </a:solidFill>
              </a:rPr>
              <a:t>Intel Confidential</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smtClean="0"/>
              <a:t>28pt</a:t>
            </a:r>
            <a:r>
              <a:rPr lang="en-US" dirty="0" smtClean="0"/>
              <a:t> Intel Clear Light Headline</a:t>
            </a:r>
            <a:endParaRPr lang="en-US" dirty="0"/>
          </a:p>
        </p:txBody>
      </p:sp>
      <p:sp>
        <p:nvSpPr>
          <p:cNvPr id="8" name="Content Placeholder 7"/>
          <p:cNvSpPr>
            <a:spLocks noGrp="1"/>
          </p:cNvSpPr>
          <p:nvPr>
            <p:ph sz="quarter" idx="13" hasCustomPrompt="1"/>
          </p:nvPr>
        </p:nvSpPr>
        <p:spPr>
          <a:xfrm>
            <a:off x="455613" y="1203325"/>
            <a:ext cx="8228012" cy="3425825"/>
          </a:xfrm>
        </p:spPr>
        <p:txBody>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9" name="Date Placeholder 1"/>
          <p:cNvSpPr txBox="1">
            <a:spLocks/>
          </p:cNvSpPr>
          <p:nvPr userDrawn="1"/>
        </p:nvSpPr>
        <p:spPr>
          <a:xfrm>
            <a:off x="319414" y="4767263"/>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prstClr val="black"/>
                </a:solidFill>
              </a:rPr>
              <a:t>7 Aug. 2017</a:t>
            </a:r>
            <a:endParaRPr lang="en-US" dirty="0">
              <a:solidFill>
                <a:prstClr val="black"/>
              </a:solidFill>
            </a:endParaRPr>
          </a:p>
        </p:txBody>
      </p:sp>
    </p:spTree>
    <p:extLst>
      <p:ext uri="{BB962C8B-B14F-4D97-AF65-F5344CB8AC3E}">
        <p14:creationId xmlns:p14="http://schemas.microsoft.com/office/powerpoint/2010/main" val="356707744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smtClean="0"/>
              <a:t>28pt</a:t>
            </a:r>
            <a:r>
              <a:rPr lang="en-US" dirty="0" smtClean="0"/>
              <a:t> Intel Clear Light Headline</a:t>
            </a:r>
            <a:endParaRPr lang="en-US" dirty="0"/>
          </a:p>
        </p:txBody>
      </p:sp>
      <p:sp>
        <p:nvSpPr>
          <p:cNvPr id="8" name="Content Placeholder 7"/>
          <p:cNvSpPr>
            <a:spLocks noGrp="1"/>
          </p:cNvSpPr>
          <p:nvPr>
            <p:ph sz="quarter" idx="13" hasCustomPrompt="1"/>
          </p:nvPr>
        </p:nvSpPr>
        <p:spPr>
          <a:xfrm>
            <a:off x="455613" y="1203325"/>
            <a:ext cx="8228012" cy="3425825"/>
          </a:xfrm>
        </p:spPr>
        <p:txBody>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9" name="Date Placeholder 3"/>
          <p:cNvSpPr>
            <a:spLocks noGrp="1"/>
          </p:cNvSpPr>
          <p:nvPr>
            <p:ph type="dt" sz="half" idx="10"/>
          </p:nvPr>
        </p:nvSpPr>
        <p:spPr>
          <a:xfrm>
            <a:off x="457200" y="4767263"/>
            <a:ext cx="2133600" cy="273844"/>
          </a:xfrm>
        </p:spPr>
        <p:txBody>
          <a:bodyPr/>
          <a:lstStyle>
            <a:lvl1pPr>
              <a:defRPr>
                <a:solidFill>
                  <a:schemeClr val="tx1"/>
                </a:solidFill>
              </a:defRPr>
            </a:lvl1pPr>
          </a:lstStyle>
          <a:p>
            <a:r>
              <a:rPr lang="en-US" smtClean="0">
                <a:solidFill>
                  <a:prstClr val="black"/>
                </a:solidFill>
              </a:rPr>
              <a:t>7 August 2017</a:t>
            </a:r>
            <a:endParaRPr lang="en-US" dirty="0">
              <a:solidFill>
                <a:prstClr val="black"/>
              </a:solidFill>
            </a:endParaRPr>
          </a:p>
        </p:txBody>
      </p:sp>
      <p:sp>
        <p:nvSpPr>
          <p:cNvPr id="10" name="Footer Placeholder 4"/>
          <p:cNvSpPr>
            <a:spLocks noGrp="1"/>
          </p:cNvSpPr>
          <p:nvPr>
            <p:ph type="ftr" sz="quarter" idx="11"/>
          </p:nvPr>
        </p:nvSpPr>
        <p:spPr>
          <a:xfrm>
            <a:off x="3124200" y="4767263"/>
            <a:ext cx="2895600" cy="273844"/>
          </a:xfrm>
        </p:spPr>
        <p:txBody>
          <a:bodyPr/>
          <a:lstStyle>
            <a:lvl1pPr>
              <a:defRPr>
                <a:solidFill>
                  <a:schemeClr val="tx1"/>
                </a:solidFill>
              </a:defRPr>
            </a:lvl1pPr>
          </a:lstStyle>
          <a:p>
            <a:r>
              <a:rPr lang="en-US" smtClean="0">
                <a:solidFill>
                  <a:prstClr val="black"/>
                </a:solidFill>
              </a:rPr>
              <a:t>Intel Confidential</a:t>
            </a:r>
            <a:endParaRPr lang="en-US" dirty="0">
              <a:solidFill>
                <a:prstClr val="black"/>
              </a:solidFill>
            </a:endParaRPr>
          </a:p>
        </p:txBody>
      </p:sp>
    </p:spTree>
    <p:extLst>
      <p:ext uri="{BB962C8B-B14F-4D97-AF65-F5344CB8AC3E}">
        <p14:creationId xmlns:p14="http://schemas.microsoft.com/office/powerpoint/2010/main" val="190322464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smtClean="0"/>
              <a:t>28pt</a:t>
            </a:r>
            <a:r>
              <a:rPr lang="en-US" dirty="0" smtClean="0"/>
              <a:t> Intel Clear Light Headline</a:t>
            </a:r>
            <a:endParaRPr lang="en-US" dirty="0"/>
          </a:p>
        </p:txBody>
      </p:sp>
      <p:sp>
        <p:nvSpPr>
          <p:cNvPr id="8" name="Content Placeholder 7"/>
          <p:cNvSpPr>
            <a:spLocks noGrp="1"/>
          </p:cNvSpPr>
          <p:nvPr>
            <p:ph sz="quarter" idx="13" hasCustomPrompt="1"/>
          </p:nvPr>
        </p:nvSpPr>
        <p:spPr>
          <a:xfrm>
            <a:off x="455613" y="1203325"/>
            <a:ext cx="8228012" cy="3425825"/>
          </a:xfrm>
        </p:spPr>
        <p:txBody>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9" name="Date Placeholder 3"/>
          <p:cNvSpPr>
            <a:spLocks noGrp="1"/>
          </p:cNvSpPr>
          <p:nvPr>
            <p:ph type="dt" sz="half" idx="10"/>
          </p:nvPr>
        </p:nvSpPr>
        <p:spPr>
          <a:xfrm>
            <a:off x="457200" y="4767263"/>
            <a:ext cx="2133600" cy="273844"/>
          </a:xfrm>
        </p:spPr>
        <p:txBody>
          <a:bodyPr/>
          <a:lstStyle>
            <a:lvl1pPr>
              <a:defRPr>
                <a:solidFill>
                  <a:schemeClr val="tx1"/>
                </a:solidFill>
              </a:defRPr>
            </a:lvl1pPr>
          </a:lstStyle>
          <a:p>
            <a:r>
              <a:rPr lang="en-US" smtClean="0">
                <a:solidFill>
                  <a:prstClr val="black"/>
                </a:solidFill>
              </a:rPr>
              <a:t>7 August 2017</a:t>
            </a:r>
            <a:endParaRPr lang="en-US" dirty="0">
              <a:solidFill>
                <a:prstClr val="black"/>
              </a:solidFill>
            </a:endParaRPr>
          </a:p>
        </p:txBody>
      </p:sp>
      <p:sp>
        <p:nvSpPr>
          <p:cNvPr id="10" name="Footer Placeholder 4"/>
          <p:cNvSpPr>
            <a:spLocks noGrp="1"/>
          </p:cNvSpPr>
          <p:nvPr>
            <p:ph type="ftr" sz="quarter" idx="11"/>
          </p:nvPr>
        </p:nvSpPr>
        <p:spPr>
          <a:xfrm>
            <a:off x="3124200" y="4767263"/>
            <a:ext cx="2895600" cy="273844"/>
          </a:xfrm>
        </p:spPr>
        <p:txBody>
          <a:bodyPr/>
          <a:lstStyle>
            <a:lvl1pPr>
              <a:defRPr>
                <a:solidFill>
                  <a:schemeClr val="tx1"/>
                </a:solidFill>
              </a:defRPr>
            </a:lvl1pPr>
          </a:lstStyle>
          <a:p>
            <a:r>
              <a:rPr lang="en-US" smtClean="0">
                <a:solidFill>
                  <a:prstClr val="black"/>
                </a:solidFill>
              </a:rPr>
              <a:t>Intel Confidential</a:t>
            </a:r>
            <a:endParaRPr lang="en-US" dirty="0">
              <a:solidFill>
                <a:prstClr val="black"/>
              </a:solidFill>
            </a:endParaRPr>
          </a:p>
        </p:txBody>
      </p:sp>
    </p:spTree>
    <p:extLst>
      <p:ext uri="{BB962C8B-B14F-4D97-AF65-F5344CB8AC3E}">
        <p14:creationId xmlns:p14="http://schemas.microsoft.com/office/powerpoint/2010/main" val="275772532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smtClean="0">
                <a:solidFill>
                  <a:prstClr val="black">
                    <a:tint val="75000"/>
                  </a:prstClr>
                </a:solidFill>
              </a:rPr>
              <a:t>Intel Confidential</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smtClean="0"/>
              <a:t>28pt</a:t>
            </a:r>
            <a:r>
              <a:rPr lang="en-US" dirty="0" smtClean="0"/>
              <a:t> Intel Clear Light Headline</a:t>
            </a:r>
            <a:endParaRPr lang="en-US" dirty="0"/>
          </a:p>
        </p:txBody>
      </p:sp>
      <p:sp>
        <p:nvSpPr>
          <p:cNvPr id="8" name="Content Placeholder 7"/>
          <p:cNvSpPr>
            <a:spLocks noGrp="1"/>
          </p:cNvSpPr>
          <p:nvPr>
            <p:ph sz="quarter" idx="13" hasCustomPrompt="1"/>
          </p:nvPr>
        </p:nvSpPr>
        <p:spPr>
          <a:xfrm>
            <a:off x="455613" y="1203325"/>
            <a:ext cx="8228012" cy="3425825"/>
          </a:xfrm>
        </p:spPr>
        <p:txBody>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12391862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sp>
        <p:nvSpPr>
          <p:cNvPr id="3" name="Slide Number Placeholder 2"/>
          <p:cNvSpPr>
            <a:spLocks noGrp="1"/>
          </p:cNvSpPr>
          <p:nvPr>
            <p:ph type="sldNum" sz="quarter" idx="15"/>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80832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1" name="Date Placeholder 3"/>
          <p:cNvSpPr>
            <a:spLocks noGrp="1"/>
          </p:cNvSpPr>
          <p:nvPr>
            <p:ph type="dt" sz="half" idx="10"/>
          </p:nvPr>
        </p:nvSpPr>
        <p:spPr>
          <a:xfrm>
            <a:off x="457200" y="4767263"/>
            <a:ext cx="2133600" cy="273844"/>
          </a:xfrm>
        </p:spPr>
        <p:txBody>
          <a:bodyPr/>
          <a:lstStyle>
            <a:lvl1pPr>
              <a:defRPr>
                <a:solidFill>
                  <a:schemeClr val="tx1"/>
                </a:solidFill>
              </a:defRPr>
            </a:lvl1pPr>
          </a:lstStyle>
          <a:p>
            <a:r>
              <a:rPr lang="en-US" smtClean="0"/>
              <a:t>7 August 2017</a:t>
            </a:r>
            <a:endParaRPr lang="en-US" dirty="0"/>
          </a:p>
        </p:txBody>
      </p:sp>
      <p:sp>
        <p:nvSpPr>
          <p:cNvPr id="12" name="Footer Placeholder 4"/>
          <p:cNvSpPr>
            <a:spLocks noGrp="1"/>
          </p:cNvSpPr>
          <p:nvPr>
            <p:ph type="ftr" sz="quarter" idx="11"/>
          </p:nvPr>
        </p:nvSpPr>
        <p:spPr>
          <a:xfrm>
            <a:off x="3124200" y="4767263"/>
            <a:ext cx="2895600" cy="273844"/>
          </a:xfrm>
        </p:spPr>
        <p:txBody>
          <a:bodyPr/>
          <a:lstStyle>
            <a:lvl1pPr>
              <a:defRPr>
                <a:solidFill>
                  <a:schemeClr val="tx1"/>
                </a:solidFill>
              </a:defRPr>
            </a:lvl1pPr>
          </a:lstStyle>
          <a:p>
            <a:r>
              <a:rPr lang="en-US" smtClean="0"/>
              <a:t>Intel Confidential</a:t>
            </a:r>
            <a:endParaRPr lang="en-US" dirty="0"/>
          </a:p>
        </p:txBody>
      </p:sp>
    </p:spTree>
    <p:extLst>
      <p:ext uri="{BB962C8B-B14F-4D97-AF65-F5344CB8AC3E}">
        <p14:creationId xmlns:p14="http://schemas.microsoft.com/office/powerpoint/2010/main" val="2598914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9" name="Date Placeholder 3"/>
          <p:cNvSpPr>
            <a:spLocks noGrp="1"/>
          </p:cNvSpPr>
          <p:nvPr>
            <p:ph type="dt" sz="half" idx="10"/>
          </p:nvPr>
        </p:nvSpPr>
        <p:spPr>
          <a:xfrm>
            <a:off x="457200" y="4767263"/>
            <a:ext cx="2133600" cy="273844"/>
          </a:xfrm>
        </p:spPr>
        <p:txBody>
          <a:bodyPr/>
          <a:lstStyle>
            <a:lvl1pPr>
              <a:defRPr>
                <a:solidFill>
                  <a:schemeClr val="tx1"/>
                </a:solidFill>
              </a:defRPr>
            </a:lvl1pPr>
          </a:lstStyle>
          <a:p>
            <a:r>
              <a:rPr lang="en-US" smtClean="0"/>
              <a:t>7 August 2017</a:t>
            </a:r>
            <a:endParaRPr lang="en-US" dirty="0"/>
          </a:p>
        </p:txBody>
      </p:sp>
      <p:sp>
        <p:nvSpPr>
          <p:cNvPr id="10" name="Footer Placeholder 4"/>
          <p:cNvSpPr>
            <a:spLocks noGrp="1"/>
          </p:cNvSpPr>
          <p:nvPr>
            <p:ph type="ftr" sz="quarter" idx="11"/>
          </p:nvPr>
        </p:nvSpPr>
        <p:spPr>
          <a:xfrm>
            <a:off x="3124200" y="4767263"/>
            <a:ext cx="2895600" cy="273844"/>
          </a:xfrm>
        </p:spPr>
        <p:txBody>
          <a:bodyPr/>
          <a:lstStyle>
            <a:lvl1pPr>
              <a:defRPr>
                <a:solidFill>
                  <a:schemeClr val="tx1"/>
                </a:solidFill>
              </a:defRPr>
            </a:lvl1pPr>
          </a:lstStyle>
          <a:p>
            <a:r>
              <a:rPr lang="en-US" smtClean="0"/>
              <a:t>Intel Confidential</a:t>
            </a:r>
            <a:endParaRPr lang="en-US" dirty="0"/>
          </a:p>
        </p:txBody>
      </p:sp>
    </p:spTree>
    <p:extLst>
      <p:ext uri="{BB962C8B-B14F-4D97-AF65-F5344CB8AC3E}">
        <p14:creationId xmlns:p14="http://schemas.microsoft.com/office/powerpoint/2010/main" val="4062063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10" name="Date Placeholder 3"/>
          <p:cNvSpPr>
            <a:spLocks noGrp="1"/>
          </p:cNvSpPr>
          <p:nvPr>
            <p:ph type="dt" sz="half" idx="10"/>
          </p:nvPr>
        </p:nvSpPr>
        <p:spPr>
          <a:xfrm>
            <a:off x="457200" y="4767263"/>
            <a:ext cx="2133600" cy="273844"/>
          </a:xfrm>
        </p:spPr>
        <p:txBody>
          <a:bodyPr/>
          <a:lstStyle>
            <a:lvl1pPr>
              <a:defRPr>
                <a:solidFill>
                  <a:schemeClr val="tx1"/>
                </a:solidFill>
              </a:defRPr>
            </a:lvl1pPr>
          </a:lstStyle>
          <a:p>
            <a:r>
              <a:rPr lang="en-US" smtClean="0"/>
              <a:t>7 August 2017</a:t>
            </a:r>
            <a:endParaRPr lang="en-US" dirty="0"/>
          </a:p>
        </p:txBody>
      </p:sp>
      <p:sp>
        <p:nvSpPr>
          <p:cNvPr id="11" name="Footer Placeholder 4"/>
          <p:cNvSpPr>
            <a:spLocks noGrp="1"/>
          </p:cNvSpPr>
          <p:nvPr>
            <p:ph type="ftr" sz="quarter" idx="11"/>
          </p:nvPr>
        </p:nvSpPr>
        <p:spPr>
          <a:xfrm>
            <a:off x="3124200" y="4767263"/>
            <a:ext cx="2895600" cy="273844"/>
          </a:xfrm>
        </p:spPr>
        <p:txBody>
          <a:bodyPr/>
          <a:lstStyle>
            <a:lvl1pPr>
              <a:defRPr>
                <a:solidFill>
                  <a:schemeClr val="tx1"/>
                </a:solidFill>
              </a:defRPr>
            </a:lvl1pPr>
          </a:lstStyle>
          <a:p>
            <a:r>
              <a:rPr lang="en-US" smtClean="0"/>
              <a:t>Intel Confidential</a:t>
            </a:r>
            <a:endParaRPr lang="en-US" dirty="0"/>
          </a:p>
        </p:txBody>
      </p:sp>
    </p:spTree>
    <p:extLst>
      <p:ext uri="{BB962C8B-B14F-4D97-AF65-F5344CB8AC3E}">
        <p14:creationId xmlns:p14="http://schemas.microsoft.com/office/powerpoint/2010/main" val="1192946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8" name="Date Placeholder 3"/>
          <p:cNvSpPr>
            <a:spLocks noGrp="1"/>
          </p:cNvSpPr>
          <p:nvPr>
            <p:ph type="dt" sz="half" idx="10"/>
          </p:nvPr>
        </p:nvSpPr>
        <p:spPr>
          <a:xfrm>
            <a:off x="457200" y="4767263"/>
            <a:ext cx="2133600" cy="273844"/>
          </a:xfrm>
        </p:spPr>
        <p:txBody>
          <a:bodyPr/>
          <a:lstStyle>
            <a:lvl1pPr>
              <a:defRPr>
                <a:solidFill>
                  <a:schemeClr val="tx1"/>
                </a:solidFill>
              </a:defRPr>
            </a:lvl1pPr>
          </a:lstStyle>
          <a:p>
            <a:r>
              <a:rPr lang="en-US" dirty="0" smtClean="0"/>
              <a:t>7 August 2017</a:t>
            </a:r>
            <a:endParaRPr lang="en-US" dirty="0"/>
          </a:p>
        </p:txBody>
      </p:sp>
      <p:sp>
        <p:nvSpPr>
          <p:cNvPr id="10" name="Footer Placeholder 4"/>
          <p:cNvSpPr>
            <a:spLocks noGrp="1"/>
          </p:cNvSpPr>
          <p:nvPr>
            <p:ph type="ftr" sz="quarter" idx="11"/>
          </p:nvPr>
        </p:nvSpPr>
        <p:spPr>
          <a:xfrm>
            <a:off x="3124200" y="4767263"/>
            <a:ext cx="2895600" cy="273844"/>
          </a:xfrm>
        </p:spPr>
        <p:txBody>
          <a:bodyPr/>
          <a:lstStyle>
            <a:lvl1pPr>
              <a:defRPr>
                <a:solidFill>
                  <a:schemeClr val="tx1"/>
                </a:solidFill>
              </a:defRPr>
            </a:lvl1pPr>
          </a:lstStyle>
          <a:p>
            <a:r>
              <a:rPr lang="en-US" smtClean="0"/>
              <a:t>Intel Confidential</a:t>
            </a:r>
            <a:endParaRPr lang="en-US" dirty="0"/>
          </a:p>
        </p:txBody>
      </p:sp>
    </p:spTree>
    <p:extLst>
      <p:ext uri="{BB962C8B-B14F-4D97-AF65-F5344CB8AC3E}">
        <p14:creationId xmlns:p14="http://schemas.microsoft.com/office/powerpoint/2010/main" val="3638207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image" Target="../media/image1.png"/><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123" name="Picture 3" descr="\\.psf\Home\Desktop\WideFooterAI.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5613" y="319008"/>
            <a:ext cx="8229600" cy="868680"/>
          </a:xfrm>
          <a:prstGeom prst="rect">
            <a:avLst/>
          </a:prstGeom>
        </p:spPr>
        <p:txBody>
          <a:bodyPr vert="horz" lIns="0" tIns="0" rIns="0" bIns="0" rtlCol="0" anchor="t" anchorCtr="0">
            <a:noAutofit/>
          </a:bodyPr>
          <a:lstStyle/>
          <a:p>
            <a:r>
              <a:rPr lang="en-US" dirty="0" smtClean="0"/>
              <a:t>28pt Intel Clear Light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latin typeface="+mn-lt"/>
              </a:defRPr>
            </a:lvl1pPr>
          </a:lstStyle>
          <a:p>
            <a:r>
              <a:rPr lang="en-US" dirty="0" smtClean="0">
                <a:solidFill>
                  <a:prstClr val="black">
                    <a:tint val="75000"/>
                  </a:prstClr>
                </a:solidFill>
              </a:rPr>
              <a:t>14 Jul. 2016</a:t>
            </a:r>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latin typeface="+mn-lt"/>
              </a:defRPr>
            </a:lvl1pPr>
          </a:lstStyle>
          <a:p>
            <a:r>
              <a:rPr lang="en-US" dirty="0" smtClean="0">
                <a:solidFill>
                  <a:prstClr val="black">
                    <a:tint val="75000"/>
                  </a:prstClr>
                </a:solidFill>
              </a:rPr>
              <a:t>Intel Confidential</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8673482" y="4842143"/>
            <a:ext cx="332469" cy="273844"/>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10" name="Footer Placeholder 4"/>
          <p:cNvSpPr txBox="1">
            <a:spLocks/>
          </p:cNvSpPr>
          <p:nvPr userDrawn="1"/>
        </p:nvSpPr>
        <p:spPr>
          <a:xfrm>
            <a:off x="471460" y="5008220"/>
            <a:ext cx="5574234" cy="153036"/>
          </a:xfrm>
          <a:prstGeom prst="rect">
            <a:avLst/>
          </a:prstGeom>
        </p:spPr>
        <p:txBody>
          <a:bodyPr lIns="0" rIns="0" anchor="ctr"/>
          <a:lstStyle>
            <a:defPPr>
              <a:defRPr lang="en-US"/>
            </a:defPPr>
            <a:lvl1pPr marL="0" algn="ctr" defTabSz="457200" rtl="0" eaLnBrk="1" latinLnBrk="0" hangingPunct="1">
              <a:defRPr sz="800" kern="1200">
                <a:solidFill>
                  <a:schemeClr val="tx1">
                    <a:tint val="75000"/>
                  </a:schemeClr>
                </a:solidFill>
                <a:latin typeface="Lucida Console"/>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r>
              <a:rPr lang="en-US" sz="700" dirty="0" smtClean="0">
                <a:solidFill>
                  <a:prstClr val="white">
                    <a:lumMod val="85000"/>
                  </a:prstClr>
                </a:solidFill>
                <a:latin typeface="Intel Clear"/>
              </a:rPr>
              <a:t>Copyright ©  2014, Intel Corporation. All rights reserved. *Other names and brands may be claimed as the property of others.</a:t>
            </a:r>
            <a:endParaRPr lang="en-US" sz="700" dirty="0">
              <a:solidFill>
                <a:prstClr val="white">
                  <a:lumMod val="85000"/>
                </a:prstClr>
              </a:solidFill>
              <a:latin typeface="Intel Clear"/>
            </a:endParaRPr>
          </a:p>
        </p:txBody>
      </p:sp>
      <p:sp>
        <p:nvSpPr>
          <p:cNvPr id="11" name="Rounded Rectangle 10">
            <a:hlinkClick r:id="" action="ppaction://noaction"/>
          </p:cNvPr>
          <p:cNvSpPr/>
          <p:nvPr userDrawn="1"/>
        </p:nvSpPr>
        <p:spPr>
          <a:xfrm>
            <a:off x="6562835" y="5035916"/>
            <a:ext cx="1011332" cy="98058"/>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b="1" dirty="0" smtClean="0">
                <a:solidFill>
                  <a:prstClr val="black"/>
                </a:solidFill>
              </a:rPr>
              <a:t>Optimization Notice</a:t>
            </a:r>
            <a:endParaRPr lang="en-US" sz="800" b="1" dirty="0">
              <a:solidFill>
                <a:prstClr val="black"/>
              </a:solidFill>
            </a:endParaRPr>
          </a:p>
        </p:txBody>
      </p:sp>
    </p:spTree>
    <p:extLst>
      <p:ext uri="{BB962C8B-B14F-4D97-AF65-F5344CB8AC3E}">
        <p14:creationId xmlns:p14="http://schemas.microsoft.com/office/powerpoint/2010/main" val="2422813951"/>
      </p:ext>
    </p:extLst>
  </p:cSld>
  <p:clrMap bg1="lt1" tx1="dk1" bg2="lt2" tx2="dk2" accent1="accent1" accent2="accent2" accent3="accent3" accent4="accent4" accent5="accent5" accent6="accent6" hlink="hlink" folHlink="folHlink"/>
  <p:sldLayoutIdLst>
    <p:sldLayoutId id="2147483689" r:id="rId1"/>
    <p:sldLayoutId id="2147483725" r:id="rId2"/>
    <p:sldLayoutId id="2147483728" r:id="rId3"/>
    <p:sldLayoutId id="2147483729" r:id="rId4"/>
    <p:sldLayoutId id="2147483674" r:id="rId5"/>
    <p:sldLayoutId id="2147483684" r:id="rId6"/>
    <p:sldLayoutId id="2147483652" r:id="rId7"/>
    <p:sldLayoutId id="2147483660" r:id="rId8"/>
    <p:sldLayoutId id="2147483668" r:id="rId9"/>
    <p:sldLayoutId id="2147483669" r:id="rId10"/>
    <p:sldLayoutId id="2147483670" r:id="rId11"/>
    <p:sldLayoutId id="2147483672" r:id="rId12"/>
    <p:sldLayoutId id="2147483665" r:id="rId13"/>
    <p:sldLayoutId id="2147483654" r:id="rId14"/>
    <p:sldLayoutId id="2147483718" r:id="rId15"/>
    <p:sldLayoutId id="2147483719" r:id="rId16"/>
    <p:sldLayoutId id="2147483695" r:id="rId17"/>
    <p:sldLayoutId id="2147483709" r:id="rId18"/>
    <p:sldLayoutId id="2147483711" r:id="rId19"/>
    <p:sldLayoutId id="2147483715" r:id="rId20"/>
  </p:sldLayoutIdLst>
  <p:timing>
    <p:tnLst>
      <p:par>
        <p:cTn id="1" dur="indefinite" restart="never" nodeType="tmRoot"/>
      </p:par>
    </p:tnLst>
  </p:timing>
  <p:hf hdr="0"/>
  <p:txStyles>
    <p:titleStyle>
      <a:lvl1pPr algn="l" defTabSz="457200" rtl="0" eaLnBrk="1" latinLnBrk="0" hangingPunct="1">
        <a:spcBef>
          <a:spcPct val="0"/>
        </a:spcBef>
        <a:buNone/>
        <a:defRPr sz="2800" kern="1200" baseline="0">
          <a:solidFill>
            <a:schemeClr val="accent1"/>
          </a:solidFill>
          <a:latin typeface="+mj-lt"/>
          <a:ea typeface="+mj-ea"/>
          <a:cs typeface="+mj-cs"/>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123" name="Picture 3" descr="\\.psf\Home\Desktop\WideFooterA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5613" y="319008"/>
            <a:ext cx="8229600" cy="868680"/>
          </a:xfrm>
          <a:prstGeom prst="rect">
            <a:avLst/>
          </a:prstGeom>
        </p:spPr>
        <p:txBody>
          <a:bodyPr vert="horz" lIns="0" tIns="0" rIns="0" bIns="0" rtlCol="0" anchor="t" anchorCtr="0">
            <a:noAutofit/>
          </a:bodyPr>
          <a:lstStyle/>
          <a:p>
            <a:r>
              <a:rPr lang="en-US" dirty="0" smtClean="0"/>
              <a:t>28pt Intel Clear Light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solidFill>
                <a:latin typeface="+mn-lt"/>
              </a:defRPr>
            </a:lvl1pPr>
          </a:lstStyle>
          <a:p>
            <a:r>
              <a:rPr lang="en-US" smtClean="0"/>
              <a:t>7 August 2017</a:t>
            </a:r>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solidFill>
                <a:latin typeface="+mn-lt"/>
              </a:defRPr>
            </a:lvl1pPr>
          </a:lstStyle>
          <a:p>
            <a:r>
              <a:rPr lang="en-US" smtClean="0"/>
              <a:t>Intel Confidential</a:t>
            </a:r>
            <a:endParaRPr lang="en-US" dirty="0"/>
          </a:p>
        </p:txBody>
      </p:sp>
      <p:sp>
        <p:nvSpPr>
          <p:cNvPr id="6" name="Slide Number Placeholder 5"/>
          <p:cNvSpPr>
            <a:spLocks noGrp="1"/>
          </p:cNvSpPr>
          <p:nvPr>
            <p:ph type="sldNum" sz="quarter" idx="4"/>
          </p:nvPr>
        </p:nvSpPr>
        <p:spPr>
          <a:xfrm>
            <a:off x="8673482" y="4842143"/>
            <a:ext cx="332469" cy="273844"/>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10" name="Footer Placeholder 4"/>
          <p:cNvSpPr txBox="1">
            <a:spLocks/>
          </p:cNvSpPr>
          <p:nvPr userDrawn="1"/>
        </p:nvSpPr>
        <p:spPr>
          <a:xfrm>
            <a:off x="471460" y="5008220"/>
            <a:ext cx="5574234" cy="153036"/>
          </a:xfrm>
          <a:prstGeom prst="rect">
            <a:avLst/>
          </a:prstGeom>
        </p:spPr>
        <p:txBody>
          <a:bodyPr lIns="0" rIns="0" anchor="ctr"/>
          <a:lstStyle>
            <a:defPPr>
              <a:defRPr lang="en-US"/>
            </a:defPPr>
            <a:lvl1pPr marL="0" algn="ctr" defTabSz="457200" rtl="0" eaLnBrk="1" latinLnBrk="0" hangingPunct="1">
              <a:defRPr sz="800" kern="1200">
                <a:solidFill>
                  <a:schemeClr val="tx1">
                    <a:tint val="75000"/>
                  </a:schemeClr>
                </a:solidFill>
                <a:latin typeface="Lucida Console"/>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r>
              <a:rPr lang="en-US" sz="700" dirty="0" smtClean="0">
                <a:solidFill>
                  <a:prstClr val="white">
                    <a:lumMod val="85000"/>
                  </a:prstClr>
                </a:solidFill>
                <a:latin typeface="Intel Clear"/>
              </a:rPr>
              <a:t>Copyright ©  2014, Intel Corporation. All rights reserved. *Other names and brands may be claimed as the property of others.</a:t>
            </a:r>
            <a:endParaRPr lang="en-US" sz="700" dirty="0">
              <a:solidFill>
                <a:prstClr val="white">
                  <a:lumMod val="85000"/>
                </a:prstClr>
              </a:solidFill>
              <a:latin typeface="Intel Clear"/>
            </a:endParaRPr>
          </a:p>
        </p:txBody>
      </p:sp>
      <p:sp>
        <p:nvSpPr>
          <p:cNvPr id="11" name="Rounded Rectangle 10">
            <a:hlinkClick r:id="" action="ppaction://noaction"/>
          </p:cNvPr>
          <p:cNvSpPr/>
          <p:nvPr userDrawn="1"/>
        </p:nvSpPr>
        <p:spPr>
          <a:xfrm>
            <a:off x="6562835" y="5035916"/>
            <a:ext cx="1011332" cy="98058"/>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b="1" dirty="0" smtClean="0">
                <a:solidFill>
                  <a:prstClr val="black"/>
                </a:solidFill>
              </a:rPr>
              <a:t>Optimization Notice</a:t>
            </a:r>
            <a:endParaRPr lang="en-US" sz="800" b="1" dirty="0">
              <a:solidFill>
                <a:prstClr val="black"/>
              </a:solidFill>
            </a:endParaRPr>
          </a:p>
        </p:txBody>
      </p:sp>
    </p:spTree>
    <p:extLst>
      <p:ext uri="{BB962C8B-B14F-4D97-AF65-F5344CB8AC3E}">
        <p14:creationId xmlns:p14="http://schemas.microsoft.com/office/powerpoint/2010/main" val="791130586"/>
      </p:ext>
    </p:extLst>
  </p:cSld>
  <p:clrMap bg1="lt1" tx1="dk1" bg2="lt2" tx2="dk2" accent1="accent1" accent2="accent2" accent3="accent3" accent4="accent4" accent5="accent5" accent6="accent6" hlink="hlink" folHlink="folHlink"/>
  <p:sldLayoutIdLst>
    <p:sldLayoutId id="2147483699" r:id="rId1"/>
  </p:sldLayoutIdLst>
  <p:timing>
    <p:tnLst>
      <p:par>
        <p:cTn id="1" dur="indefinite" restart="never" nodeType="tmRoot"/>
      </p:par>
    </p:tnLst>
  </p:timing>
  <p:hf hdr="0"/>
  <p:txStyles>
    <p:titleStyle>
      <a:lvl1pPr algn="l" defTabSz="457200" rtl="0" eaLnBrk="1" latinLnBrk="0" hangingPunct="1">
        <a:spcBef>
          <a:spcPct val="0"/>
        </a:spcBef>
        <a:buNone/>
        <a:defRPr sz="2800" kern="1200" baseline="0">
          <a:solidFill>
            <a:schemeClr val="accent1"/>
          </a:solidFill>
          <a:latin typeface="+mj-lt"/>
          <a:ea typeface="+mj-ea"/>
          <a:cs typeface="+mj-cs"/>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123" name="Picture 3" descr="\\.psf\Home\Desktop\WideFooterA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5613" y="319008"/>
            <a:ext cx="8229600" cy="868680"/>
          </a:xfrm>
          <a:prstGeom prst="rect">
            <a:avLst/>
          </a:prstGeom>
        </p:spPr>
        <p:txBody>
          <a:bodyPr vert="horz" lIns="0" tIns="0" rIns="0" bIns="0" rtlCol="0" anchor="t" anchorCtr="0">
            <a:noAutofit/>
          </a:bodyPr>
          <a:lstStyle/>
          <a:p>
            <a:r>
              <a:rPr lang="en-US" dirty="0" smtClean="0"/>
              <a:t>28pt Intel Clear Light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solidFill>
                <a:latin typeface="+mn-lt"/>
              </a:defRPr>
            </a:lvl1pPr>
          </a:lstStyle>
          <a:p>
            <a:r>
              <a:rPr lang="en-US" smtClean="0"/>
              <a:t>7 August 2017</a:t>
            </a:r>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solidFill>
                <a:latin typeface="+mn-lt"/>
              </a:defRPr>
            </a:lvl1pPr>
          </a:lstStyle>
          <a:p>
            <a:r>
              <a:rPr lang="en-US" smtClean="0"/>
              <a:t>Intel Confidential</a:t>
            </a:r>
            <a:endParaRPr lang="en-US" dirty="0"/>
          </a:p>
        </p:txBody>
      </p:sp>
      <p:sp>
        <p:nvSpPr>
          <p:cNvPr id="6" name="Slide Number Placeholder 5"/>
          <p:cNvSpPr>
            <a:spLocks noGrp="1"/>
          </p:cNvSpPr>
          <p:nvPr>
            <p:ph type="sldNum" sz="quarter" idx="4"/>
          </p:nvPr>
        </p:nvSpPr>
        <p:spPr>
          <a:xfrm>
            <a:off x="8673482" y="4842143"/>
            <a:ext cx="332469" cy="273844"/>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10" name="Footer Placeholder 4"/>
          <p:cNvSpPr txBox="1">
            <a:spLocks/>
          </p:cNvSpPr>
          <p:nvPr userDrawn="1"/>
        </p:nvSpPr>
        <p:spPr>
          <a:xfrm>
            <a:off x="471460" y="5008220"/>
            <a:ext cx="5574234" cy="153036"/>
          </a:xfrm>
          <a:prstGeom prst="rect">
            <a:avLst/>
          </a:prstGeom>
        </p:spPr>
        <p:txBody>
          <a:bodyPr lIns="0" rIns="0" anchor="ctr"/>
          <a:lstStyle>
            <a:defPPr>
              <a:defRPr lang="en-US"/>
            </a:defPPr>
            <a:lvl1pPr marL="0" algn="ctr" defTabSz="457200" rtl="0" eaLnBrk="1" latinLnBrk="0" hangingPunct="1">
              <a:defRPr sz="800" kern="1200">
                <a:solidFill>
                  <a:schemeClr val="tx1">
                    <a:tint val="75000"/>
                  </a:schemeClr>
                </a:solidFill>
                <a:latin typeface="Lucida Console"/>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r>
              <a:rPr lang="en-US" sz="700" dirty="0" smtClean="0">
                <a:solidFill>
                  <a:prstClr val="white">
                    <a:lumMod val="85000"/>
                  </a:prstClr>
                </a:solidFill>
                <a:latin typeface="Intel Clear"/>
              </a:rPr>
              <a:t>Copyright ©  2014, Intel Corporation. All rights reserved. *Other names and brands may be claimed as the property of others.</a:t>
            </a:r>
            <a:endParaRPr lang="en-US" sz="700" dirty="0">
              <a:solidFill>
                <a:prstClr val="white">
                  <a:lumMod val="85000"/>
                </a:prstClr>
              </a:solidFill>
              <a:latin typeface="Intel Clear"/>
            </a:endParaRPr>
          </a:p>
        </p:txBody>
      </p:sp>
      <p:sp>
        <p:nvSpPr>
          <p:cNvPr id="11" name="Rounded Rectangle 10">
            <a:hlinkClick r:id="" action="ppaction://noaction"/>
          </p:cNvPr>
          <p:cNvSpPr/>
          <p:nvPr userDrawn="1"/>
        </p:nvSpPr>
        <p:spPr>
          <a:xfrm>
            <a:off x="6562835" y="5035916"/>
            <a:ext cx="1011332" cy="98058"/>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b="1" dirty="0" smtClean="0">
                <a:solidFill>
                  <a:prstClr val="black"/>
                </a:solidFill>
              </a:rPr>
              <a:t>Optimization Notice</a:t>
            </a:r>
            <a:endParaRPr lang="en-US" sz="800" b="1" dirty="0">
              <a:solidFill>
                <a:prstClr val="black"/>
              </a:solidFill>
            </a:endParaRPr>
          </a:p>
        </p:txBody>
      </p:sp>
    </p:spTree>
    <p:extLst>
      <p:ext uri="{BB962C8B-B14F-4D97-AF65-F5344CB8AC3E}">
        <p14:creationId xmlns:p14="http://schemas.microsoft.com/office/powerpoint/2010/main" val="1266778878"/>
      </p:ext>
    </p:extLst>
  </p:cSld>
  <p:clrMap bg1="lt1" tx1="dk1" bg2="lt2" tx2="dk2" accent1="accent1" accent2="accent2" accent3="accent3" accent4="accent4" accent5="accent5" accent6="accent6" hlink="hlink" folHlink="folHlink"/>
  <p:sldLayoutIdLst>
    <p:sldLayoutId id="2147483717" r:id="rId1"/>
  </p:sldLayoutIdLst>
  <p:timing>
    <p:tnLst>
      <p:par>
        <p:cTn id="1" dur="indefinite" restart="never" nodeType="tmRoot"/>
      </p:par>
    </p:tnLst>
  </p:timing>
  <p:hf hdr="0"/>
  <p:txStyles>
    <p:titleStyle>
      <a:lvl1pPr algn="l" defTabSz="457200" rtl="0" eaLnBrk="1" latinLnBrk="0" hangingPunct="1">
        <a:spcBef>
          <a:spcPct val="0"/>
        </a:spcBef>
        <a:buNone/>
        <a:defRPr sz="2800" kern="1200" baseline="0">
          <a:solidFill>
            <a:schemeClr val="accent1"/>
          </a:solidFill>
          <a:latin typeface="+mj-lt"/>
          <a:ea typeface="+mj-ea"/>
          <a:cs typeface="+mj-cs"/>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123" name="Picture 3" descr="\\.psf\Home\Desktop\WideFooterAI.pn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5613" y="319008"/>
            <a:ext cx="8229600" cy="868680"/>
          </a:xfrm>
          <a:prstGeom prst="rect">
            <a:avLst/>
          </a:prstGeom>
        </p:spPr>
        <p:txBody>
          <a:bodyPr vert="horz" lIns="0" tIns="0" rIns="0" bIns="0" rtlCol="0" anchor="t" anchorCtr="0">
            <a:noAutofit/>
          </a:bodyPr>
          <a:lstStyle/>
          <a:p>
            <a:r>
              <a:rPr lang="en-US" dirty="0" smtClean="0"/>
              <a:t>28pt Intel Clear Light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latin typeface="+mn-lt"/>
              </a:defRPr>
            </a:lvl1pPr>
          </a:lstStyle>
          <a:p>
            <a:r>
              <a:rPr lang="en-US" dirty="0" smtClean="0">
                <a:solidFill>
                  <a:prstClr val="black">
                    <a:tint val="75000"/>
                  </a:prstClr>
                </a:solidFill>
              </a:rPr>
              <a:t>14 Jul. 2016</a:t>
            </a:r>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latin typeface="+mn-lt"/>
              </a:defRPr>
            </a:lvl1pPr>
          </a:lstStyle>
          <a:p>
            <a:r>
              <a:rPr lang="en-US" dirty="0" smtClean="0">
                <a:solidFill>
                  <a:prstClr val="black">
                    <a:tint val="75000"/>
                  </a:prstClr>
                </a:solidFill>
              </a:rPr>
              <a:t>Intel Confidential</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8673482" y="4842143"/>
            <a:ext cx="332469" cy="273844"/>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10" name="Footer Placeholder 4"/>
          <p:cNvSpPr txBox="1">
            <a:spLocks/>
          </p:cNvSpPr>
          <p:nvPr userDrawn="1"/>
        </p:nvSpPr>
        <p:spPr>
          <a:xfrm>
            <a:off x="471460" y="5008220"/>
            <a:ext cx="5574234" cy="153036"/>
          </a:xfrm>
          <a:prstGeom prst="rect">
            <a:avLst/>
          </a:prstGeom>
        </p:spPr>
        <p:txBody>
          <a:bodyPr lIns="0" rIns="0" anchor="ctr"/>
          <a:lstStyle>
            <a:defPPr>
              <a:defRPr lang="en-US"/>
            </a:defPPr>
            <a:lvl1pPr marL="0" algn="ctr" defTabSz="457200" rtl="0" eaLnBrk="1" latinLnBrk="0" hangingPunct="1">
              <a:defRPr sz="800" kern="1200">
                <a:solidFill>
                  <a:schemeClr val="tx1">
                    <a:tint val="75000"/>
                  </a:schemeClr>
                </a:solidFill>
                <a:latin typeface="Lucida Console"/>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r>
              <a:rPr lang="en-US" sz="700" dirty="0" smtClean="0">
                <a:solidFill>
                  <a:prstClr val="white">
                    <a:lumMod val="85000"/>
                  </a:prstClr>
                </a:solidFill>
                <a:latin typeface="Intel Clear"/>
              </a:rPr>
              <a:t>Copyright ©  2014, Intel Corporation. All rights reserved. *Other names and brands may be claimed as the property of others.</a:t>
            </a:r>
            <a:endParaRPr lang="en-US" sz="700" dirty="0">
              <a:solidFill>
                <a:prstClr val="white">
                  <a:lumMod val="85000"/>
                </a:prstClr>
              </a:solidFill>
              <a:latin typeface="Intel Clear"/>
            </a:endParaRPr>
          </a:p>
        </p:txBody>
      </p:sp>
      <p:sp>
        <p:nvSpPr>
          <p:cNvPr id="11" name="Rounded Rectangle 10">
            <a:hlinkClick r:id="" action="ppaction://noaction"/>
          </p:cNvPr>
          <p:cNvSpPr/>
          <p:nvPr userDrawn="1"/>
        </p:nvSpPr>
        <p:spPr>
          <a:xfrm>
            <a:off x="6562835" y="5035916"/>
            <a:ext cx="1011332" cy="98058"/>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b="1" dirty="0" smtClean="0">
                <a:solidFill>
                  <a:prstClr val="black"/>
                </a:solidFill>
              </a:rPr>
              <a:t>Optimization Notice</a:t>
            </a:r>
            <a:endParaRPr lang="en-US" sz="800" b="1" dirty="0">
              <a:solidFill>
                <a:prstClr val="black"/>
              </a:solidFill>
            </a:endParaRPr>
          </a:p>
        </p:txBody>
      </p:sp>
    </p:spTree>
    <p:extLst>
      <p:ext uri="{BB962C8B-B14F-4D97-AF65-F5344CB8AC3E}">
        <p14:creationId xmlns:p14="http://schemas.microsoft.com/office/powerpoint/2010/main" val="79840298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Lst>
  <p:timing>
    <p:tnLst>
      <p:par>
        <p:cTn id="1" dur="indefinite" restart="never" nodeType="tmRoot"/>
      </p:par>
    </p:tnLst>
  </p:timing>
  <p:hf hdr="0"/>
  <p:txStyles>
    <p:titleStyle>
      <a:lvl1pPr algn="l" defTabSz="457200" rtl="0" eaLnBrk="1" latinLnBrk="0" hangingPunct="1">
        <a:spcBef>
          <a:spcPct val="0"/>
        </a:spcBef>
        <a:buNone/>
        <a:defRPr sz="2800" kern="1200" baseline="0">
          <a:solidFill>
            <a:schemeClr val="accent1"/>
          </a:solidFill>
          <a:latin typeface="+mj-lt"/>
          <a:ea typeface="+mj-ea"/>
          <a:cs typeface="+mj-cs"/>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png"/><Relationship Id="rId3" Type="http://schemas.openxmlformats.org/officeDocument/2006/relationships/image" Target="../media/image6.jpe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3.xml"/><Relationship Id="rId16"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9.gif"/><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gif"/><Relationship Id="rId9" Type="http://schemas.openxmlformats.org/officeDocument/2006/relationships/image" Target="../media/image12.pn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hyperlink" Target="http://hpctoolkit.org/" TargetMode="External"/><Relationship Id="rId3" Type="http://schemas.openxmlformats.org/officeDocument/2006/relationships/hyperlink" Target="http://www.dyninst.org/" TargetMode="External"/><Relationship Id="rId7" Type="http://schemas.openxmlformats.org/officeDocument/2006/relationships/hyperlink" Target="http://www.openspeedshop.org/wp/" TargetMode="External"/><Relationship Id="rId12" Type="http://schemas.openxmlformats.org/officeDocument/2006/relationships/hyperlink" Target="http://valgrind.org/docs/manual/hg-manual.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vi-hps.org/projects/score-p/" TargetMode="External"/><Relationship Id="rId11" Type="http://schemas.openxmlformats.org/officeDocument/2006/relationships/hyperlink" Target="http://valgrind.org/docs/manual/mc-manual.html" TargetMode="External"/><Relationship Id="rId5" Type="http://schemas.openxmlformats.org/officeDocument/2006/relationships/hyperlink" Target="http://www.cs.uoregon.edu/research/tau/home.php" TargetMode="External"/><Relationship Id="rId10" Type="http://schemas.openxmlformats.org/officeDocument/2006/relationships/hyperlink" Target="http://valgrind.org/" TargetMode="External"/><Relationship Id="rId4" Type="http://schemas.openxmlformats.org/officeDocument/2006/relationships/hyperlink" Target="http://icl.cs.utk.edu/papi/software/view.html?id=206" TargetMode="External"/><Relationship Id="rId9" Type="http://schemas.openxmlformats.org/officeDocument/2006/relationships/hyperlink" Target="http://www.mcs.anl.gov/project/darshan-hpc-io-characterization-too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679" y="1369508"/>
            <a:ext cx="8780745" cy="1555319"/>
          </a:xfrm>
        </p:spPr>
        <p:txBody>
          <a:bodyPr anchor="t"/>
          <a:lstStyle/>
          <a:p>
            <a:pPr algn="ctr">
              <a:lnSpc>
                <a:spcPct val="100000"/>
              </a:lnSpc>
            </a:pPr>
            <a:r>
              <a:rPr lang="en-US" sz="2800" dirty="0">
                <a:latin typeface="+mj-lt"/>
              </a:rPr>
              <a:t>Valgrind, AVX-512, and </a:t>
            </a:r>
            <a:r>
              <a:rPr lang="en-US" sz="2800" dirty="0">
                <a:latin typeface="+mj-lt"/>
                <a:ea typeface="Intel Clear Pro" panose="020B0804020202060201" pitchFamily="34" charset="0"/>
              </a:rPr>
              <a:t>Intel</a:t>
            </a:r>
            <a:r>
              <a:rPr lang="en-US" sz="2800" dirty="0">
                <a:latin typeface="+mj-lt"/>
              </a:rPr>
              <a:t> HPC Analysis </a:t>
            </a:r>
            <a:r>
              <a:rPr lang="en-US" sz="2800" dirty="0" smtClean="0">
                <a:latin typeface="+mj-lt"/>
              </a:rPr>
              <a:t>Tools</a:t>
            </a:r>
            <a:r>
              <a:rPr lang="en-US" sz="3000" dirty="0" smtClean="0">
                <a:latin typeface="+mj-lt"/>
              </a:rPr>
              <a:t/>
            </a:r>
            <a:br>
              <a:rPr lang="en-US" sz="3000" dirty="0" smtClean="0">
                <a:latin typeface="+mj-lt"/>
              </a:rPr>
            </a:br>
            <a:r>
              <a:rPr lang="en-US" sz="3000" dirty="0" smtClean="0">
                <a:latin typeface="+mj-lt"/>
              </a:rPr>
              <a:t/>
            </a:r>
            <a:br>
              <a:rPr lang="en-US" sz="3000" dirty="0" smtClean="0">
                <a:latin typeface="+mj-lt"/>
              </a:rPr>
            </a:br>
            <a:r>
              <a:rPr lang="en-US" sz="2000" dirty="0" smtClean="0">
                <a:latin typeface="+mj-lt"/>
              </a:rPr>
              <a:t>7 August 2017 </a:t>
            </a:r>
            <a:br>
              <a:rPr lang="en-US" sz="2000" dirty="0" smtClean="0">
                <a:latin typeface="+mj-lt"/>
              </a:rPr>
            </a:br>
            <a:r>
              <a:rPr lang="en-US" sz="2000" dirty="0" smtClean="0">
                <a:latin typeface="+mj-lt"/>
              </a:rPr>
              <a:t>Scalable Tools Workshop, </a:t>
            </a:r>
            <a:r>
              <a:rPr lang="en-US" sz="2000" dirty="0" err="1" smtClean="0">
                <a:latin typeface="+mj-lt"/>
              </a:rPr>
              <a:t>Granlibakken</a:t>
            </a:r>
            <a:r>
              <a:rPr lang="en-US" sz="2000" dirty="0" smtClean="0">
                <a:latin typeface="+mj-lt"/>
              </a:rPr>
              <a:t>, Tahoe City, CA</a:t>
            </a:r>
            <a:br>
              <a:rPr lang="en-US" sz="2000" dirty="0" smtClean="0">
                <a:latin typeface="+mj-lt"/>
              </a:rPr>
            </a:br>
            <a:r>
              <a:rPr lang="en-US" sz="4400" dirty="0" smtClean="0"/>
              <a:t> </a:t>
            </a:r>
            <a:endParaRPr lang="en-US" sz="4400" dirty="0">
              <a:solidFill>
                <a:schemeClr val="bg1">
                  <a:alpha val="90000"/>
                </a:schemeClr>
              </a:solidFill>
            </a:endParaRPr>
          </a:p>
        </p:txBody>
      </p:sp>
      <p:sp>
        <p:nvSpPr>
          <p:cNvPr id="4" name="Subtitle 4"/>
          <p:cNvSpPr txBox="1">
            <a:spLocks/>
          </p:cNvSpPr>
          <p:nvPr/>
        </p:nvSpPr>
        <p:spPr>
          <a:xfrm>
            <a:off x="455612" y="3194361"/>
            <a:ext cx="7986929" cy="1509161"/>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600" b="0" i="0" kern="1200" baseline="0">
                <a:solidFill>
                  <a:schemeClr val="accent3"/>
                </a:solidFill>
                <a:latin typeface="Intel Clear"/>
                <a:ea typeface="+mn-ea"/>
                <a:cs typeface="Intel Clear"/>
              </a:defRPr>
            </a:lvl1pPr>
            <a:lvl2pPr marL="457200" indent="0" algn="ctr" defTabSz="457200" rtl="0" eaLnBrk="1" latinLnBrk="0" hangingPunct="1">
              <a:spcBef>
                <a:spcPts val="1200"/>
              </a:spcBef>
              <a:buFont typeface="Wingdings" charset="2"/>
              <a:buNone/>
              <a:defRPr sz="1600" kern="1200" baseline="0">
                <a:solidFill>
                  <a:schemeClr val="tx1">
                    <a:tint val="75000"/>
                  </a:schemeClr>
                </a:solidFill>
                <a:latin typeface="+mn-lt"/>
                <a:ea typeface="+mn-ea"/>
                <a:cs typeface="Intel Clear" panose="020B0604020203020204" pitchFamily="34" charset="0"/>
              </a:defRPr>
            </a:lvl2pPr>
            <a:lvl3pPr marL="914400" indent="0" algn="ctr" defTabSz="457200" rtl="0" eaLnBrk="1" latinLnBrk="0" hangingPunct="1">
              <a:spcBef>
                <a:spcPts val="800"/>
              </a:spcBef>
              <a:buFont typeface="Wingdings" charset="2"/>
              <a:buNone/>
              <a:defRPr sz="1600" kern="1200">
                <a:solidFill>
                  <a:schemeClr val="tx1">
                    <a:tint val="75000"/>
                  </a:schemeClr>
                </a:solidFill>
                <a:latin typeface="+mn-lt"/>
                <a:ea typeface="+mn-ea"/>
                <a:cs typeface="Intel Clear" panose="020B0604020203020204" pitchFamily="34" charset="0"/>
              </a:defRPr>
            </a:lvl3pPr>
            <a:lvl4pPr marL="1371600" indent="0" algn="ctr" defTabSz="457200" rtl="0" eaLnBrk="1" latinLnBrk="0" hangingPunct="1">
              <a:spcBef>
                <a:spcPct val="20000"/>
              </a:spcBef>
              <a:buFont typeface="Arial"/>
              <a:buNone/>
              <a:defRPr sz="1400" kern="1200">
                <a:solidFill>
                  <a:schemeClr val="tx1">
                    <a:tint val="75000"/>
                  </a:schemeClr>
                </a:solidFill>
                <a:latin typeface="+mn-lt"/>
                <a:ea typeface="+mn-ea"/>
                <a:cs typeface="Intel Clear" panose="020B0604020203020204" pitchFamily="34" charset="0"/>
              </a:defRPr>
            </a:lvl4pPr>
            <a:lvl5pPr marL="1828800" indent="0" algn="ctr" defTabSz="457200" rtl="0" eaLnBrk="1" latinLnBrk="0" hangingPunct="1">
              <a:spcBef>
                <a:spcPct val="20000"/>
              </a:spcBef>
              <a:buFont typeface="Intel Clear" panose="020B0604020203020204" pitchFamily="34" charset="0"/>
              <a:buNone/>
              <a:defRPr sz="1400" kern="1200">
                <a:solidFill>
                  <a:schemeClr val="tx1">
                    <a:tint val="75000"/>
                  </a:schemeClr>
                </a:solidFill>
                <a:latin typeface="+mn-lt"/>
                <a:ea typeface="+mn-ea"/>
                <a:cs typeface="Intel Clear" panose="020B0604020203020204" pitchFamily="34" charset="0"/>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spcBef>
                <a:spcPts val="0"/>
              </a:spcBef>
            </a:pPr>
            <a:r>
              <a:rPr lang="en-US" dirty="0" smtClean="0">
                <a:solidFill>
                  <a:schemeClr val="bg1"/>
                </a:solidFill>
                <a:latin typeface="+mn-lt"/>
              </a:rPr>
              <a:t>Rashawn L. Knapp, </a:t>
            </a:r>
            <a:r>
              <a:rPr lang="en-US" dirty="0">
                <a:solidFill>
                  <a:schemeClr val="bg1"/>
                </a:solidFill>
              </a:rPr>
              <a:t>Tatyana Mineeva, </a:t>
            </a:r>
            <a:r>
              <a:rPr lang="en-US" dirty="0" smtClean="0">
                <a:solidFill>
                  <a:schemeClr val="bg1"/>
                </a:solidFill>
                <a:latin typeface="+mn-lt"/>
              </a:rPr>
              <a:t>Supada Laosooksathit, Preeti Suman </a:t>
            </a:r>
            <a:br>
              <a:rPr lang="en-US" dirty="0" smtClean="0">
                <a:solidFill>
                  <a:schemeClr val="bg1"/>
                </a:solidFill>
                <a:latin typeface="+mn-lt"/>
              </a:rPr>
            </a:br>
            <a:r>
              <a:rPr lang="en-US" dirty="0" smtClean="0">
                <a:solidFill>
                  <a:schemeClr val="bg1"/>
                </a:solidFill>
                <a:latin typeface="+mn-lt"/>
              </a:rPr>
              <a:t>Intel, Software and Service Group (SSG)</a:t>
            </a:r>
            <a:br>
              <a:rPr lang="en-US" dirty="0" smtClean="0">
                <a:solidFill>
                  <a:schemeClr val="bg1"/>
                </a:solidFill>
                <a:latin typeface="+mn-lt"/>
              </a:rPr>
            </a:br>
            <a:r>
              <a:rPr lang="en-US" dirty="0">
                <a:solidFill>
                  <a:schemeClr val="bg1"/>
                </a:solidFill>
              </a:rPr>
              <a:t>Clusters Systems and Runtimes</a:t>
            </a:r>
            <a:r>
              <a:rPr lang="en-US" dirty="0" smtClean="0">
                <a:solidFill>
                  <a:schemeClr val="bg1"/>
                </a:solidFill>
                <a:latin typeface="+mn-lt"/>
              </a:rPr>
              <a:t/>
            </a:r>
            <a:br>
              <a:rPr lang="en-US" dirty="0" smtClean="0">
                <a:solidFill>
                  <a:schemeClr val="bg1"/>
                </a:solidFill>
                <a:latin typeface="+mn-lt"/>
              </a:rPr>
            </a:br>
            <a:r>
              <a:rPr lang="en-US" dirty="0" smtClean="0">
                <a:solidFill>
                  <a:schemeClr val="bg1"/>
                </a:solidFill>
                <a:latin typeface="+mn-lt"/>
              </a:rPr>
              <a:t>[</a:t>
            </a:r>
            <a:r>
              <a:rPr lang="en-US" dirty="0" err="1" smtClean="0">
                <a:solidFill>
                  <a:schemeClr val="bg1"/>
                </a:solidFill>
                <a:latin typeface="+mn-lt"/>
              </a:rPr>
              <a:t>rashawn.l.knapp</a:t>
            </a:r>
            <a:r>
              <a:rPr lang="en-US" dirty="0" smtClean="0">
                <a:solidFill>
                  <a:schemeClr val="bg1"/>
                </a:solidFill>
                <a:latin typeface="+mn-lt"/>
              </a:rPr>
              <a:t>| </a:t>
            </a:r>
            <a:r>
              <a:rPr lang="en-US" dirty="0" err="1" smtClean="0">
                <a:solidFill>
                  <a:schemeClr val="bg1"/>
                </a:solidFill>
                <a:latin typeface="+mn-lt"/>
              </a:rPr>
              <a:t>tmineeva</a:t>
            </a:r>
            <a:r>
              <a:rPr lang="en-US" dirty="0" smtClean="0">
                <a:solidFill>
                  <a:schemeClr val="bg1"/>
                </a:solidFill>
                <a:latin typeface="+mn-lt"/>
              </a:rPr>
              <a:t> | </a:t>
            </a:r>
            <a:r>
              <a:rPr lang="en-US" dirty="0" err="1" smtClean="0">
                <a:solidFill>
                  <a:schemeClr val="bg1"/>
                </a:solidFill>
                <a:latin typeface="+mn-lt"/>
              </a:rPr>
              <a:t>supada.laosooksathit</a:t>
            </a:r>
            <a:r>
              <a:rPr lang="en-US" dirty="0" smtClean="0">
                <a:solidFill>
                  <a:schemeClr val="bg1"/>
                </a:solidFill>
                <a:latin typeface="+mn-lt"/>
              </a:rPr>
              <a:t> | </a:t>
            </a:r>
            <a:r>
              <a:rPr lang="en-US" dirty="0" err="1" smtClean="0">
                <a:solidFill>
                  <a:schemeClr val="bg1"/>
                </a:solidFill>
                <a:latin typeface="+mn-lt"/>
              </a:rPr>
              <a:t>psuman</a:t>
            </a:r>
            <a:r>
              <a:rPr lang="en-US" dirty="0" smtClean="0">
                <a:solidFill>
                  <a:schemeClr val="bg1"/>
                </a:solidFill>
                <a:latin typeface="+mn-lt"/>
              </a:rPr>
              <a:t>]@intel.com</a:t>
            </a:r>
          </a:p>
        </p:txBody>
      </p:sp>
    </p:spTree>
    <p:extLst>
      <p:ext uri="{BB962C8B-B14F-4D97-AF65-F5344CB8AC3E}">
        <p14:creationId xmlns:p14="http://schemas.microsoft.com/office/powerpoint/2010/main" val="1639691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10</a:t>
            </a:fld>
            <a:endParaRPr lang="en-US" dirty="0">
              <a:solidFill>
                <a:prstClr val="white"/>
              </a:solidFill>
            </a:endParaRPr>
          </a:p>
        </p:txBody>
      </p:sp>
      <p:sp>
        <p:nvSpPr>
          <p:cNvPr id="5" name="Date Placeholder 4"/>
          <p:cNvSpPr>
            <a:spLocks noGrp="1"/>
          </p:cNvSpPr>
          <p:nvPr>
            <p:ph type="dt" sz="half" idx="10"/>
          </p:nvPr>
        </p:nvSpPr>
        <p:spPr/>
        <p:txBody>
          <a:bodyPr/>
          <a:lstStyle/>
          <a:p>
            <a:r>
              <a:rPr lang="en-US" smtClean="0"/>
              <a:t>7 August 2017</a:t>
            </a:r>
            <a:endParaRPr lang="en-US" dirty="0"/>
          </a:p>
        </p:txBody>
      </p:sp>
      <p:sp>
        <p:nvSpPr>
          <p:cNvPr id="6" name="Footer Placeholder 5"/>
          <p:cNvSpPr>
            <a:spLocks noGrp="1"/>
          </p:cNvSpPr>
          <p:nvPr>
            <p:ph type="ftr" sz="quarter" idx="11"/>
          </p:nvPr>
        </p:nvSpPr>
        <p:spPr/>
        <p:txBody>
          <a:bodyPr/>
          <a:lstStyle/>
          <a:p>
            <a:r>
              <a:rPr lang="en-US" smtClean="0"/>
              <a:t>Intel Confidential</a:t>
            </a:r>
            <a:endParaRPr lang="en-US" dirty="0"/>
          </a:p>
        </p:txBody>
      </p:sp>
      <p:sp>
        <p:nvSpPr>
          <p:cNvPr id="7" name="Title 1"/>
          <p:cNvSpPr>
            <a:spLocks noGrp="1"/>
          </p:cNvSpPr>
          <p:nvPr>
            <p:ph type="title"/>
          </p:nvPr>
        </p:nvSpPr>
        <p:spPr>
          <a:xfrm>
            <a:off x="455613" y="308848"/>
            <a:ext cx="8229600" cy="868680"/>
          </a:xfrm>
        </p:spPr>
        <p:txBody>
          <a:bodyPr/>
          <a:lstStyle/>
          <a:p>
            <a:r>
              <a:rPr lang="en-US" dirty="0" smtClean="0">
                <a:latin typeface="+mn-lt"/>
                <a:ea typeface="Intel Clear" panose="020B0604020203020204" pitchFamily="34" charset="0"/>
                <a:cs typeface="Intel Clear" panose="020B0604020203020204" pitchFamily="34" charset="0"/>
              </a:rPr>
              <a:t>Valgrind Next Steps</a:t>
            </a:r>
            <a:endParaRPr lang="en-US" dirty="0">
              <a:latin typeface="+mn-lt"/>
              <a:ea typeface="Intel Clear" panose="020B0604020203020204" pitchFamily="34" charset="0"/>
              <a:cs typeface="Intel Clear" panose="020B0604020203020204" pitchFamily="34" charset="0"/>
            </a:endParaRPr>
          </a:p>
        </p:txBody>
      </p:sp>
      <p:sp>
        <p:nvSpPr>
          <p:cNvPr id="8" name="Content Placeholder 1"/>
          <p:cNvSpPr>
            <a:spLocks noGrp="1"/>
          </p:cNvSpPr>
          <p:nvPr>
            <p:ph sz="quarter" idx="13"/>
          </p:nvPr>
        </p:nvSpPr>
        <p:spPr>
          <a:xfrm>
            <a:off x="455613" y="1203325"/>
            <a:ext cx="8228012" cy="3425825"/>
          </a:xfrm>
        </p:spPr>
        <p:txBody>
          <a:bodyPr/>
          <a:lstStyle/>
          <a:p>
            <a:pPr marL="285750" indent="-285750">
              <a:buFontTx/>
              <a:buChar char="-"/>
            </a:pPr>
            <a:r>
              <a:rPr lang="en-US" sz="2000" dirty="0" smtClean="0">
                <a:solidFill>
                  <a:srgbClr val="0070C0"/>
                </a:solidFill>
              </a:rPr>
              <a:t>Enable AVX-512 in Memcheck</a:t>
            </a:r>
          </a:p>
          <a:p>
            <a:pPr marL="285750" indent="-285750">
              <a:buFontTx/>
              <a:buChar char="-"/>
            </a:pPr>
            <a:r>
              <a:rPr lang="en-US" sz="2000" dirty="0" smtClean="0">
                <a:solidFill>
                  <a:srgbClr val="0070C0"/>
                </a:solidFill>
              </a:rPr>
              <a:t>Contribute the code to Valgrind – we have a partial patch w/o memcheck hooks submitted</a:t>
            </a:r>
          </a:p>
          <a:p>
            <a:pPr marL="285750" indent="-285750">
              <a:buFontTx/>
              <a:buChar char="-"/>
            </a:pPr>
            <a:r>
              <a:rPr lang="en-US" sz="2000" dirty="0" smtClean="0">
                <a:solidFill>
                  <a:srgbClr val="0070C0"/>
                </a:solidFill>
              </a:rPr>
              <a:t>Add the remaining instructions</a:t>
            </a:r>
            <a:r>
              <a:rPr lang="en-US" sz="2000" dirty="0">
                <a:solidFill>
                  <a:srgbClr val="0070C0"/>
                </a:solidFill>
              </a:rPr>
              <a:t>, </a:t>
            </a:r>
            <a:r>
              <a:rPr lang="en-US" sz="2000" dirty="0" smtClean="0">
                <a:solidFill>
                  <a:srgbClr val="0070C0"/>
                </a:solidFill>
              </a:rPr>
              <a:t>test it </a:t>
            </a:r>
            <a:r>
              <a:rPr lang="en-US" sz="2000" dirty="0">
                <a:solidFill>
                  <a:srgbClr val="0070C0"/>
                </a:solidFill>
              </a:rPr>
              <a:t>on other benchmarks</a:t>
            </a:r>
          </a:p>
          <a:p>
            <a:pPr marL="285750" indent="-285750">
              <a:buFontTx/>
              <a:buChar char="-"/>
            </a:pPr>
            <a:r>
              <a:rPr lang="en-US" sz="2000" dirty="0" smtClean="0">
                <a:solidFill>
                  <a:srgbClr val="0070C0"/>
                </a:solidFill>
              </a:rPr>
              <a:t>Work </a:t>
            </a:r>
            <a:r>
              <a:rPr lang="en-US" sz="2000" dirty="0">
                <a:solidFill>
                  <a:srgbClr val="0070C0"/>
                </a:solidFill>
              </a:rPr>
              <a:t>on Valgrind performance on </a:t>
            </a:r>
            <a:r>
              <a:rPr lang="en-US" sz="2000" dirty="0" smtClean="0">
                <a:solidFill>
                  <a:srgbClr val="0070C0"/>
                </a:solidFill>
              </a:rPr>
              <a:t>AVX-512 code </a:t>
            </a:r>
          </a:p>
          <a:p>
            <a:pPr marL="511175" lvl="1" indent="-285750">
              <a:buFontTx/>
              <a:buChar char="-"/>
            </a:pPr>
            <a:r>
              <a:rPr lang="en-US" dirty="0" smtClean="0">
                <a:solidFill>
                  <a:srgbClr val="0070C0"/>
                </a:solidFill>
              </a:rPr>
              <a:t>likely should get better performance if we create new IRs instead of breaking into AVX2 or SSE components.</a:t>
            </a:r>
          </a:p>
          <a:p>
            <a:pPr marL="285750" indent="-285750">
              <a:buFontTx/>
              <a:buChar char="-"/>
            </a:pPr>
            <a:r>
              <a:rPr lang="en-US" sz="2000" dirty="0" smtClean="0">
                <a:solidFill>
                  <a:srgbClr val="0070C0"/>
                </a:solidFill>
              </a:rPr>
              <a:t>Parallelism – Valgrind is not multi-threaded. Is there value in this?</a:t>
            </a:r>
          </a:p>
          <a:p>
            <a:pPr marL="285750" indent="-285750">
              <a:buFontTx/>
              <a:buChar char="-"/>
            </a:pPr>
            <a:endParaRPr lang="en-US" sz="2000" dirty="0" smtClean="0">
              <a:solidFill>
                <a:srgbClr val="0070C0"/>
              </a:solidFill>
            </a:endParaRPr>
          </a:p>
          <a:p>
            <a:pPr marL="285750" indent="-285750">
              <a:buFontTx/>
              <a:buChar char="-"/>
            </a:pPr>
            <a:endParaRPr lang="ru-RU" sz="2000" dirty="0">
              <a:solidFill>
                <a:srgbClr val="0070C0"/>
              </a:solidFill>
            </a:endParaRPr>
          </a:p>
        </p:txBody>
      </p:sp>
    </p:spTree>
    <p:extLst>
      <p:ext uri="{BB962C8B-B14F-4D97-AF65-F5344CB8AC3E}">
        <p14:creationId xmlns:p14="http://schemas.microsoft.com/office/powerpoint/2010/main" val="602704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11</a:t>
            </a:fld>
            <a:endParaRPr lang="en-US" dirty="0">
              <a:solidFill>
                <a:prstClr val="white"/>
              </a:solidFill>
            </a:endParaRPr>
          </a:p>
        </p:txBody>
      </p:sp>
      <p:sp>
        <p:nvSpPr>
          <p:cNvPr id="3" name="Title 2"/>
          <p:cNvSpPr>
            <a:spLocks noGrp="1"/>
          </p:cNvSpPr>
          <p:nvPr>
            <p:ph type="title"/>
          </p:nvPr>
        </p:nvSpPr>
        <p:spPr>
          <a:xfrm>
            <a:off x="455613" y="319008"/>
            <a:ext cx="8550338" cy="671324"/>
          </a:xfrm>
        </p:spPr>
        <p:txBody>
          <a:bodyPr/>
          <a:lstStyle/>
          <a:p>
            <a:r>
              <a:rPr lang="en-US" dirty="0" smtClean="0"/>
              <a:t>NASA IS – Valgrind memcheck</a:t>
            </a:r>
            <a:endParaRPr lang="en-US" dirty="0"/>
          </a:p>
        </p:txBody>
      </p:sp>
      <p:sp>
        <p:nvSpPr>
          <p:cNvPr id="4" name="Content Placeholder 3"/>
          <p:cNvSpPr>
            <a:spLocks noGrp="1"/>
          </p:cNvSpPr>
          <p:nvPr>
            <p:ph sz="quarter" idx="13"/>
          </p:nvPr>
        </p:nvSpPr>
        <p:spPr>
          <a:xfrm>
            <a:off x="455613" y="904672"/>
            <a:ext cx="8550338" cy="3862591"/>
          </a:xfrm>
        </p:spPr>
        <p:txBody>
          <a:bodyPr/>
          <a:lstStyle/>
          <a:p>
            <a:pPr indent="-137160">
              <a:spcBef>
                <a:spcPts val="300"/>
              </a:spcBef>
              <a:buSzPct val="90000"/>
              <a:buFont typeface="Arial Narrow" panose="020B0606020202030204" pitchFamily="34" charset="0"/>
              <a:buChar char="-"/>
            </a:pPr>
            <a:r>
              <a:rPr lang="en-US" dirty="0" smtClean="0"/>
              <a:t>Two versions  of  serial IS, class A: without and with AVX-512 compiler arguments</a:t>
            </a:r>
          </a:p>
          <a:p>
            <a:pPr indent="-137160">
              <a:spcBef>
                <a:spcPts val="300"/>
              </a:spcBef>
              <a:buSzPct val="90000"/>
              <a:buFont typeface="Arial Narrow" panose="020B0606020202030204" pitchFamily="34" charset="0"/>
              <a:buChar char="-"/>
            </a:pPr>
            <a:r>
              <a:rPr lang="en-US" dirty="0" smtClean="0"/>
              <a:t>Compiler: Intel 2017 Parallel Studio, update 4</a:t>
            </a:r>
          </a:p>
          <a:p>
            <a:pPr indent="-137160">
              <a:spcBef>
                <a:spcPts val="300"/>
              </a:spcBef>
              <a:buSzPct val="90000"/>
              <a:buFont typeface="Arial Narrow" panose="020B0606020202030204" pitchFamily="34" charset="0"/>
              <a:buChar char="-"/>
            </a:pPr>
            <a:r>
              <a:rPr lang="en-US" dirty="0" smtClean="0"/>
              <a:t>System: Knights Landing</a:t>
            </a:r>
          </a:p>
          <a:p>
            <a:pPr>
              <a:spcBef>
                <a:spcPts val="300"/>
              </a:spcBef>
              <a:buSzPct val="90000"/>
            </a:pPr>
            <a:r>
              <a:rPr lang="en-US" dirty="0" smtClean="0"/>
              <a:t>Both return no memory errors:</a:t>
            </a:r>
          </a:p>
          <a:p>
            <a:pPr marL="346075" lvl="2" indent="0">
              <a:spcBef>
                <a:spcPts val="300"/>
              </a:spcBef>
              <a:buSzPct val="90000"/>
              <a:buNone/>
            </a:pPr>
            <a:r>
              <a:rPr lang="en-US" sz="1400" dirty="0" smtClean="0">
                <a:latin typeface="Courier New" panose="02070309020205020404" pitchFamily="49" charset="0"/>
                <a:cs typeface="Courier New" panose="02070309020205020404" pitchFamily="49" charset="0"/>
              </a:rPr>
              <a:t>$ valgrind –tool=memcheck ./</a:t>
            </a:r>
            <a:r>
              <a:rPr lang="en-US" sz="1400" dirty="0" err="1" smtClean="0">
                <a:latin typeface="Courier New" panose="02070309020205020404" pitchFamily="49" charset="0"/>
                <a:cs typeface="Courier New" panose="02070309020205020404" pitchFamily="49" charset="0"/>
              </a:rPr>
              <a:t>is.A.x</a:t>
            </a:r>
            <a:endParaRPr lang="en-US" sz="1400" dirty="0" smtClean="0">
              <a:latin typeface="Courier New" panose="02070309020205020404" pitchFamily="49" charset="0"/>
              <a:cs typeface="Courier New" panose="02070309020205020404" pitchFamily="49" charset="0"/>
            </a:endParaRPr>
          </a:p>
          <a:p>
            <a:pPr marL="346075" lvl="2" indent="0">
              <a:spcBef>
                <a:spcPts val="300"/>
              </a:spcBef>
              <a:buSzPct val="90000"/>
              <a:buNone/>
            </a:pP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79209==</a:t>
            </a:r>
          </a:p>
          <a:p>
            <a:pPr marL="346075" lvl="2" indent="0">
              <a:spcBef>
                <a:spcPts val="300"/>
              </a:spcBef>
              <a:buSzPct val="90000"/>
              <a:buNone/>
            </a:pPr>
            <a:r>
              <a:rPr lang="en-US" sz="1400" dirty="0">
                <a:latin typeface="Courier New" panose="02070309020205020404" pitchFamily="49" charset="0"/>
                <a:cs typeface="Courier New" panose="02070309020205020404" pitchFamily="49" charset="0"/>
              </a:rPr>
              <a:t>==79209== HEAP SUMMARY:</a:t>
            </a:r>
          </a:p>
          <a:p>
            <a:pPr marL="346075" lvl="2" indent="0">
              <a:spcBef>
                <a:spcPts val="300"/>
              </a:spcBef>
              <a:buSzPct val="90000"/>
              <a:buNone/>
            </a:pPr>
            <a:r>
              <a:rPr lang="en-US" sz="1400" dirty="0">
                <a:latin typeface="Courier New" panose="02070309020205020404" pitchFamily="49" charset="0"/>
                <a:cs typeface="Courier New" panose="02070309020205020404" pitchFamily="49" charset="0"/>
              </a:rPr>
              <a:t>==79209==     in use at exit: 0 bytes in 0 blocks</a:t>
            </a:r>
          </a:p>
          <a:p>
            <a:pPr marL="346075" lvl="2" indent="0">
              <a:spcBef>
                <a:spcPts val="300"/>
              </a:spcBef>
              <a:buSzPct val="90000"/>
              <a:buNone/>
            </a:pPr>
            <a:r>
              <a:rPr lang="en-US" sz="1400" dirty="0">
                <a:latin typeface="Courier New" panose="02070309020205020404" pitchFamily="49" charset="0"/>
                <a:cs typeface="Courier New" panose="02070309020205020404" pitchFamily="49" charset="0"/>
              </a:rPr>
              <a:t>==79209==   total heap usage: 1 </a:t>
            </a:r>
            <a:r>
              <a:rPr lang="en-US" sz="1400" dirty="0" err="1">
                <a:latin typeface="Courier New" panose="02070309020205020404" pitchFamily="49" charset="0"/>
                <a:cs typeface="Courier New" panose="02070309020205020404" pitchFamily="49" charset="0"/>
              </a:rPr>
              <a:t>allocs</a:t>
            </a:r>
            <a:r>
              <a:rPr lang="en-US" sz="1400" dirty="0">
                <a:latin typeface="Courier New" panose="02070309020205020404" pitchFamily="49" charset="0"/>
                <a:cs typeface="Courier New" panose="02070309020205020404" pitchFamily="49" charset="0"/>
              </a:rPr>
              <a:t>, 1 frees, 568 bytes allocated</a:t>
            </a:r>
          </a:p>
          <a:p>
            <a:pPr marL="346075" lvl="2" indent="0">
              <a:spcBef>
                <a:spcPts val="300"/>
              </a:spcBef>
              <a:buSzPct val="90000"/>
              <a:buNone/>
            </a:pPr>
            <a:r>
              <a:rPr lang="en-US" sz="1400" dirty="0">
                <a:latin typeface="Courier New" panose="02070309020205020404" pitchFamily="49" charset="0"/>
                <a:cs typeface="Courier New" panose="02070309020205020404" pitchFamily="49" charset="0"/>
              </a:rPr>
              <a:t>==79209==</a:t>
            </a:r>
          </a:p>
          <a:p>
            <a:pPr marL="346075" lvl="2" indent="0">
              <a:spcBef>
                <a:spcPts val="300"/>
              </a:spcBef>
              <a:buSzPct val="90000"/>
              <a:buNone/>
            </a:pPr>
            <a:r>
              <a:rPr lang="en-US" sz="1400" dirty="0">
                <a:latin typeface="Courier New" panose="02070309020205020404" pitchFamily="49" charset="0"/>
                <a:cs typeface="Courier New" panose="02070309020205020404" pitchFamily="49" charset="0"/>
              </a:rPr>
              <a:t>==79209== All heap blocks were freed -- no leaks are possible</a:t>
            </a:r>
          </a:p>
          <a:p>
            <a:pPr marL="346075" lvl="2" indent="0">
              <a:spcBef>
                <a:spcPts val="300"/>
              </a:spcBef>
              <a:buSzPct val="90000"/>
              <a:buNone/>
            </a:pPr>
            <a:r>
              <a:rPr lang="en-US" sz="1400" dirty="0">
                <a:latin typeface="Courier New" panose="02070309020205020404" pitchFamily="49" charset="0"/>
                <a:cs typeface="Courier New" panose="02070309020205020404" pitchFamily="49" charset="0"/>
              </a:rPr>
              <a:t>==79209==</a:t>
            </a:r>
          </a:p>
          <a:p>
            <a:pPr marL="346075" lvl="2" indent="0">
              <a:spcBef>
                <a:spcPts val="300"/>
              </a:spcBef>
              <a:buSzPct val="90000"/>
              <a:buNone/>
            </a:pPr>
            <a:r>
              <a:rPr lang="en-US" sz="1400" dirty="0">
                <a:latin typeface="Courier New" panose="02070309020205020404" pitchFamily="49" charset="0"/>
                <a:cs typeface="Courier New" panose="02070309020205020404" pitchFamily="49" charset="0"/>
              </a:rPr>
              <a:t>==79209== For counts of detected and suppressed errors, rerun with: -v</a:t>
            </a:r>
          </a:p>
          <a:p>
            <a:pPr marL="346075" lvl="2" indent="0">
              <a:spcBef>
                <a:spcPts val="300"/>
              </a:spcBef>
              <a:buSzPct val="90000"/>
              <a:buNone/>
            </a:pPr>
            <a:r>
              <a:rPr lang="en-US" sz="1400" dirty="0">
                <a:latin typeface="Courier New" panose="02070309020205020404" pitchFamily="49" charset="0"/>
                <a:cs typeface="Courier New" panose="02070309020205020404" pitchFamily="49" charset="0"/>
              </a:rPr>
              <a:t>==79209== ERROR SUMMARY: 0 errors from 0 contexts (suppressed: 0 from 0)</a:t>
            </a:r>
            <a:endParaRPr lang="en-US" sz="1400" dirty="0" smtClean="0">
              <a:latin typeface="Courier New" panose="02070309020205020404" pitchFamily="49" charset="0"/>
              <a:cs typeface="Courier New" panose="02070309020205020404" pitchFamily="49" charset="0"/>
            </a:endParaRPr>
          </a:p>
          <a:p>
            <a:pPr>
              <a:spcBef>
                <a:spcPts val="300"/>
              </a:spcBef>
              <a:buSzPct val="75000"/>
            </a:pPr>
            <a:endParaRPr lang="en-US" dirty="0" smtClean="0"/>
          </a:p>
          <a:p>
            <a:pPr>
              <a:spcBef>
                <a:spcPts val="300"/>
              </a:spcBef>
              <a:buSzPct val="75000"/>
            </a:pPr>
            <a:endParaRPr lang="en-US" dirty="0" smtClean="0"/>
          </a:p>
          <a:p>
            <a:r>
              <a:rPr lang="en-US" dirty="0"/>
              <a:t>	</a:t>
            </a:r>
          </a:p>
        </p:txBody>
      </p:sp>
      <p:sp>
        <p:nvSpPr>
          <p:cNvPr id="5" name="Date Placeholder 4"/>
          <p:cNvSpPr>
            <a:spLocks noGrp="1"/>
          </p:cNvSpPr>
          <p:nvPr>
            <p:ph type="dt" sz="half" idx="10"/>
          </p:nvPr>
        </p:nvSpPr>
        <p:spPr/>
        <p:txBody>
          <a:bodyPr/>
          <a:lstStyle/>
          <a:p>
            <a:r>
              <a:rPr lang="en-US" smtClean="0"/>
              <a:t>7 August 2017</a:t>
            </a:r>
            <a:endParaRPr lang="en-US" dirty="0"/>
          </a:p>
        </p:txBody>
      </p:sp>
      <p:sp>
        <p:nvSpPr>
          <p:cNvPr id="6" name="Footer Placeholder 5"/>
          <p:cNvSpPr>
            <a:spLocks noGrp="1"/>
          </p:cNvSpPr>
          <p:nvPr>
            <p:ph type="ftr" sz="quarter" idx="11"/>
          </p:nvPr>
        </p:nvSpPr>
        <p:spPr/>
        <p:txBody>
          <a:bodyPr/>
          <a:lstStyle/>
          <a:p>
            <a:r>
              <a:rPr lang="en-US" smtClean="0"/>
              <a:t>Intel Confidential</a:t>
            </a:r>
            <a:endParaRPr lang="en-US" dirty="0"/>
          </a:p>
        </p:txBody>
      </p:sp>
    </p:spTree>
    <p:extLst>
      <p:ext uri="{BB962C8B-B14F-4D97-AF65-F5344CB8AC3E}">
        <p14:creationId xmlns:p14="http://schemas.microsoft.com/office/powerpoint/2010/main" val="762710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3710770" y="654905"/>
            <a:ext cx="5367528" cy="4187238"/>
          </a:xfrm>
          <a:prstGeom prst="rect">
            <a:avLst/>
          </a:prstGeom>
        </p:spPr>
      </p:pic>
      <p:sp>
        <p:nvSpPr>
          <p:cNvPr id="2" name="Footer Placeholder 1"/>
          <p:cNvSpPr>
            <a:spLocks noGrp="1"/>
          </p:cNvSpPr>
          <p:nvPr>
            <p:ph type="ftr" sz="quarter" idx="11"/>
          </p:nvPr>
        </p:nvSpPr>
        <p:spPr/>
        <p:txBody>
          <a:bodyPr/>
          <a:lstStyle/>
          <a:p>
            <a:r>
              <a:rPr lang="en-US" smtClean="0"/>
              <a:t>Intel Confidential</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solidFill>
                  <a:prstClr val="white"/>
                </a:solidFill>
              </a:rPr>
              <a:pPr/>
              <a:t>12</a:t>
            </a:fld>
            <a:endParaRPr lang="en-US" dirty="0">
              <a:solidFill>
                <a:prstClr val="white"/>
              </a:solidFill>
            </a:endParaRPr>
          </a:p>
        </p:txBody>
      </p:sp>
      <p:sp>
        <p:nvSpPr>
          <p:cNvPr id="4" name="Title 3"/>
          <p:cNvSpPr>
            <a:spLocks noGrp="1"/>
          </p:cNvSpPr>
          <p:nvPr>
            <p:ph type="title"/>
          </p:nvPr>
        </p:nvSpPr>
        <p:spPr>
          <a:xfrm>
            <a:off x="457200" y="85544"/>
            <a:ext cx="8229600" cy="868680"/>
          </a:xfrm>
        </p:spPr>
        <p:txBody>
          <a:bodyPr/>
          <a:lstStyle/>
          <a:p>
            <a:r>
              <a:rPr lang="en-US" dirty="0" smtClean="0"/>
              <a:t>Intel Vector Advisor on IS Class C – no AVX-512</a:t>
            </a:r>
            <a:endParaRPr lang="en-US" dirty="0"/>
          </a:p>
        </p:txBody>
      </p:sp>
      <p:pic>
        <p:nvPicPr>
          <p:cNvPr id="6" name="Content Placeholder 5"/>
          <p:cNvPicPr>
            <a:picLocks noGrp="1" noChangeAspect="1"/>
          </p:cNvPicPr>
          <p:nvPr>
            <p:ph sz="quarter" idx="13"/>
          </p:nvPr>
        </p:nvPicPr>
        <p:blipFill>
          <a:blip r:embed="rId4"/>
          <a:stretch>
            <a:fillRect/>
          </a:stretch>
        </p:blipFill>
        <p:spPr>
          <a:xfrm>
            <a:off x="3710770" y="654905"/>
            <a:ext cx="5365136" cy="4187238"/>
          </a:xfrm>
          <a:prstGeom prst="rect">
            <a:avLst/>
          </a:prstGeom>
        </p:spPr>
      </p:pic>
      <p:sp>
        <p:nvSpPr>
          <p:cNvPr id="10" name="TextBox 9"/>
          <p:cNvSpPr txBox="1"/>
          <p:nvPr/>
        </p:nvSpPr>
        <p:spPr>
          <a:xfrm>
            <a:off x="214682" y="625604"/>
            <a:ext cx="3579779" cy="4262705"/>
          </a:xfrm>
          <a:prstGeom prst="rect">
            <a:avLst/>
          </a:prstGeom>
          <a:noFill/>
        </p:spPr>
        <p:txBody>
          <a:bodyPr wrap="square" rtlCol="0">
            <a:spAutoFit/>
          </a:bodyPr>
          <a:lstStyle/>
          <a:p>
            <a:r>
              <a:rPr lang="en-US" sz="1600" dirty="0" smtClean="0">
                <a:solidFill>
                  <a:srgbClr val="004280"/>
                </a:solidFill>
                <a:cs typeface="Lucida Console"/>
              </a:rPr>
              <a:t>Summary View:</a:t>
            </a:r>
          </a:p>
          <a:p>
            <a:pPr indent="-137160">
              <a:buSzPct val="95000"/>
              <a:buFont typeface="Arial Narrow" panose="020B0606020202030204" pitchFamily="34" charset="0"/>
              <a:buChar char="-"/>
            </a:pPr>
            <a:r>
              <a:rPr lang="en-US" sz="1600" dirty="0" smtClean="0">
                <a:solidFill>
                  <a:srgbClr val="004280"/>
                </a:solidFill>
                <a:cs typeface="Lucida Console"/>
              </a:rPr>
              <a:t>Elapsed time approx. 131 seconds</a:t>
            </a:r>
          </a:p>
          <a:p>
            <a:pPr indent="-137160">
              <a:buSzPct val="80000"/>
              <a:buFont typeface="Arial Narrow" panose="020B0606020202030204" pitchFamily="34" charset="0"/>
              <a:buChar char="-"/>
            </a:pPr>
            <a:r>
              <a:rPr lang="en-US" sz="1600" dirty="0" smtClean="0">
                <a:solidFill>
                  <a:srgbClr val="004280"/>
                </a:solidFill>
                <a:cs typeface="Lucida Console"/>
              </a:rPr>
              <a:t>Vector Instruction Set: </a:t>
            </a:r>
            <a:r>
              <a:rPr lang="en-US" sz="1600" b="1" dirty="0" smtClean="0">
                <a:solidFill>
                  <a:srgbClr val="004280"/>
                </a:solidFill>
                <a:cs typeface="Lucida Console"/>
              </a:rPr>
              <a:t>SSE</a:t>
            </a:r>
          </a:p>
          <a:p>
            <a:pPr indent="-137160">
              <a:buSzPct val="80000"/>
              <a:buFont typeface="Arial Narrow" panose="020B0606020202030204" pitchFamily="34" charset="0"/>
              <a:buChar char="-"/>
            </a:pPr>
            <a:r>
              <a:rPr lang="en-US" sz="1600" dirty="0" smtClean="0">
                <a:solidFill>
                  <a:srgbClr val="004280"/>
                </a:solidFill>
                <a:cs typeface="Lucida Console"/>
              </a:rPr>
              <a:t>Vector Gain/Efficiency: 7.00x</a:t>
            </a:r>
          </a:p>
          <a:p>
            <a:pPr indent="-137160">
              <a:buSzPct val="80000"/>
              <a:buFont typeface="Arial Narrow" panose="020B0606020202030204" pitchFamily="34" charset="0"/>
              <a:buChar char="-"/>
            </a:pPr>
            <a:r>
              <a:rPr lang="en-US" sz="1600" dirty="0" smtClean="0">
                <a:solidFill>
                  <a:srgbClr val="004280"/>
                </a:solidFill>
                <a:cs typeface="Lucida Console"/>
              </a:rPr>
              <a:t>Program approx. gain: 1.01x</a:t>
            </a:r>
          </a:p>
          <a:p>
            <a:pPr indent="-137160">
              <a:buSzPct val="80000"/>
              <a:buFont typeface="Arial Narrow" panose="020B0606020202030204" pitchFamily="34" charset="0"/>
              <a:buChar char="-"/>
            </a:pPr>
            <a:r>
              <a:rPr lang="en-US" sz="1600" dirty="0">
                <a:solidFill>
                  <a:srgbClr val="004280"/>
                </a:solidFill>
                <a:cs typeface="Lucida Console"/>
              </a:rPr>
              <a:t>View source by clicking on survey target folder to inspect loop gain and efficiency closer</a:t>
            </a:r>
          </a:p>
          <a:p>
            <a:pPr indent="-137160">
              <a:buSzPct val="80000"/>
              <a:buFont typeface="Arial Narrow" panose="020B0606020202030204" pitchFamily="34" charset="0"/>
              <a:buChar char="-"/>
            </a:pPr>
            <a:r>
              <a:rPr lang="en-US" sz="1600" dirty="0" smtClean="0">
                <a:solidFill>
                  <a:srgbClr val="004280"/>
                </a:solidFill>
                <a:cs typeface="Lucida Console"/>
              </a:rPr>
              <a:t>Profile of hot loops and source location</a:t>
            </a:r>
          </a:p>
          <a:p>
            <a:pPr indent="-137160">
              <a:buSzPct val="80000"/>
              <a:buFont typeface="Arial Narrow" panose="020B0606020202030204" pitchFamily="34" charset="0"/>
              <a:buChar char="-"/>
            </a:pPr>
            <a:endParaRPr lang="en-US" sz="1600" dirty="0">
              <a:solidFill>
                <a:srgbClr val="004280"/>
              </a:solidFill>
              <a:cs typeface="Lucida Console"/>
            </a:endParaRPr>
          </a:p>
          <a:p>
            <a:r>
              <a:rPr lang="en-US" sz="1050" dirty="0" smtClean="0">
                <a:solidFill>
                  <a:srgbClr val="000000"/>
                </a:solidFill>
                <a:latin typeface="Courier New" panose="02070309020205020404" pitchFamily="49" charset="0"/>
              </a:rPr>
              <a:t>$ source &lt;</a:t>
            </a:r>
            <a:r>
              <a:rPr lang="en-US" sz="1050" dirty="0" err="1" smtClean="0">
                <a:solidFill>
                  <a:srgbClr val="000000"/>
                </a:solidFill>
                <a:latin typeface="Courier New" panose="02070309020205020404" pitchFamily="49" charset="0"/>
              </a:rPr>
              <a:t>pathTo</a:t>
            </a:r>
            <a:r>
              <a:rPr lang="en-US" sz="1050" dirty="0" smtClean="0">
                <a:solidFill>
                  <a:srgbClr val="000000"/>
                </a:solidFill>
                <a:latin typeface="Courier New" panose="02070309020205020404" pitchFamily="49" charset="0"/>
              </a:rPr>
              <a:t>&gt;/</a:t>
            </a:r>
            <a:r>
              <a:rPr lang="en-US" sz="1050" dirty="0" err="1" smtClean="0">
                <a:solidFill>
                  <a:srgbClr val="000000"/>
                </a:solidFill>
                <a:latin typeface="Courier New" panose="02070309020205020404" pitchFamily="49" charset="0"/>
              </a:rPr>
              <a:t>advixe</a:t>
            </a:r>
            <a:r>
              <a:rPr lang="en-US" sz="1050" dirty="0" smtClean="0">
                <a:solidFill>
                  <a:srgbClr val="000000"/>
                </a:solidFill>
                <a:latin typeface="Courier New" panose="02070309020205020404" pitchFamily="49" charset="0"/>
              </a:rPr>
              <a:t>-vars</a:t>
            </a:r>
            <a:r>
              <a:rPr lang="en-US" sz="1050" dirty="0">
                <a:solidFill>
                  <a:srgbClr val="000000"/>
                </a:solidFill>
                <a:latin typeface="Courier New" panose="02070309020205020404" pitchFamily="49" charset="0"/>
              </a:rPr>
              <a:t>.[</a:t>
            </a:r>
            <a:r>
              <a:rPr lang="en-US" sz="1050" dirty="0" err="1">
                <a:solidFill>
                  <a:srgbClr val="000000"/>
                </a:solidFill>
                <a:latin typeface="Courier New" panose="02070309020205020404" pitchFamily="49" charset="0"/>
              </a:rPr>
              <a:t>csh|sh</a:t>
            </a:r>
            <a:r>
              <a:rPr lang="en-US" sz="1050" dirty="0">
                <a:solidFill>
                  <a:srgbClr val="000000"/>
                </a:solidFill>
                <a:latin typeface="Courier New" panose="02070309020205020404" pitchFamily="49" charset="0"/>
              </a:rPr>
              <a:t>]</a:t>
            </a:r>
            <a:endParaRPr lang="en-US" sz="1050" dirty="0" smtClean="0">
              <a:latin typeface="Courier New" panose="02070309020205020404" pitchFamily="49" charset="0"/>
              <a:cs typeface="Courier New" panose="02070309020205020404" pitchFamily="49" charset="0"/>
            </a:endParaRPr>
          </a:p>
          <a:p>
            <a:r>
              <a:rPr lang="en-US" sz="1050" dirty="0" smtClean="0">
                <a:latin typeface="Courier New" panose="02070309020205020404" pitchFamily="49" charset="0"/>
                <a:cs typeface="Courier New" panose="02070309020205020404" pitchFamily="49" charset="0"/>
              </a:rPr>
              <a:t>$ </a:t>
            </a:r>
            <a:r>
              <a:rPr lang="en-US" sz="1050" dirty="0" err="1" smtClean="0">
                <a:latin typeface="Courier New" panose="02070309020205020404" pitchFamily="49" charset="0"/>
                <a:cs typeface="Courier New" panose="02070309020205020404" pitchFamily="49" charset="0"/>
              </a:rPr>
              <a:t>advixe</a:t>
            </a:r>
            <a:r>
              <a:rPr lang="en-US" sz="1050" dirty="0" smtClean="0">
                <a:latin typeface="Courier New" panose="02070309020205020404" pitchFamily="49" charset="0"/>
                <a:cs typeface="Courier New" panose="02070309020205020404" pitchFamily="49" charset="0"/>
              </a:rPr>
              <a:t>-cl </a:t>
            </a:r>
            <a:r>
              <a:rPr lang="en-US" sz="1050" dirty="0">
                <a:solidFill>
                  <a:srgbClr val="FF0000"/>
                </a:solidFill>
                <a:latin typeface="Courier New" panose="02070309020205020404" pitchFamily="49" charset="0"/>
                <a:cs typeface="Courier New" panose="02070309020205020404" pitchFamily="49" charset="0"/>
              </a:rPr>
              <a:t>--collect survey</a:t>
            </a:r>
            <a:r>
              <a:rPr lang="en-US" sz="1050" dirty="0">
                <a:latin typeface="Courier New" panose="02070309020205020404" pitchFamily="49" charset="0"/>
                <a:cs typeface="Courier New" panose="02070309020205020404" pitchFamily="49" charset="0"/>
              </a:rPr>
              <a:t> --</a:t>
            </a:r>
            <a:r>
              <a:rPr lang="en-US" sz="1050" dirty="0" smtClean="0">
                <a:latin typeface="Courier New" panose="02070309020205020404" pitchFamily="49" charset="0"/>
                <a:cs typeface="Courier New" panose="02070309020205020404" pitchFamily="49" charset="0"/>
              </a:rPr>
              <a:t>project-</a:t>
            </a:r>
            <a:r>
              <a:rPr lang="en-US" sz="1050" dirty="0" err="1" smtClean="0">
                <a:latin typeface="Courier New" panose="02070309020205020404" pitchFamily="49" charset="0"/>
                <a:cs typeface="Courier New" panose="02070309020205020404" pitchFamily="49" charset="0"/>
              </a:rPr>
              <a:t>dir</a:t>
            </a:r>
            <a:r>
              <a:rPr lang="en-US" sz="1050" dirty="0" smtClean="0">
                <a:latin typeface="Courier New" panose="02070309020205020404" pitchFamily="49" charset="0"/>
                <a:cs typeface="Courier New" panose="02070309020205020404" pitchFamily="49" charset="0"/>
              </a:rPr>
              <a:t> </a:t>
            </a:r>
            <a:r>
              <a:rPr lang="en-US" sz="1050" dirty="0">
                <a:latin typeface="Courier New" panose="02070309020205020404" pitchFamily="49" charset="0"/>
                <a:cs typeface="Courier New" panose="02070309020205020404" pitchFamily="49" charset="0"/>
              </a:rPr>
              <a:t>$me/IS-SER-C/</a:t>
            </a:r>
            <a:r>
              <a:rPr lang="en-US" sz="1050" dirty="0" err="1">
                <a:latin typeface="Courier New" panose="02070309020205020404" pitchFamily="49" charset="0"/>
                <a:cs typeface="Courier New" panose="02070309020205020404" pitchFamily="49" charset="0"/>
              </a:rPr>
              <a:t>advixe</a:t>
            </a:r>
            <a:r>
              <a:rPr lang="en-US" sz="1050" dirty="0">
                <a:latin typeface="Courier New" panose="02070309020205020404" pitchFamily="49" charset="0"/>
                <a:cs typeface="Courier New" panose="02070309020205020404" pitchFamily="49" charset="0"/>
              </a:rPr>
              <a:t>/2017_0805-noAVX-512 \</a:t>
            </a:r>
          </a:p>
          <a:p>
            <a:r>
              <a:rPr lang="en-US" sz="1050" dirty="0">
                <a:latin typeface="Courier New" panose="02070309020205020404" pitchFamily="49" charset="0"/>
                <a:cs typeface="Courier New" panose="02070309020205020404" pitchFamily="49" charset="0"/>
              </a:rPr>
              <a:t>--search-</a:t>
            </a:r>
            <a:r>
              <a:rPr lang="en-US" sz="1050" dirty="0" err="1">
                <a:latin typeface="Courier New" panose="02070309020205020404" pitchFamily="49" charset="0"/>
                <a:cs typeface="Courier New" panose="02070309020205020404" pitchFamily="49" charset="0"/>
              </a:rPr>
              <a:t>dir</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src</a:t>
            </a:r>
            <a:r>
              <a:rPr lang="en-US" sz="1050" dirty="0">
                <a:latin typeface="Courier New" panose="02070309020205020404" pitchFamily="49" charset="0"/>
                <a:cs typeface="Courier New" panose="02070309020205020404" pitchFamily="49" charset="0"/>
              </a:rPr>
              <a:t>=$me/benchmarks/NPB3.3.1/NPB3.3-SER-noAVX512/IS -- ./</a:t>
            </a:r>
            <a:r>
              <a:rPr lang="en-US" sz="1050" dirty="0" err="1">
                <a:latin typeface="Courier New" panose="02070309020205020404" pitchFamily="49" charset="0"/>
                <a:cs typeface="Courier New" panose="02070309020205020404" pitchFamily="49" charset="0"/>
              </a:rPr>
              <a:t>is.C.x</a:t>
            </a:r>
            <a:endParaRPr lang="en-US" sz="1050" dirty="0">
              <a:latin typeface="Courier New" panose="02070309020205020404" pitchFamily="49" charset="0"/>
              <a:cs typeface="Courier New" panose="02070309020205020404" pitchFamily="49" charset="0"/>
            </a:endParaRPr>
          </a:p>
          <a:p>
            <a:pPr indent="-137160">
              <a:buSzPct val="80000"/>
              <a:buFont typeface="Arial Narrow" panose="020B0606020202030204" pitchFamily="34" charset="0"/>
              <a:buChar char="-"/>
            </a:pPr>
            <a:endParaRPr lang="en-US" sz="1600" dirty="0" smtClean="0">
              <a:solidFill>
                <a:srgbClr val="004280"/>
              </a:solidFill>
              <a:cs typeface="Lucida Console"/>
            </a:endParaRPr>
          </a:p>
          <a:p>
            <a:endParaRPr lang="en-US" sz="1600" dirty="0" smtClean="0">
              <a:solidFill>
                <a:srgbClr val="004280"/>
              </a:solidFill>
              <a:cs typeface="Lucida Console"/>
            </a:endParaRPr>
          </a:p>
        </p:txBody>
      </p:sp>
    </p:spTree>
    <p:extLst>
      <p:ext uri="{BB962C8B-B14F-4D97-AF65-F5344CB8AC3E}">
        <p14:creationId xmlns:p14="http://schemas.microsoft.com/office/powerpoint/2010/main" val="376146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3726346" y="626593"/>
            <a:ext cx="5417653" cy="4242009"/>
          </a:xfrm>
          <a:prstGeom prst="rect">
            <a:avLst/>
          </a:prstGeom>
        </p:spPr>
      </p:pic>
      <p:pic>
        <p:nvPicPr>
          <p:cNvPr id="10" name="Picture 9"/>
          <p:cNvPicPr>
            <a:picLocks noChangeAspect="1"/>
          </p:cNvPicPr>
          <p:nvPr/>
        </p:nvPicPr>
        <p:blipFill>
          <a:blip r:embed="rId3"/>
          <a:stretch>
            <a:fillRect/>
          </a:stretch>
        </p:blipFill>
        <p:spPr>
          <a:xfrm>
            <a:off x="3726345" y="643248"/>
            <a:ext cx="5417653" cy="4208697"/>
          </a:xfrm>
          <a:prstGeom prst="rect">
            <a:avLst/>
          </a:prstGeom>
        </p:spPr>
      </p:pic>
      <p:sp>
        <p:nvSpPr>
          <p:cNvPr id="2" name="Footer Placeholder 1"/>
          <p:cNvSpPr>
            <a:spLocks noGrp="1"/>
          </p:cNvSpPr>
          <p:nvPr>
            <p:ph type="ftr" sz="quarter" idx="11"/>
          </p:nvPr>
        </p:nvSpPr>
        <p:spPr/>
        <p:txBody>
          <a:bodyPr/>
          <a:lstStyle/>
          <a:p>
            <a:r>
              <a:rPr lang="en-US" smtClean="0">
                <a:solidFill>
                  <a:prstClr val="black"/>
                </a:solidFill>
              </a:rPr>
              <a:t>Intel Confidential</a:t>
            </a:r>
            <a:endParaRPr lang="en-US" dirty="0">
              <a:solidFill>
                <a:prstClr val="black"/>
              </a:solidFill>
            </a:endParaRPr>
          </a:p>
        </p:txBody>
      </p:sp>
      <p:sp>
        <p:nvSpPr>
          <p:cNvPr id="3" name="Slide Number Placeholder 2"/>
          <p:cNvSpPr>
            <a:spLocks noGrp="1"/>
          </p:cNvSpPr>
          <p:nvPr>
            <p:ph type="sldNum" sz="quarter" idx="12"/>
          </p:nvPr>
        </p:nvSpPr>
        <p:spPr/>
        <p:txBody>
          <a:bodyPr/>
          <a:lstStyle/>
          <a:p>
            <a:fld id="{EE2556C5-CE8C-6547-B838-EA80C61A4AF7}" type="slidenum">
              <a:rPr lang="en-US" smtClean="0">
                <a:solidFill>
                  <a:prstClr val="white"/>
                </a:solidFill>
              </a:rPr>
              <a:pPr/>
              <a:t>13</a:t>
            </a:fld>
            <a:endParaRPr lang="en-US" dirty="0">
              <a:solidFill>
                <a:prstClr val="white"/>
              </a:solidFill>
            </a:endParaRPr>
          </a:p>
        </p:txBody>
      </p:sp>
      <p:sp>
        <p:nvSpPr>
          <p:cNvPr id="4" name="Title 3"/>
          <p:cNvSpPr>
            <a:spLocks noGrp="1"/>
          </p:cNvSpPr>
          <p:nvPr>
            <p:ph type="title"/>
          </p:nvPr>
        </p:nvSpPr>
        <p:spPr>
          <a:xfrm>
            <a:off x="457200" y="85544"/>
            <a:ext cx="8229600" cy="868680"/>
          </a:xfrm>
        </p:spPr>
        <p:txBody>
          <a:bodyPr/>
          <a:lstStyle/>
          <a:p>
            <a:r>
              <a:rPr lang="en-US" dirty="0" smtClean="0"/>
              <a:t>Intel Vector Advisor on IS Class C – AVX-512</a:t>
            </a:r>
            <a:endParaRPr lang="en-US" dirty="0"/>
          </a:p>
        </p:txBody>
      </p:sp>
      <p:sp>
        <p:nvSpPr>
          <p:cNvPr id="7" name="TextBox 6"/>
          <p:cNvSpPr txBox="1"/>
          <p:nvPr/>
        </p:nvSpPr>
        <p:spPr>
          <a:xfrm>
            <a:off x="214682" y="625604"/>
            <a:ext cx="3579779" cy="4162678"/>
          </a:xfrm>
          <a:prstGeom prst="rect">
            <a:avLst/>
          </a:prstGeom>
          <a:noFill/>
        </p:spPr>
        <p:txBody>
          <a:bodyPr wrap="square" rtlCol="0">
            <a:spAutoFit/>
          </a:bodyPr>
          <a:lstStyle/>
          <a:p>
            <a:r>
              <a:rPr lang="en-US" sz="1600" dirty="0" smtClean="0">
                <a:solidFill>
                  <a:srgbClr val="004280"/>
                </a:solidFill>
                <a:cs typeface="Lucida Console"/>
              </a:rPr>
              <a:t>Summary View:</a:t>
            </a:r>
          </a:p>
          <a:p>
            <a:pPr indent="-137160">
              <a:buSzPct val="95000"/>
              <a:buFont typeface="Arial Narrow" panose="020B0606020202030204" pitchFamily="34" charset="0"/>
              <a:buChar char="-"/>
            </a:pPr>
            <a:r>
              <a:rPr lang="en-US" sz="1600" dirty="0" smtClean="0">
                <a:solidFill>
                  <a:srgbClr val="004280"/>
                </a:solidFill>
                <a:cs typeface="Lucida Console"/>
              </a:rPr>
              <a:t>Elapsed time approx. 115 seconds</a:t>
            </a:r>
          </a:p>
          <a:p>
            <a:pPr indent="-137160">
              <a:buSzPct val="80000"/>
              <a:buFont typeface="Arial Narrow" panose="020B0606020202030204" pitchFamily="34" charset="0"/>
              <a:buChar char="-"/>
            </a:pPr>
            <a:r>
              <a:rPr lang="en-US" sz="1600" dirty="0" smtClean="0">
                <a:solidFill>
                  <a:srgbClr val="004280"/>
                </a:solidFill>
                <a:cs typeface="Lucida Console"/>
              </a:rPr>
              <a:t>Vector Instruction Set: </a:t>
            </a:r>
            <a:r>
              <a:rPr lang="en-US" sz="1600" b="1" dirty="0" smtClean="0">
                <a:solidFill>
                  <a:srgbClr val="004280"/>
                </a:solidFill>
                <a:cs typeface="Lucida Console"/>
              </a:rPr>
              <a:t>AVX-512</a:t>
            </a:r>
          </a:p>
          <a:p>
            <a:pPr indent="-137160">
              <a:buSzPct val="80000"/>
              <a:buFont typeface="Arial Narrow" panose="020B0606020202030204" pitchFamily="34" charset="0"/>
              <a:buChar char="-"/>
            </a:pPr>
            <a:r>
              <a:rPr lang="en-US" sz="1600" dirty="0" smtClean="0">
                <a:solidFill>
                  <a:srgbClr val="004280"/>
                </a:solidFill>
                <a:cs typeface="Lucida Console"/>
              </a:rPr>
              <a:t>Vector Gain/Efficiency: 1.34x</a:t>
            </a:r>
          </a:p>
          <a:p>
            <a:pPr indent="-137160">
              <a:buSzPct val="80000"/>
              <a:buFont typeface="Arial Narrow" panose="020B0606020202030204" pitchFamily="34" charset="0"/>
              <a:buChar char="-"/>
            </a:pPr>
            <a:r>
              <a:rPr lang="en-US" sz="1600" dirty="0" smtClean="0">
                <a:solidFill>
                  <a:srgbClr val="004280"/>
                </a:solidFill>
                <a:cs typeface="Lucida Console"/>
              </a:rPr>
              <a:t>Program approx. gain: 1.03x</a:t>
            </a:r>
          </a:p>
          <a:p>
            <a:pPr indent="-137160">
              <a:buSzPct val="80000"/>
              <a:buFont typeface="Arial Narrow" panose="020B0606020202030204" pitchFamily="34" charset="0"/>
              <a:buChar char="-"/>
            </a:pPr>
            <a:r>
              <a:rPr lang="en-US" sz="1600" dirty="0" smtClean="0">
                <a:solidFill>
                  <a:srgbClr val="004280"/>
                </a:solidFill>
                <a:cs typeface="Lucida Console"/>
              </a:rPr>
              <a:t>GFLOPS and AI</a:t>
            </a:r>
          </a:p>
          <a:p>
            <a:endParaRPr lang="en-US" sz="1050" dirty="0" smtClean="0">
              <a:solidFill>
                <a:srgbClr val="000000"/>
              </a:solidFill>
              <a:latin typeface="Courier New" panose="02070309020205020404" pitchFamily="49" charset="0"/>
            </a:endParaRPr>
          </a:p>
          <a:p>
            <a:r>
              <a:rPr lang="en-US" sz="1050" dirty="0" smtClean="0">
                <a:solidFill>
                  <a:srgbClr val="000000"/>
                </a:solidFill>
                <a:latin typeface="Courier New" panose="02070309020205020404" pitchFamily="49" charset="0"/>
              </a:rPr>
              <a:t>$ source &lt;</a:t>
            </a:r>
            <a:r>
              <a:rPr lang="en-US" sz="1050" dirty="0" err="1" smtClean="0">
                <a:solidFill>
                  <a:srgbClr val="000000"/>
                </a:solidFill>
                <a:latin typeface="Courier New" panose="02070309020205020404" pitchFamily="49" charset="0"/>
              </a:rPr>
              <a:t>pathTo</a:t>
            </a:r>
            <a:r>
              <a:rPr lang="en-US" sz="1050" dirty="0" smtClean="0">
                <a:solidFill>
                  <a:srgbClr val="000000"/>
                </a:solidFill>
                <a:latin typeface="Courier New" panose="02070309020205020404" pitchFamily="49" charset="0"/>
              </a:rPr>
              <a:t>&gt;/</a:t>
            </a:r>
            <a:r>
              <a:rPr lang="en-US" sz="1050" dirty="0" err="1" smtClean="0">
                <a:solidFill>
                  <a:srgbClr val="000000"/>
                </a:solidFill>
                <a:latin typeface="Courier New" panose="02070309020205020404" pitchFamily="49" charset="0"/>
              </a:rPr>
              <a:t>advixe</a:t>
            </a:r>
            <a:r>
              <a:rPr lang="en-US" sz="1050" dirty="0" smtClean="0">
                <a:solidFill>
                  <a:srgbClr val="000000"/>
                </a:solidFill>
                <a:latin typeface="Courier New" panose="02070309020205020404" pitchFamily="49" charset="0"/>
              </a:rPr>
              <a:t>-vars</a:t>
            </a:r>
            <a:r>
              <a:rPr lang="en-US" sz="1050" dirty="0">
                <a:solidFill>
                  <a:srgbClr val="000000"/>
                </a:solidFill>
                <a:latin typeface="Courier New" panose="02070309020205020404" pitchFamily="49" charset="0"/>
              </a:rPr>
              <a:t>.[</a:t>
            </a:r>
            <a:r>
              <a:rPr lang="en-US" sz="1050" dirty="0" err="1">
                <a:solidFill>
                  <a:srgbClr val="000000"/>
                </a:solidFill>
                <a:latin typeface="Courier New" panose="02070309020205020404" pitchFamily="49" charset="0"/>
              </a:rPr>
              <a:t>csh|sh</a:t>
            </a:r>
            <a:r>
              <a:rPr lang="en-US" sz="1050" dirty="0">
                <a:solidFill>
                  <a:srgbClr val="000000"/>
                </a:solidFill>
                <a:latin typeface="Courier New" panose="02070309020205020404" pitchFamily="49" charset="0"/>
              </a:rPr>
              <a:t>]</a:t>
            </a:r>
            <a:endParaRPr lang="en-US" sz="1050" dirty="0" smtClean="0">
              <a:latin typeface="Courier New" panose="02070309020205020404" pitchFamily="49" charset="0"/>
              <a:cs typeface="Courier New" panose="02070309020205020404" pitchFamily="49" charset="0"/>
            </a:endParaRPr>
          </a:p>
          <a:p>
            <a:r>
              <a:rPr lang="en-US" sz="1050" dirty="0">
                <a:solidFill>
                  <a:srgbClr val="000000"/>
                </a:solidFill>
                <a:latin typeface="Courier New" panose="02070309020205020404" pitchFamily="49" charset="0"/>
              </a:rPr>
              <a:t>$ </a:t>
            </a:r>
            <a:r>
              <a:rPr lang="en-US" sz="1050" dirty="0" err="1">
                <a:solidFill>
                  <a:srgbClr val="000000"/>
                </a:solidFill>
                <a:latin typeface="Courier New" panose="02070309020205020404" pitchFamily="49" charset="0"/>
              </a:rPr>
              <a:t>advixe</a:t>
            </a:r>
            <a:r>
              <a:rPr lang="en-US" sz="1050" dirty="0">
                <a:solidFill>
                  <a:srgbClr val="000000"/>
                </a:solidFill>
                <a:latin typeface="Courier New" panose="02070309020205020404" pitchFamily="49" charset="0"/>
              </a:rPr>
              <a:t>-cl </a:t>
            </a:r>
            <a:r>
              <a:rPr lang="en-US" sz="1050" dirty="0">
                <a:solidFill>
                  <a:srgbClr val="FF0000"/>
                </a:solidFill>
                <a:latin typeface="Courier New" panose="02070309020205020404" pitchFamily="49" charset="0"/>
              </a:rPr>
              <a:t>--collect survey</a:t>
            </a:r>
            <a:r>
              <a:rPr lang="en-US" sz="1050" dirty="0">
                <a:solidFill>
                  <a:srgbClr val="000000"/>
                </a:solidFill>
                <a:latin typeface="Courier New" panose="02070309020205020404" pitchFamily="49" charset="0"/>
              </a:rPr>
              <a:t> --project-</a:t>
            </a:r>
            <a:r>
              <a:rPr lang="en-US" sz="1050" dirty="0" err="1">
                <a:solidFill>
                  <a:srgbClr val="000000"/>
                </a:solidFill>
                <a:latin typeface="Courier New" panose="02070309020205020404" pitchFamily="49" charset="0"/>
              </a:rPr>
              <a:t>dir</a:t>
            </a:r>
            <a:r>
              <a:rPr lang="en-US" sz="1050" dirty="0">
                <a:solidFill>
                  <a:srgbClr val="000000"/>
                </a:solidFill>
                <a:latin typeface="Courier New" panose="02070309020205020404" pitchFamily="49" charset="0"/>
              </a:rPr>
              <a:t> $me/IS-SER-C/</a:t>
            </a:r>
            <a:r>
              <a:rPr lang="en-US" sz="1050" dirty="0" err="1">
                <a:solidFill>
                  <a:srgbClr val="000000"/>
                </a:solidFill>
                <a:latin typeface="Courier New" panose="02070309020205020404" pitchFamily="49" charset="0"/>
              </a:rPr>
              <a:t>advixe</a:t>
            </a:r>
            <a:r>
              <a:rPr lang="en-US" sz="1050" dirty="0">
                <a:solidFill>
                  <a:srgbClr val="000000"/>
                </a:solidFill>
                <a:latin typeface="Courier New" panose="02070309020205020404" pitchFamily="49" charset="0"/>
              </a:rPr>
              <a:t>/roofLineAVX-512 </a:t>
            </a:r>
            <a:r>
              <a:rPr lang="en-US" sz="1050" dirty="0" smtClean="0">
                <a:solidFill>
                  <a:srgbClr val="000000"/>
                </a:solidFill>
                <a:latin typeface="Courier New" panose="02070309020205020404" pitchFamily="49" charset="0"/>
              </a:rPr>
              <a:t>\</a:t>
            </a:r>
          </a:p>
          <a:p>
            <a:r>
              <a:rPr lang="en-US" sz="1050" dirty="0" smtClean="0">
                <a:solidFill>
                  <a:srgbClr val="000000"/>
                </a:solidFill>
                <a:latin typeface="Courier New" panose="02070309020205020404" pitchFamily="49" charset="0"/>
              </a:rPr>
              <a:t>--</a:t>
            </a:r>
            <a:r>
              <a:rPr lang="en-US" sz="1050" dirty="0">
                <a:solidFill>
                  <a:srgbClr val="000000"/>
                </a:solidFill>
                <a:latin typeface="Courier New" panose="02070309020205020404" pitchFamily="49" charset="0"/>
              </a:rPr>
              <a:t>search-</a:t>
            </a:r>
            <a:r>
              <a:rPr lang="en-US" sz="1050" dirty="0" err="1">
                <a:solidFill>
                  <a:srgbClr val="000000"/>
                </a:solidFill>
                <a:latin typeface="Courier New" panose="02070309020205020404" pitchFamily="49" charset="0"/>
              </a:rPr>
              <a:t>dir</a:t>
            </a:r>
            <a:r>
              <a:rPr lang="en-US" sz="1050" dirty="0">
                <a:solidFill>
                  <a:srgbClr val="000000"/>
                </a:solidFill>
                <a:latin typeface="Courier New" panose="02070309020205020404" pitchFamily="49" charset="0"/>
              </a:rPr>
              <a:t> </a:t>
            </a:r>
            <a:r>
              <a:rPr lang="en-US" sz="1050" dirty="0" smtClean="0">
                <a:solidFill>
                  <a:srgbClr val="000000"/>
                </a:solidFill>
                <a:latin typeface="Courier New" panose="02070309020205020404" pitchFamily="49" charset="0"/>
              </a:rPr>
              <a:t>\ </a:t>
            </a:r>
            <a:r>
              <a:rPr lang="en-US" sz="1050" dirty="0" err="1" smtClean="0">
                <a:solidFill>
                  <a:srgbClr val="000000"/>
                </a:solidFill>
                <a:latin typeface="Courier New" panose="02070309020205020404" pitchFamily="49" charset="0"/>
              </a:rPr>
              <a:t>src</a:t>
            </a:r>
            <a:r>
              <a:rPr lang="en-US" sz="1050" dirty="0">
                <a:solidFill>
                  <a:srgbClr val="000000"/>
                </a:solidFill>
                <a:latin typeface="Courier New" panose="02070309020205020404" pitchFamily="49" charset="0"/>
              </a:rPr>
              <a:t>=$me/benchmarks/NPB3.3.1/NPB3.3-SER/IS -- ./</a:t>
            </a:r>
            <a:r>
              <a:rPr lang="en-US" sz="1050" dirty="0" err="1" smtClean="0">
                <a:solidFill>
                  <a:srgbClr val="000000"/>
                </a:solidFill>
                <a:latin typeface="Courier New" panose="02070309020205020404" pitchFamily="49" charset="0"/>
              </a:rPr>
              <a:t>is.C.x</a:t>
            </a:r>
            <a:endParaRPr lang="en-US" sz="1050" dirty="0" smtClean="0">
              <a:solidFill>
                <a:srgbClr val="000000"/>
              </a:solidFill>
              <a:latin typeface="Courier New" panose="02070309020205020404" pitchFamily="49" charset="0"/>
            </a:endParaRPr>
          </a:p>
          <a:p>
            <a:r>
              <a:rPr lang="en-US" sz="1050" dirty="0">
                <a:solidFill>
                  <a:srgbClr val="000000"/>
                </a:solidFill>
                <a:latin typeface="Courier New" panose="02070309020205020404" pitchFamily="49" charset="0"/>
              </a:rPr>
              <a:t>$ </a:t>
            </a:r>
            <a:r>
              <a:rPr lang="en-US" sz="1050" dirty="0" err="1">
                <a:solidFill>
                  <a:srgbClr val="000000"/>
                </a:solidFill>
                <a:latin typeface="Courier New" panose="02070309020205020404" pitchFamily="49" charset="0"/>
              </a:rPr>
              <a:t>advixe</a:t>
            </a:r>
            <a:r>
              <a:rPr lang="en-US" sz="1050" dirty="0">
                <a:solidFill>
                  <a:srgbClr val="000000"/>
                </a:solidFill>
                <a:latin typeface="Courier New" panose="02070309020205020404" pitchFamily="49" charset="0"/>
              </a:rPr>
              <a:t>-cl </a:t>
            </a:r>
            <a:r>
              <a:rPr lang="en-US" sz="1050" dirty="0">
                <a:solidFill>
                  <a:srgbClr val="FF0000"/>
                </a:solidFill>
                <a:latin typeface="Courier New" panose="02070309020205020404" pitchFamily="49" charset="0"/>
              </a:rPr>
              <a:t>--collect </a:t>
            </a:r>
            <a:r>
              <a:rPr lang="en-US" sz="1050" dirty="0" err="1">
                <a:solidFill>
                  <a:srgbClr val="FF0000"/>
                </a:solidFill>
                <a:latin typeface="Courier New" panose="02070309020205020404" pitchFamily="49" charset="0"/>
              </a:rPr>
              <a:t>tripcounts</a:t>
            </a:r>
            <a:r>
              <a:rPr lang="en-US" sz="1050" dirty="0">
                <a:solidFill>
                  <a:srgbClr val="FF0000"/>
                </a:solidFill>
                <a:latin typeface="Courier New" panose="02070309020205020404" pitchFamily="49" charset="0"/>
              </a:rPr>
              <a:t> </a:t>
            </a:r>
            <a:r>
              <a:rPr lang="en-US" sz="1050" dirty="0" smtClean="0">
                <a:solidFill>
                  <a:srgbClr val="FF0000"/>
                </a:solidFill>
                <a:latin typeface="Courier New" panose="02070309020205020404" pitchFamily="49" charset="0"/>
              </a:rPr>
              <a:t>\</a:t>
            </a:r>
          </a:p>
          <a:p>
            <a:r>
              <a:rPr lang="en-US" sz="1050" dirty="0" smtClean="0">
                <a:solidFill>
                  <a:srgbClr val="FF0000"/>
                </a:solidFill>
                <a:latin typeface="Courier New" panose="02070309020205020404" pitchFamily="49" charset="0"/>
              </a:rPr>
              <a:t>-</a:t>
            </a:r>
            <a:r>
              <a:rPr lang="en-US" sz="1050" dirty="0">
                <a:solidFill>
                  <a:srgbClr val="FF0000"/>
                </a:solidFill>
                <a:latin typeface="Courier New" panose="02070309020205020404" pitchFamily="49" charset="0"/>
              </a:rPr>
              <a:t>flops-and-masks</a:t>
            </a:r>
            <a:r>
              <a:rPr lang="en-US" sz="1050" dirty="0">
                <a:solidFill>
                  <a:srgbClr val="000000"/>
                </a:solidFill>
                <a:latin typeface="Courier New" panose="02070309020205020404" pitchFamily="49" charset="0"/>
              </a:rPr>
              <a:t> </a:t>
            </a:r>
            <a:r>
              <a:rPr lang="en-US" sz="1050" dirty="0" smtClean="0">
                <a:solidFill>
                  <a:srgbClr val="000000"/>
                </a:solidFill>
                <a:latin typeface="Courier New" panose="02070309020205020404" pitchFamily="49" charset="0"/>
              </a:rPr>
              <a:t>--</a:t>
            </a:r>
            <a:r>
              <a:rPr lang="en-US" sz="1050" dirty="0">
                <a:solidFill>
                  <a:srgbClr val="000000"/>
                </a:solidFill>
                <a:latin typeface="Courier New" panose="02070309020205020404" pitchFamily="49" charset="0"/>
              </a:rPr>
              <a:t>project-</a:t>
            </a:r>
            <a:r>
              <a:rPr lang="en-US" sz="1050" dirty="0" err="1">
                <a:solidFill>
                  <a:srgbClr val="000000"/>
                </a:solidFill>
                <a:latin typeface="Courier New" panose="02070309020205020404" pitchFamily="49" charset="0"/>
              </a:rPr>
              <a:t>dir</a:t>
            </a:r>
            <a:r>
              <a:rPr lang="en-US" sz="1050" dirty="0">
                <a:solidFill>
                  <a:srgbClr val="000000"/>
                </a:solidFill>
                <a:latin typeface="Courier New" panose="02070309020205020404" pitchFamily="49" charset="0"/>
              </a:rPr>
              <a:t> </a:t>
            </a:r>
            <a:r>
              <a:rPr lang="en-US" sz="1050" dirty="0" smtClean="0">
                <a:solidFill>
                  <a:srgbClr val="000000"/>
                </a:solidFill>
                <a:latin typeface="Courier New" panose="02070309020205020404" pitchFamily="49" charset="0"/>
              </a:rPr>
              <a:t>\</a:t>
            </a:r>
          </a:p>
          <a:p>
            <a:r>
              <a:rPr lang="en-US" sz="1050" dirty="0" smtClean="0">
                <a:solidFill>
                  <a:srgbClr val="000000"/>
                </a:solidFill>
                <a:latin typeface="Courier New" panose="02070309020205020404" pitchFamily="49" charset="0"/>
              </a:rPr>
              <a:t>$</a:t>
            </a:r>
            <a:r>
              <a:rPr lang="en-US" sz="1050" dirty="0">
                <a:solidFill>
                  <a:srgbClr val="000000"/>
                </a:solidFill>
                <a:latin typeface="Courier New" panose="02070309020205020404" pitchFamily="49" charset="0"/>
              </a:rPr>
              <a:t>me/IS-SER-C/</a:t>
            </a:r>
            <a:r>
              <a:rPr lang="en-US" sz="1050" dirty="0" err="1">
                <a:solidFill>
                  <a:srgbClr val="000000"/>
                </a:solidFill>
                <a:latin typeface="Courier New" panose="02070309020205020404" pitchFamily="49" charset="0"/>
              </a:rPr>
              <a:t>advixe</a:t>
            </a:r>
            <a:r>
              <a:rPr lang="en-US" sz="1050" dirty="0">
                <a:solidFill>
                  <a:srgbClr val="000000"/>
                </a:solidFill>
                <a:latin typeface="Courier New" panose="02070309020205020404" pitchFamily="49" charset="0"/>
              </a:rPr>
              <a:t>/roofLineAVX-512 </a:t>
            </a:r>
            <a:r>
              <a:rPr lang="en-US" sz="1050" dirty="0" smtClean="0">
                <a:solidFill>
                  <a:srgbClr val="000000"/>
                </a:solidFill>
                <a:latin typeface="Courier New" panose="02070309020205020404" pitchFamily="49" charset="0"/>
              </a:rPr>
              <a:t>\</a:t>
            </a:r>
          </a:p>
          <a:p>
            <a:r>
              <a:rPr lang="en-US" sz="1050" dirty="0" smtClean="0">
                <a:solidFill>
                  <a:srgbClr val="000000"/>
                </a:solidFill>
                <a:latin typeface="Courier New" panose="02070309020205020404" pitchFamily="49" charset="0"/>
              </a:rPr>
              <a:t>--</a:t>
            </a:r>
            <a:r>
              <a:rPr lang="en-US" sz="1050" dirty="0">
                <a:solidFill>
                  <a:srgbClr val="000000"/>
                </a:solidFill>
                <a:latin typeface="Courier New" panose="02070309020205020404" pitchFamily="49" charset="0"/>
              </a:rPr>
              <a:t>search-</a:t>
            </a:r>
            <a:r>
              <a:rPr lang="en-US" sz="1050" dirty="0" err="1">
                <a:solidFill>
                  <a:srgbClr val="000000"/>
                </a:solidFill>
                <a:latin typeface="Courier New" panose="02070309020205020404" pitchFamily="49" charset="0"/>
              </a:rPr>
              <a:t>dir</a:t>
            </a:r>
            <a:r>
              <a:rPr lang="en-US" sz="1050" dirty="0">
                <a:solidFill>
                  <a:srgbClr val="000000"/>
                </a:solidFill>
                <a:latin typeface="Courier New" panose="02070309020205020404" pitchFamily="49" charset="0"/>
              </a:rPr>
              <a:t> </a:t>
            </a:r>
            <a:r>
              <a:rPr lang="en-US" sz="1050" dirty="0" smtClean="0">
                <a:solidFill>
                  <a:srgbClr val="000000"/>
                </a:solidFill>
                <a:latin typeface="Courier New" panose="02070309020205020404" pitchFamily="49" charset="0"/>
              </a:rPr>
              <a:t>\ </a:t>
            </a:r>
            <a:r>
              <a:rPr lang="en-US" sz="1050" dirty="0" err="1" smtClean="0">
                <a:solidFill>
                  <a:srgbClr val="000000"/>
                </a:solidFill>
                <a:latin typeface="Courier New" panose="02070309020205020404" pitchFamily="49" charset="0"/>
              </a:rPr>
              <a:t>src</a:t>
            </a:r>
            <a:r>
              <a:rPr lang="en-US" sz="1050" dirty="0">
                <a:solidFill>
                  <a:srgbClr val="000000"/>
                </a:solidFill>
                <a:latin typeface="Courier New" panose="02070309020205020404" pitchFamily="49" charset="0"/>
              </a:rPr>
              <a:t>=$me/benchmarks/NPB3.3.1/NPB3.3-SER/IS -- ./</a:t>
            </a:r>
            <a:r>
              <a:rPr lang="en-US" sz="1050" dirty="0" err="1">
                <a:solidFill>
                  <a:srgbClr val="000000"/>
                </a:solidFill>
                <a:latin typeface="Courier New" panose="02070309020205020404" pitchFamily="49" charset="0"/>
              </a:rPr>
              <a:t>is.C.x</a:t>
            </a:r>
            <a:endParaRPr lang="en-US" sz="1050" dirty="0" smtClean="0">
              <a:solidFill>
                <a:srgbClr val="000000"/>
              </a:solidFill>
              <a:latin typeface="Courier New" panose="02070309020205020404" pitchFamily="49" charset="0"/>
            </a:endParaRPr>
          </a:p>
          <a:p>
            <a:endParaRPr lang="en-US" sz="1600" dirty="0" smtClean="0">
              <a:solidFill>
                <a:srgbClr val="004280"/>
              </a:solidFill>
              <a:cs typeface="Lucida Console"/>
            </a:endParaRPr>
          </a:p>
          <a:p>
            <a:endParaRPr lang="en-US" sz="1600" dirty="0" smtClean="0">
              <a:solidFill>
                <a:srgbClr val="004280"/>
              </a:solidFill>
              <a:cs typeface="Lucida Console"/>
            </a:endParaRPr>
          </a:p>
        </p:txBody>
      </p:sp>
    </p:spTree>
    <p:extLst>
      <p:ext uri="{BB962C8B-B14F-4D97-AF65-F5344CB8AC3E}">
        <p14:creationId xmlns:p14="http://schemas.microsoft.com/office/powerpoint/2010/main" val="11620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519551" y="484371"/>
            <a:ext cx="5486400" cy="2718924"/>
          </a:xfrm>
          <a:prstGeom prst="rect">
            <a:avLst/>
          </a:prstGeom>
        </p:spPr>
      </p:pic>
      <p:pic>
        <p:nvPicPr>
          <p:cNvPr id="8" name="Picture 7"/>
          <p:cNvPicPr>
            <a:picLocks noChangeAspect="1"/>
          </p:cNvPicPr>
          <p:nvPr/>
        </p:nvPicPr>
        <p:blipFill>
          <a:blip r:embed="rId3"/>
          <a:stretch>
            <a:fillRect/>
          </a:stretch>
        </p:blipFill>
        <p:spPr>
          <a:xfrm>
            <a:off x="3519551" y="494119"/>
            <a:ext cx="5486400" cy="2709175"/>
          </a:xfrm>
          <a:prstGeom prst="rect">
            <a:avLst/>
          </a:prstGeom>
        </p:spPr>
      </p:pic>
      <p:sp>
        <p:nvSpPr>
          <p:cNvPr id="2" name="Footer Placeholder 1"/>
          <p:cNvSpPr>
            <a:spLocks noGrp="1"/>
          </p:cNvSpPr>
          <p:nvPr>
            <p:ph type="ftr" sz="quarter" idx="11"/>
          </p:nvPr>
        </p:nvSpPr>
        <p:spPr/>
        <p:txBody>
          <a:bodyPr/>
          <a:lstStyle/>
          <a:p>
            <a:r>
              <a:rPr lang="en-US" smtClean="0">
                <a:solidFill>
                  <a:prstClr val="black"/>
                </a:solidFill>
              </a:rPr>
              <a:t>Intel Confidential</a:t>
            </a:r>
            <a:endParaRPr lang="en-US" dirty="0">
              <a:solidFill>
                <a:prstClr val="black"/>
              </a:solidFill>
            </a:endParaRPr>
          </a:p>
        </p:txBody>
      </p:sp>
      <p:sp>
        <p:nvSpPr>
          <p:cNvPr id="3" name="Slide Number Placeholder 2"/>
          <p:cNvSpPr>
            <a:spLocks noGrp="1"/>
          </p:cNvSpPr>
          <p:nvPr>
            <p:ph type="sldNum" sz="quarter" idx="12"/>
          </p:nvPr>
        </p:nvSpPr>
        <p:spPr/>
        <p:txBody>
          <a:bodyPr/>
          <a:lstStyle/>
          <a:p>
            <a:fld id="{EE2556C5-CE8C-6547-B838-EA80C61A4AF7}" type="slidenum">
              <a:rPr lang="en-US" smtClean="0">
                <a:solidFill>
                  <a:prstClr val="white"/>
                </a:solidFill>
              </a:rPr>
              <a:pPr/>
              <a:t>14</a:t>
            </a:fld>
            <a:endParaRPr lang="en-US" dirty="0">
              <a:solidFill>
                <a:prstClr val="white"/>
              </a:solidFill>
            </a:endParaRPr>
          </a:p>
        </p:txBody>
      </p:sp>
      <p:sp>
        <p:nvSpPr>
          <p:cNvPr id="4" name="Title 3"/>
          <p:cNvSpPr>
            <a:spLocks noGrp="1"/>
          </p:cNvSpPr>
          <p:nvPr>
            <p:ph type="title"/>
          </p:nvPr>
        </p:nvSpPr>
        <p:spPr>
          <a:xfrm>
            <a:off x="457200" y="85544"/>
            <a:ext cx="8229600" cy="868680"/>
          </a:xfrm>
        </p:spPr>
        <p:txBody>
          <a:bodyPr/>
          <a:lstStyle/>
          <a:p>
            <a:r>
              <a:rPr lang="en-US" dirty="0" smtClean="0"/>
              <a:t>Intel Trace Analyzer and Collector on MPI IS Class C – AVX-512</a:t>
            </a:r>
            <a:endParaRPr lang="en-US" dirty="0"/>
          </a:p>
        </p:txBody>
      </p:sp>
      <p:sp>
        <p:nvSpPr>
          <p:cNvPr id="7" name="TextBox 6"/>
          <p:cNvSpPr txBox="1"/>
          <p:nvPr/>
        </p:nvSpPr>
        <p:spPr>
          <a:xfrm>
            <a:off x="198486" y="954224"/>
            <a:ext cx="3321065" cy="3600986"/>
          </a:xfrm>
          <a:prstGeom prst="rect">
            <a:avLst/>
          </a:prstGeom>
          <a:noFill/>
        </p:spPr>
        <p:txBody>
          <a:bodyPr wrap="square" rtlCol="0">
            <a:spAutoFit/>
          </a:bodyPr>
          <a:lstStyle/>
          <a:p>
            <a:r>
              <a:rPr lang="en-US" sz="1600" dirty="0" smtClean="0">
                <a:solidFill>
                  <a:srgbClr val="004280"/>
                </a:solidFill>
                <a:cs typeface="Lucida Console"/>
              </a:rPr>
              <a:t>Summary View:</a:t>
            </a:r>
          </a:p>
          <a:p>
            <a:pPr indent="-137160">
              <a:buSzPct val="95000"/>
              <a:buFont typeface="Arial Narrow" panose="020B0606020202030204" pitchFamily="34" charset="0"/>
              <a:buChar char="-"/>
            </a:pPr>
            <a:r>
              <a:rPr lang="en-US" sz="1600" dirty="0" smtClean="0">
                <a:solidFill>
                  <a:srgbClr val="004280"/>
                </a:solidFill>
                <a:cs typeface="Lucida Console"/>
              </a:rPr>
              <a:t>Total time </a:t>
            </a:r>
            <a:r>
              <a:rPr lang="en-US" sz="1600" b="1" dirty="0" smtClean="0">
                <a:solidFill>
                  <a:srgbClr val="004280"/>
                </a:solidFill>
                <a:cs typeface="Lucida Console"/>
              </a:rPr>
              <a:t>246</a:t>
            </a:r>
            <a:r>
              <a:rPr lang="en-US" sz="1600" dirty="0" smtClean="0">
                <a:solidFill>
                  <a:srgbClr val="004280"/>
                </a:solidFill>
                <a:cs typeface="Lucida Console"/>
              </a:rPr>
              <a:t> seconds</a:t>
            </a:r>
          </a:p>
          <a:p>
            <a:pPr indent="-137160">
              <a:buSzPct val="95000"/>
              <a:buFont typeface="Arial Narrow" panose="020B0606020202030204" pitchFamily="34" charset="0"/>
              <a:buChar char="-"/>
            </a:pPr>
            <a:r>
              <a:rPr lang="en-US" sz="1600" dirty="0" smtClean="0">
                <a:solidFill>
                  <a:srgbClr val="004280"/>
                </a:solidFill>
                <a:cs typeface="Lucida Console"/>
              </a:rPr>
              <a:t>16 P, 4N, 4ppn</a:t>
            </a:r>
          </a:p>
          <a:p>
            <a:pPr indent="-137160">
              <a:buSzPct val="95000"/>
              <a:buFont typeface="Arial Narrow" panose="020B0606020202030204" pitchFamily="34" charset="0"/>
              <a:buChar char="-"/>
            </a:pPr>
            <a:r>
              <a:rPr lang="en-US" sz="1600" dirty="0" smtClean="0">
                <a:solidFill>
                  <a:srgbClr val="004280"/>
                </a:solidFill>
                <a:cs typeface="Lucida Console"/>
              </a:rPr>
              <a:t>A few other tool commands</a:t>
            </a:r>
          </a:p>
          <a:p>
            <a:pPr indent="-137160">
              <a:buSzPct val="95000"/>
              <a:buFont typeface="Arial Narrow" panose="020B0606020202030204" pitchFamily="34" charset="0"/>
              <a:buChar char="-"/>
            </a:pPr>
            <a:r>
              <a:rPr lang="en-US" sz="1600" dirty="0" smtClean="0">
                <a:solidFill>
                  <a:srgbClr val="004280"/>
                </a:solidFill>
                <a:cs typeface="Lucida Console"/>
              </a:rPr>
              <a:t>Continue for Timeline and Trace view</a:t>
            </a:r>
          </a:p>
          <a:p>
            <a:pPr indent="-137160">
              <a:buSzPct val="95000"/>
              <a:buFont typeface="Arial Narrow" panose="020B0606020202030204" pitchFamily="34" charset="0"/>
              <a:buChar char="-"/>
            </a:pPr>
            <a:r>
              <a:rPr lang="en-US" sz="1600" dirty="0" smtClean="0">
                <a:solidFill>
                  <a:srgbClr val="004280"/>
                </a:solidFill>
                <a:cs typeface="Lucida Console"/>
              </a:rPr>
              <a:t>246.0 /16.010 = 15.375</a:t>
            </a:r>
          </a:p>
          <a:p>
            <a:pPr>
              <a:buSzPct val="80000"/>
            </a:pPr>
            <a:endParaRPr lang="en-US" sz="1050" dirty="0" smtClean="0">
              <a:solidFill>
                <a:srgbClr val="000000"/>
              </a:solidFill>
              <a:latin typeface="Courier New" panose="02070309020205020404" pitchFamily="49" charset="0"/>
            </a:endParaRPr>
          </a:p>
          <a:p>
            <a:pPr>
              <a:buSzPct val="80000"/>
            </a:pPr>
            <a:r>
              <a:rPr lang="en-US" sz="1050" dirty="0" smtClean="0">
                <a:solidFill>
                  <a:srgbClr val="000000"/>
                </a:solidFill>
                <a:latin typeface="Courier New" panose="02070309020205020404" pitchFamily="49" charset="0"/>
              </a:rPr>
              <a:t>$ source &lt;</a:t>
            </a:r>
            <a:r>
              <a:rPr lang="en-US" sz="1050" dirty="0" err="1" smtClean="0">
                <a:solidFill>
                  <a:srgbClr val="000000"/>
                </a:solidFill>
                <a:latin typeface="Courier New" panose="02070309020205020404" pitchFamily="49" charset="0"/>
              </a:rPr>
              <a:t>pathTo</a:t>
            </a:r>
            <a:r>
              <a:rPr lang="en-US" sz="1050" dirty="0" smtClean="0">
                <a:solidFill>
                  <a:srgbClr val="000000"/>
                </a:solidFill>
                <a:latin typeface="Courier New" panose="02070309020205020404" pitchFamily="49" charset="0"/>
              </a:rPr>
              <a:t>&gt;/bin/</a:t>
            </a:r>
            <a:r>
              <a:rPr lang="en-US" sz="1050" dirty="0" err="1" smtClean="0">
                <a:solidFill>
                  <a:srgbClr val="000000"/>
                </a:solidFill>
                <a:latin typeface="Courier New" panose="02070309020205020404" pitchFamily="49" charset="0"/>
              </a:rPr>
              <a:t>psxevars</a:t>
            </a:r>
            <a:r>
              <a:rPr lang="en-US" sz="1050" dirty="0" smtClean="0">
                <a:solidFill>
                  <a:srgbClr val="000000"/>
                </a:solidFill>
                <a:latin typeface="Courier New" panose="02070309020205020404" pitchFamily="49" charset="0"/>
              </a:rPr>
              <a:t>.[</a:t>
            </a:r>
            <a:r>
              <a:rPr lang="en-US" sz="1050" dirty="0" err="1" smtClean="0">
                <a:solidFill>
                  <a:srgbClr val="000000"/>
                </a:solidFill>
                <a:latin typeface="Courier New" panose="02070309020205020404" pitchFamily="49" charset="0"/>
              </a:rPr>
              <a:t>csh|sh</a:t>
            </a:r>
            <a:r>
              <a:rPr lang="en-US" sz="1050" dirty="0" smtClean="0">
                <a:solidFill>
                  <a:srgbClr val="000000"/>
                </a:solidFill>
                <a:latin typeface="Courier New" panose="02070309020205020404" pitchFamily="49" charset="0"/>
              </a:rPr>
              <a:t>]</a:t>
            </a:r>
          </a:p>
          <a:p>
            <a:pPr>
              <a:buSzPct val="80000"/>
            </a:pPr>
            <a:endParaRPr lang="en-US" sz="1050" dirty="0" smtClean="0">
              <a:solidFill>
                <a:srgbClr val="000000"/>
              </a:solidFill>
              <a:latin typeface="Courier New" panose="02070309020205020404" pitchFamily="49" charset="0"/>
            </a:endParaRPr>
          </a:p>
          <a:p>
            <a:pPr>
              <a:buSzPct val="80000"/>
            </a:pPr>
            <a:r>
              <a:rPr lang="en-US" sz="1050" dirty="0" smtClean="0">
                <a:solidFill>
                  <a:srgbClr val="000000"/>
                </a:solidFill>
                <a:latin typeface="Courier New" panose="02070309020205020404" pitchFamily="49" charset="0"/>
              </a:rPr>
              <a:t>$ </a:t>
            </a:r>
            <a:r>
              <a:rPr lang="en-US" sz="1050" dirty="0" err="1">
                <a:solidFill>
                  <a:srgbClr val="000000"/>
                </a:solidFill>
                <a:latin typeface="Courier New" panose="02070309020205020404" pitchFamily="49" charset="0"/>
              </a:rPr>
              <a:t>mpirun</a:t>
            </a:r>
            <a:r>
              <a:rPr lang="en-US" sz="1050" dirty="0">
                <a:solidFill>
                  <a:srgbClr val="000000"/>
                </a:solidFill>
                <a:latin typeface="Courier New" panose="02070309020205020404" pitchFamily="49" charset="0"/>
              </a:rPr>
              <a:t> -n 16 -hosts </a:t>
            </a:r>
            <a:r>
              <a:rPr lang="en-US" sz="1050" dirty="0" smtClean="0">
                <a:solidFill>
                  <a:srgbClr val="000000"/>
                </a:solidFill>
                <a:latin typeface="Courier New" panose="02070309020205020404" pitchFamily="49" charset="0"/>
              </a:rPr>
              <a:t>\</a:t>
            </a:r>
          </a:p>
          <a:p>
            <a:pPr>
              <a:buSzPct val="80000"/>
            </a:pPr>
            <a:r>
              <a:rPr lang="en-US" sz="1050" dirty="0" smtClean="0">
                <a:solidFill>
                  <a:srgbClr val="000000"/>
                </a:solidFill>
                <a:latin typeface="Courier New" panose="02070309020205020404" pitchFamily="49" charset="0"/>
              </a:rPr>
              <a:t>&lt;</a:t>
            </a:r>
            <a:r>
              <a:rPr lang="en-US" sz="1050" dirty="0">
                <a:solidFill>
                  <a:srgbClr val="000000"/>
                </a:solidFill>
                <a:latin typeface="Courier New" panose="02070309020205020404" pitchFamily="49" charset="0"/>
              </a:rPr>
              <a:t>host1&gt;,&lt;host2&gt;,&lt;host3&gt;,&lt;host4&gt; </a:t>
            </a:r>
            <a:r>
              <a:rPr lang="en-US" sz="1050" dirty="0" smtClean="0">
                <a:solidFill>
                  <a:srgbClr val="000000"/>
                </a:solidFill>
                <a:latin typeface="Courier New" panose="02070309020205020404" pitchFamily="49" charset="0"/>
              </a:rPr>
              <a:t>\</a:t>
            </a:r>
          </a:p>
          <a:p>
            <a:pPr>
              <a:buSzPct val="80000"/>
            </a:pPr>
            <a:r>
              <a:rPr lang="en-US" sz="1050" dirty="0" smtClean="0">
                <a:solidFill>
                  <a:srgbClr val="000000"/>
                </a:solidFill>
                <a:latin typeface="Courier New" panose="02070309020205020404" pitchFamily="49" charset="0"/>
              </a:rPr>
              <a:t>-</a:t>
            </a:r>
            <a:r>
              <a:rPr lang="en-US" sz="1050" dirty="0" err="1">
                <a:solidFill>
                  <a:srgbClr val="000000"/>
                </a:solidFill>
                <a:latin typeface="Courier New" panose="02070309020205020404" pitchFamily="49" charset="0"/>
              </a:rPr>
              <a:t>perhost</a:t>
            </a:r>
            <a:r>
              <a:rPr lang="en-US" sz="1050" dirty="0">
                <a:solidFill>
                  <a:srgbClr val="000000"/>
                </a:solidFill>
                <a:latin typeface="Courier New" panose="02070309020205020404" pitchFamily="49" charset="0"/>
              </a:rPr>
              <a:t> 4 -trace ./</a:t>
            </a:r>
            <a:r>
              <a:rPr lang="en-US" sz="1050" dirty="0" smtClean="0">
                <a:solidFill>
                  <a:srgbClr val="000000"/>
                </a:solidFill>
                <a:latin typeface="Courier New" panose="02070309020205020404" pitchFamily="49" charset="0"/>
              </a:rPr>
              <a:t>is.C.16</a:t>
            </a:r>
          </a:p>
          <a:p>
            <a:pPr>
              <a:buSzPct val="80000"/>
            </a:pPr>
            <a:endParaRPr lang="en-US" sz="1050" dirty="0">
              <a:solidFill>
                <a:srgbClr val="000000"/>
              </a:solidFill>
              <a:latin typeface="Courier New" panose="02070309020205020404" pitchFamily="49" charset="0"/>
            </a:endParaRPr>
          </a:p>
          <a:p>
            <a:pPr>
              <a:buSzPct val="80000"/>
            </a:pPr>
            <a:r>
              <a:rPr lang="en-US" sz="1050" dirty="0" smtClean="0">
                <a:solidFill>
                  <a:srgbClr val="000000"/>
                </a:solidFill>
                <a:latin typeface="Courier New" panose="02070309020205020404" pitchFamily="49" charset="0"/>
              </a:rPr>
              <a:t>$ </a:t>
            </a:r>
            <a:r>
              <a:rPr lang="en-US" sz="1050" dirty="0" err="1">
                <a:solidFill>
                  <a:srgbClr val="000000"/>
                </a:solidFill>
                <a:latin typeface="Courier New" panose="02070309020205020404" pitchFamily="49" charset="0"/>
              </a:rPr>
              <a:t>traceanalyzer</a:t>
            </a:r>
            <a:r>
              <a:rPr lang="en-US" sz="1050" dirty="0">
                <a:solidFill>
                  <a:srgbClr val="000000"/>
                </a:solidFill>
                <a:latin typeface="Courier New" panose="02070309020205020404" pitchFamily="49" charset="0"/>
              </a:rPr>
              <a:t> is.C.16.stf &amp;</a:t>
            </a:r>
          </a:p>
          <a:p>
            <a:endParaRPr lang="en-US" sz="1600" dirty="0" smtClean="0">
              <a:solidFill>
                <a:srgbClr val="004280"/>
              </a:solidFill>
              <a:cs typeface="Lucida Console"/>
            </a:endParaRPr>
          </a:p>
          <a:p>
            <a:endParaRPr lang="en-US" sz="1600" dirty="0" smtClean="0">
              <a:solidFill>
                <a:srgbClr val="004280"/>
              </a:solidFill>
              <a:cs typeface="Lucida Console"/>
            </a:endParaRPr>
          </a:p>
        </p:txBody>
      </p:sp>
    </p:spTree>
    <p:extLst>
      <p:ext uri="{BB962C8B-B14F-4D97-AF65-F5344CB8AC3E}">
        <p14:creationId xmlns:p14="http://schemas.microsoft.com/office/powerpoint/2010/main" val="117041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a:solidFill>
                  <a:prstClr val="black"/>
                </a:solidFill>
              </a:rPr>
              <a:t>1 Aug. 2016</a:t>
            </a:r>
          </a:p>
        </p:txBody>
      </p:sp>
      <p:sp>
        <p:nvSpPr>
          <p:cNvPr id="4" name="Footer Placeholder 3"/>
          <p:cNvSpPr>
            <a:spLocks noGrp="1"/>
          </p:cNvSpPr>
          <p:nvPr>
            <p:ph type="ftr" sz="quarter" idx="11"/>
          </p:nvPr>
        </p:nvSpPr>
        <p:spPr/>
        <p:txBody>
          <a:bodyPr/>
          <a:lstStyle/>
          <a:p>
            <a:r>
              <a:rPr lang="en-US" dirty="0" smtClean="0">
                <a:solidFill>
                  <a:prstClr val="black"/>
                </a:solidFill>
              </a:rPr>
              <a:t>Intel Confidential</a:t>
            </a:r>
            <a:endParaRPr lang="en-US" dirty="0">
              <a:solidFill>
                <a:prstClr val="black"/>
              </a:solidFill>
            </a:endParaRPr>
          </a:p>
        </p:txBody>
      </p:sp>
      <p:sp>
        <p:nvSpPr>
          <p:cNvPr id="2" name="Slide Number Placeholder 1"/>
          <p:cNvSpPr>
            <a:spLocks noGrp="1"/>
          </p:cNvSpPr>
          <p:nvPr>
            <p:ph type="sldNum" sz="quarter" idx="12"/>
          </p:nvPr>
        </p:nvSpPr>
        <p:spPr/>
        <p:txBody>
          <a:bodyPr/>
          <a:lstStyle/>
          <a:p>
            <a:pPr>
              <a:defRPr/>
            </a:pPr>
            <a:fld id="{E2E972C9-3D20-468C-BBF1-A1AAD9D360EF}" type="slidenum">
              <a:rPr lang="en-US" altLang="en-US" smtClean="0">
                <a:solidFill>
                  <a:prstClr val="white"/>
                </a:solidFill>
              </a:rPr>
              <a:pPr>
                <a:defRPr/>
              </a:pPr>
              <a:t>15</a:t>
            </a:fld>
            <a:endParaRPr lang="en-US" altLang="en-US" dirty="0">
              <a:solidFill>
                <a:prstClr val="white"/>
              </a:solidFill>
            </a:endParaRPr>
          </a:p>
        </p:txBody>
      </p:sp>
      <p:sp>
        <p:nvSpPr>
          <p:cNvPr id="24578" name="Title 1"/>
          <p:cNvSpPr>
            <a:spLocks noGrp="1"/>
          </p:cNvSpPr>
          <p:nvPr>
            <p:ph type="title"/>
          </p:nvPr>
        </p:nvSpPr>
        <p:spPr>
          <a:xfrm>
            <a:off x="457200" y="171450"/>
            <a:ext cx="8229600" cy="741760"/>
          </a:xfrm>
        </p:spPr>
        <p:txBody>
          <a:bodyPr/>
          <a:lstStyle/>
          <a:p>
            <a:r>
              <a:rPr lang="en-US" altLang="en-US" dirty="0" smtClean="0">
                <a:latin typeface="+mn-lt"/>
              </a:rPr>
              <a:t>Legal Disclaimer &amp; Optimization Notice</a:t>
            </a:r>
          </a:p>
        </p:txBody>
      </p:sp>
      <p:sp>
        <p:nvSpPr>
          <p:cNvPr id="24579" name="Content Placeholder 3"/>
          <p:cNvSpPr>
            <a:spLocks noGrp="1"/>
          </p:cNvSpPr>
          <p:nvPr>
            <p:ph sz="quarter" idx="13"/>
          </p:nvPr>
        </p:nvSpPr>
        <p:spPr>
          <a:xfrm>
            <a:off x="455614" y="905521"/>
            <a:ext cx="8167687" cy="3764111"/>
          </a:xfrm>
          <a:prstGeom prst="rect">
            <a:avLst/>
          </a:prstGeom>
        </p:spPr>
        <p:txBody>
          <a:bodyPr/>
          <a:lstStyle/>
          <a:p>
            <a:r>
              <a:rPr lang="en-US" altLang="en-US" sz="1100" dirty="0" smtClean="0">
                <a:latin typeface="+mn-lt"/>
              </a:rPr>
              <a:t>INFORMATION IN THIS DOCUMENT IS PROVIDED “AS IS”. NO LICENSE, EXPRESS OR IMPLIED, BY ESTOPPEL OR OTHERWISE, TO ANY INTELLECTUAL PROPERTY RIGHTS IS GRANTED BY THIS DOCUMENT. INTEL ASSUMES NO LIABILITY WHATSOEVER AND INTEL DISCLAIMS ANY EXPRESS OR IMPLIED WARRANTY, RELATING TO THIS INFORMATION INCLUDING LIABILITY OR WARRANTIES RELATING TO FITNESS FOR A PARTICULAR PURPOSE, MERCHANTABILITY, OR INFRINGEMENT OF ANY PATENT, COPYRIGHT OR OTHER INTELLECTUAL PROPERTY RIGHT.</a:t>
            </a:r>
          </a:p>
          <a:p>
            <a:r>
              <a:rPr lang="en-US" altLang="en-US" sz="1100" dirty="0" smtClean="0">
                <a:latin typeface="+mn-lt"/>
              </a:rPr>
              <a:t>Software and workloads used in performance tests may have been optimized for performance only on Intel microprocessors.  Performance tests, such as SYSmark and MobileMark,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a:t>
            </a:r>
          </a:p>
          <a:p>
            <a:r>
              <a:rPr lang="en-US" altLang="en-US" sz="1100" dirty="0" smtClean="0">
                <a:latin typeface="+mn-lt"/>
              </a:rPr>
              <a:t>Copyright © 2014, Intel Corporation. All rights reserved. Intel, Pentium, Xeon, Xeon Phi, Core, VTune, Cilk, and the Intel logo are trademarks of Intel Corporation in the U.S. and other countries.</a:t>
            </a:r>
          </a:p>
        </p:txBody>
      </p:sp>
      <p:graphicFrame>
        <p:nvGraphicFramePr>
          <p:cNvPr id="8" name="Table 7"/>
          <p:cNvGraphicFramePr>
            <a:graphicFrameLocks noGrp="1"/>
          </p:cNvGraphicFramePr>
          <p:nvPr>
            <p:extLst/>
          </p:nvPr>
        </p:nvGraphicFramePr>
        <p:xfrm>
          <a:off x="457201" y="3363983"/>
          <a:ext cx="8251825" cy="1371600"/>
        </p:xfrm>
        <a:graphic>
          <a:graphicData uri="http://schemas.openxmlformats.org/drawingml/2006/table">
            <a:tbl>
              <a:tblPr/>
              <a:tblGrid>
                <a:gridCol w="8251825"/>
              </a:tblGrid>
              <a:tr h="2057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mn-lt"/>
                          <a:ea typeface="MS PGothic" pitchFamily="34" charset="-128"/>
                        </a:rPr>
                        <a:t>Optimization Notice</a:t>
                      </a:r>
                    </a:p>
                  </a:txBody>
                  <a:tcPr marL="91425" marR="91425"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11658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n-lt"/>
                          <a:ea typeface="MS PGothic" pitchFamily="34" charset="-128"/>
                        </a:rPr>
                        <a:t>Intel</a:t>
                      </a:r>
                      <a:r>
                        <a:rPr kumimoji="0" lang="en-US" altLang="en-US" sz="1000" b="0" i="0" u="none" strike="noStrike" cap="none" normalizeH="0" baseline="0" dirty="0" smtClean="0">
                          <a:ln>
                            <a:noFill/>
                          </a:ln>
                          <a:solidFill>
                            <a:srgbClr val="000000"/>
                          </a:solidFill>
                          <a:effectLst/>
                          <a:latin typeface="+mn-lt"/>
                          <a:ea typeface="MS PGothic" pitchFamily="34" charset="-128"/>
                        </a:rPr>
                        <a:t>’</a:t>
                      </a:r>
                      <a:r>
                        <a:rPr kumimoji="0" lang="en-US" sz="1000" b="0" i="0" u="none" strike="noStrike" cap="none" normalizeH="0" baseline="0" dirty="0" smtClean="0">
                          <a:ln>
                            <a:noFill/>
                          </a:ln>
                          <a:solidFill>
                            <a:srgbClr val="000000"/>
                          </a:solidFill>
                          <a:effectLst/>
                          <a:latin typeface="+mn-lt"/>
                          <a:ea typeface="MS PGothic" pitchFamily="34" charset="-128"/>
                        </a:rPr>
                        <a:t>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n-lt"/>
                          <a:ea typeface="MS PGothic" pitchFamily="34" charset="-128"/>
                        </a:rPr>
                        <a:t>Notice revision #20110804</a:t>
                      </a:r>
                    </a:p>
                  </a:txBody>
                  <a:tcPr marL="91425" marR="91425"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Tree>
    <p:extLst>
      <p:ext uri="{BB962C8B-B14F-4D97-AF65-F5344CB8AC3E}">
        <p14:creationId xmlns:p14="http://schemas.microsoft.com/office/powerpoint/2010/main" val="2941188068"/>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backup</a:t>
            </a:r>
            <a:endParaRPr lang="ru-RU" dirty="0">
              <a:latin typeface="+mn-lt"/>
            </a:endParaRPr>
          </a:p>
        </p:txBody>
      </p:sp>
      <p:sp>
        <p:nvSpPr>
          <p:cNvPr id="3" name="Text Placeholder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060370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Intel Confidential</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solidFill>
                  <a:prstClr val="white"/>
                </a:solidFill>
              </a:rPr>
              <a:pPr/>
              <a:t>17</a:t>
            </a:fld>
            <a:endParaRPr lang="en-US" dirty="0">
              <a:solidFill>
                <a:prstClr val="white"/>
              </a:solidFill>
            </a:endParaRPr>
          </a:p>
        </p:txBody>
      </p:sp>
      <p:sp>
        <p:nvSpPr>
          <p:cNvPr id="4" name="Title 3"/>
          <p:cNvSpPr>
            <a:spLocks noGrp="1"/>
          </p:cNvSpPr>
          <p:nvPr>
            <p:ph type="title"/>
          </p:nvPr>
        </p:nvSpPr>
        <p:spPr/>
        <p:txBody>
          <a:bodyPr/>
          <a:lstStyle/>
          <a:p>
            <a:r>
              <a:rPr lang="en-US" dirty="0" smtClean="0"/>
              <a:t>More detailed Valgrind steps to add instruction</a:t>
            </a:r>
            <a:endParaRPr lang="en-US" dirty="0"/>
          </a:p>
        </p:txBody>
      </p:sp>
      <p:sp>
        <p:nvSpPr>
          <p:cNvPr id="5" name="Content Placeholder 4"/>
          <p:cNvSpPr>
            <a:spLocks noGrp="1"/>
          </p:cNvSpPr>
          <p:nvPr>
            <p:ph sz="quarter" idx="13"/>
          </p:nvPr>
        </p:nvSpPr>
        <p:spPr>
          <a:xfrm>
            <a:off x="285016" y="1135086"/>
            <a:ext cx="8228012" cy="3425825"/>
          </a:xfrm>
        </p:spPr>
        <p:txBody>
          <a:bodyPr/>
          <a:lstStyle/>
          <a:p>
            <a:pPr lvl="0" indent="-137160">
              <a:buFont typeface="Arial Narrow" panose="020B0606020202030204" pitchFamily="34" charset="0"/>
              <a:buChar char="-"/>
            </a:pPr>
            <a:r>
              <a:rPr lang="en-US" sz="1100" dirty="0">
                <a:latin typeface="Calibri" panose="020F0502020204030204" pitchFamily="34" charset="0"/>
                <a:cs typeface="Calibri" panose="020F0502020204030204" pitchFamily="34" charset="0"/>
              </a:rPr>
              <a:t>Check if the CPU supports AVX-512 </a:t>
            </a:r>
          </a:p>
          <a:p>
            <a:pPr lvl="0" indent="137160">
              <a:spcBef>
                <a:spcPts val="0"/>
              </a:spcBef>
              <a:buFont typeface="Arial Narrow" panose="020B0606020202030204" pitchFamily="34" charset="0"/>
              <a:buChar char="-"/>
            </a:pPr>
            <a:r>
              <a:rPr lang="en-US" sz="1100" dirty="0">
                <a:latin typeface="Calibri" panose="020F0502020204030204" pitchFamily="34" charset="0"/>
                <a:cs typeface="Calibri" panose="020F0502020204030204" pitchFamily="34" charset="0"/>
              </a:rPr>
              <a:t>Valgrind emulates guest registers with a data structure VexGuestAMD64State. Previously, it contained 16 256-bit vector registers. We updated it to 32 512-bit vector registers + 8 integer registers for masking. (The structure also holds other registers - </a:t>
            </a:r>
            <a:r>
              <a:rPr lang="en-US" sz="1100" dirty="0" err="1">
                <a:latin typeface="Calibri" panose="020F0502020204030204" pitchFamily="34" charset="0"/>
                <a:cs typeface="Calibri" panose="020F0502020204030204" pitchFamily="34" charset="0"/>
              </a:rPr>
              <a:t>rax</a:t>
            </a:r>
            <a:r>
              <a:rPr lang="en-US" sz="1100" dirty="0">
                <a:latin typeface="Calibri" panose="020F0502020204030204" pitchFamily="34" charset="0"/>
                <a:cs typeface="Calibri" panose="020F0502020204030204" pitchFamily="34" charset="0"/>
              </a:rPr>
              <a:t>, </a:t>
            </a:r>
            <a:r>
              <a:rPr lang="en-US" sz="1100" dirty="0" err="1">
                <a:latin typeface="Calibri" panose="020F0502020204030204" pitchFamily="34" charset="0"/>
                <a:cs typeface="Calibri" panose="020F0502020204030204" pitchFamily="34" charset="0"/>
              </a:rPr>
              <a:t>rcx</a:t>
            </a:r>
            <a:r>
              <a:rPr lang="en-US" sz="1100" dirty="0">
                <a:latin typeface="Calibri" panose="020F0502020204030204" pitchFamily="34" charset="0"/>
                <a:cs typeface="Calibri" panose="020F0502020204030204" pitchFamily="34" charset="0"/>
              </a:rPr>
              <a:t>, and so on; we didn’t modify these other registers).</a:t>
            </a:r>
          </a:p>
          <a:p>
            <a:pPr lvl="0" indent="137160">
              <a:spcBef>
                <a:spcPts val="0"/>
              </a:spcBef>
              <a:buFont typeface="Arial Narrow" panose="020B0606020202030204" pitchFamily="34" charset="0"/>
              <a:buChar char="-"/>
            </a:pPr>
            <a:r>
              <a:rPr lang="en-US" sz="1100" dirty="0">
                <a:latin typeface="Calibri" panose="020F0502020204030204" pitchFamily="34" charset="0"/>
                <a:cs typeface="Calibri" panose="020F0502020204030204" pitchFamily="34" charset="0"/>
              </a:rPr>
              <a:t>Update implementation of XSAVE/XRSTOR instructions to match AVX-512 register layout</a:t>
            </a:r>
          </a:p>
          <a:p>
            <a:pPr lvl="0" indent="137160">
              <a:spcBef>
                <a:spcPts val="0"/>
              </a:spcBef>
              <a:buFont typeface="Arial Narrow" panose="020B0606020202030204" pitchFamily="34" charset="0"/>
              <a:buChar char="-"/>
            </a:pPr>
            <a:r>
              <a:rPr lang="en-US" sz="1100" dirty="0">
                <a:latin typeface="Calibri" panose="020F0502020204030204" pitchFamily="34" charset="0"/>
                <a:cs typeface="Calibri" panose="020F0502020204030204" pitchFamily="34" charset="0"/>
              </a:rPr>
              <a:t>Detect and parse EVEX prefix. Minor update: variable type “Prefix” is changed from </a:t>
            </a:r>
            <a:r>
              <a:rPr lang="en-US" sz="1100" dirty="0" err="1">
                <a:latin typeface="Calibri" panose="020F0502020204030204" pitchFamily="34" charset="0"/>
                <a:cs typeface="Calibri" panose="020F0502020204030204" pitchFamily="34" charset="0"/>
              </a:rPr>
              <a:t>Int</a:t>
            </a:r>
            <a:r>
              <a:rPr lang="en-US" sz="1100" dirty="0">
                <a:latin typeface="Calibri" panose="020F0502020204030204" pitchFamily="34" charset="0"/>
                <a:cs typeface="Calibri" panose="020F0502020204030204" pitchFamily="34" charset="0"/>
              </a:rPr>
              <a:t> to Long, so that it can hold all EVEX parameters.</a:t>
            </a:r>
          </a:p>
          <a:p>
            <a:pPr indent="137160">
              <a:spcBef>
                <a:spcPts val="0"/>
              </a:spcBef>
              <a:buFont typeface="Arial Narrow" panose="020B0606020202030204" pitchFamily="34" charset="0"/>
              <a:buChar char="-"/>
            </a:pPr>
            <a:r>
              <a:rPr lang="en-US" sz="1100" dirty="0" smtClean="0">
                <a:latin typeface="Calibri" panose="020F0502020204030204" pitchFamily="34" charset="0"/>
                <a:cs typeface="Calibri" panose="020F0502020204030204" pitchFamily="34" charset="0"/>
              </a:rPr>
              <a:t>The </a:t>
            </a:r>
            <a:r>
              <a:rPr lang="en-US" sz="1100" dirty="0">
                <a:latin typeface="Calibri" panose="020F0502020204030204" pitchFamily="34" charset="0"/>
                <a:cs typeface="Calibri" panose="020F0502020204030204" pitchFamily="34" charset="0"/>
              </a:rPr>
              <a:t>IRs have different types. Usually we work with IRs with types “operation on the arguments” (unary operation, binary operation, and so on). There is another IR type, used for the arguments themselves. The arguments originally are guest registers or guest memory locations; in IR, they are represented as “virtual registers”. The virtual registers will be later mapped into actual host registers, and Valgrind only supports 128-bit (</a:t>
            </a:r>
            <a:r>
              <a:rPr lang="en-US" sz="1100" dirty="0" err="1">
                <a:latin typeface="Calibri" panose="020F0502020204030204" pitchFamily="34" charset="0"/>
                <a:cs typeface="Calibri" panose="020F0502020204030204" pitchFamily="34" charset="0"/>
              </a:rPr>
              <a:t>xmm</a:t>
            </a:r>
            <a:r>
              <a:rPr lang="en-US" sz="1100" dirty="0">
                <a:latin typeface="Calibri" panose="020F0502020204030204" pitchFamily="34" charset="0"/>
                <a:cs typeface="Calibri" panose="020F0502020204030204" pitchFamily="34" charset="0"/>
              </a:rPr>
              <a:t>) vector host registers. That is why Valgrind uses 2 virtual registers for an argument of AVX-2 (256-bit) instruction. For AVX-512, we had to add 2 more virtual registers for each instruction argument.</a:t>
            </a:r>
          </a:p>
          <a:p>
            <a:pPr indent="137160">
              <a:spcBef>
                <a:spcPts val="0"/>
              </a:spcBef>
              <a:buFont typeface="Arial Narrow" panose="020B0606020202030204" pitchFamily="34" charset="0"/>
              <a:buChar char="-"/>
            </a:pPr>
            <a:r>
              <a:rPr lang="en-US" sz="1100" dirty="0">
                <a:latin typeface="Calibri" panose="020F0502020204030204" pitchFamily="34" charset="0"/>
                <a:cs typeface="Calibri" panose="020F0502020204030204" pitchFamily="34" charset="0"/>
              </a:rPr>
              <a:t>The mapping from an argument-type IR to its virtual registers is located in a data structure </a:t>
            </a:r>
            <a:r>
              <a:rPr lang="en-US" sz="1100" dirty="0" err="1">
                <a:latin typeface="Calibri" panose="020F0502020204030204" pitchFamily="34" charset="0"/>
                <a:cs typeface="Calibri" panose="020F0502020204030204" pitchFamily="34" charset="0"/>
              </a:rPr>
              <a:t>ISelEnv</a:t>
            </a:r>
            <a:r>
              <a:rPr lang="en-US" sz="1100" dirty="0">
                <a:latin typeface="Calibri" panose="020F0502020204030204" pitchFamily="34" charset="0"/>
                <a:cs typeface="Calibri" panose="020F0502020204030204" pitchFamily="34" charset="0"/>
              </a:rPr>
              <a:t>. We added two more virtual registers to the structure to support 512-bit wide instruction arguments.</a:t>
            </a:r>
          </a:p>
          <a:p>
            <a:pPr lvl="0" indent="137160">
              <a:spcBef>
                <a:spcPts val="0"/>
              </a:spcBef>
              <a:buFont typeface="Arial Narrow" panose="020B0606020202030204" pitchFamily="34" charset="0"/>
              <a:buChar char="-"/>
            </a:pPr>
            <a:r>
              <a:rPr lang="en-US" sz="1100" dirty="0">
                <a:latin typeface="Calibri" panose="020F0502020204030204" pitchFamily="34" charset="0"/>
                <a:cs typeface="Calibri" panose="020F0502020204030204" pitchFamily="34" charset="0"/>
              </a:rPr>
              <a:t>Translate AVX-512 instructions to new IRs (file VEX/</a:t>
            </a:r>
            <a:r>
              <a:rPr lang="en-US" sz="1100" dirty="0" err="1">
                <a:latin typeface="Calibri" panose="020F0502020204030204" pitchFamily="34" charset="0"/>
                <a:cs typeface="Calibri" panose="020F0502020204030204" pitchFamily="34" charset="0"/>
              </a:rPr>
              <a:t>priv</a:t>
            </a:r>
            <a:r>
              <a:rPr lang="en-US" sz="1100" dirty="0">
                <a:latin typeface="Calibri" panose="020F0502020204030204" pitchFamily="34" charset="0"/>
                <a:cs typeface="Calibri" panose="020F0502020204030204" pitchFamily="34" charset="0"/>
              </a:rPr>
              <a:t>/guest_amd64_toIR.c, functions dis_ESC_0F__EVEX, dis_ESC_0F38__EVEX and dis_ESC_0F3A__EVEX)</a:t>
            </a:r>
          </a:p>
          <a:p>
            <a:pPr lvl="0" indent="137160">
              <a:spcBef>
                <a:spcPts val="0"/>
              </a:spcBef>
              <a:buFont typeface="Arial Narrow" panose="020B0606020202030204" pitchFamily="34" charset="0"/>
              <a:buChar char="-"/>
            </a:pPr>
            <a:r>
              <a:rPr lang="en-US" sz="1100" dirty="0">
                <a:latin typeface="Calibri" panose="020F0502020204030204" pitchFamily="34" charset="0"/>
                <a:cs typeface="Calibri" panose="020F0502020204030204" pitchFamily="34" charset="0"/>
              </a:rPr>
              <a:t>Translate the new IRs into assembly (file VEX/</a:t>
            </a:r>
            <a:r>
              <a:rPr lang="en-US" sz="1100" dirty="0" err="1">
                <a:latin typeface="Calibri" panose="020F0502020204030204" pitchFamily="34" charset="0"/>
                <a:cs typeface="Calibri" panose="020F0502020204030204" pitchFamily="34" charset="0"/>
              </a:rPr>
              <a:t>priv</a:t>
            </a:r>
            <a:r>
              <a:rPr lang="en-US" sz="1100" dirty="0">
                <a:latin typeface="Calibri" panose="020F0502020204030204" pitchFamily="34" charset="0"/>
                <a:cs typeface="Calibri" panose="020F0502020204030204" pitchFamily="34" charset="0"/>
              </a:rPr>
              <a:t>/host_amd64_isel.c, mostly function iselDVecExpr_wrk_512)</a:t>
            </a:r>
          </a:p>
          <a:p>
            <a:pPr lvl="0" indent="137160">
              <a:spcBef>
                <a:spcPts val="0"/>
              </a:spcBef>
              <a:buFont typeface="Arial Narrow" panose="020B0606020202030204" pitchFamily="34" charset="0"/>
              <a:buChar char="-"/>
            </a:pPr>
            <a:r>
              <a:rPr lang="en-US" sz="1100" dirty="0">
                <a:latin typeface="Calibri" panose="020F0502020204030204" pitchFamily="34" charset="0"/>
                <a:cs typeface="Calibri" panose="020F0502020204030204" pitchFamily="34" charset="0"/>
              </a:rPr>
              <a:t>Implement an additional IRs that masks the result of any 512-bit wide instruction. </a:t>
            </a:r>
          </a:p>
          <a:p>
            <a:pPr lvl="0" indent="137160">
              <a:spcBef>
                <a:spcPts val="0"/>
              </a:spcBef>
              <a:buFont typeface="Arial Narrow" panose="020B0606020202030204" pitchFamily="34" charset="0"/>
              <a:buChar char="-"/>
            </a:pPr>
            <a:r>
              <a:rPr lang="en-US" sz="1100" dirty="0">
                <a:latin typeface="Calibri" panose="020F0502020204030204" pitchFamily="34" charset="0"/>
                <a:cs typeface="Calibri" panose="020F0502020204030204" pitchFamily="34" charset="0"/>
              </a:rPr>
              <a:t>(In progress) Analyze the new IRs in memcheck</a:t>
            </a:r>
          </a:p>
        </p:txBody>
      </p:sp>
    </p:spTree>
    <p:extLst>
      <p:ext uri="{BB962C8B-B14F-4D97-AF65-F5344CB8AC3E}">
        <p14:creationId xmlns:p14="http://schemas.microsoft.com/office/powerpoint/2010/main" val="2496918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378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solidFill>
                  <a:prstClr val="black"/>
                </a:solidFill>
              </a:rPr>
              <a:t>7 Aug. 2017</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2</a:t>
            </a:fld>
            <a:endParaRPr lang="en-US" dirty="0">
              <a:solidFill>
                <a:prstClr val="white"/>
              </a:solidFill>
            </a:endParaRPr>
          </a:p>
        </p:txBody>
      </p:sp>
      <p:sp>
        <p:nvSpPr>
          <p:cNvPr id="5" name="Title 4"/>
          <p:cNvSpPr>
            <a:spLocks noGrp="1"/>
          </p:cNvSpPr>
          <p:nvPr>
            <p:ph type="title"/>
          </p:nvPr>
        </p:nvSpPr>
        <p:spPr>
          <a:xfrm>
            <a:off x="213360" y="0"/>
            <a:ext cx="8709660" cy="717550"/>
          </a:xfrm>
        </p:spPr>
        <p:txBody>
          <a:bodyPr/>
          <a:lstStyle/>
          <a:p>
            <a:r>
              <a:rPr lang="en-US" dirty="0" smtClean="0"/>
              <a:t>Open-Source Tools Team: Executive Summary</a:t>
            </a:r>
            <a:endParaRPr lang="en-US" dirty="0"/>
          </a:p>
        </p:txBody>
      </p:sp>
      <p:sp>
        <p:nvSpPr>
          <p:cNvPr id="6" name="Content Placeholder 5"/>
          <p:cNvSpPr>
            <a:spLocks noGrp="1"/>
          </p:cNvSpPr>
          <p:nvPr>
            <p:ph sz="quarter" idx="13"/>
          </p:nvPr>
        </p:nvSpPr>
        <p:spPr>
          <a:xfrm>
            <a:off x="213360" y="468504"/>
            <a:ext cx="8709659" cy="4373639"/>
          </a:xfrm>
        </p:spPr>
        <p:txBody>
          <a:bodyPr/>
          <a:lstStyle/>
          <a:p>
            <a:pPr lvl="0">
              <a:spcBef>
                <a:spcPts val="0"/>
              </a:spcBef>
              <a:spcAft>
                <a:spcPts val="300"/>
              </a:spcAft>
            </a:pPr>
            <a:r>
              <a:rPr lang="en-US" dirty="0"/>
              <a:t>Introduce team and </a:t>
            </a:r>
            <a:r>
              <a:rPr lang="en-US" dirty="0" smtClean="0"/>
              <a:t>goals</a:t>
            </a:r>
          </a:p>
          <a:p>
            <a:pPr lvl="0">
              <a:spcBef>
                <a:spcPts val="0"/>
              </a:spcBef>
              <a:spcAft>
                <a:spcPts val="300"/>
              </a:spcAft>
            </a:pPr>
            <a:r>
              <a:rPr lang="en-US" dirty="0" smtClean="0"/>
              <a:t>Tools – briefly</a:t>
            </a:r>
          </a:p>
          <a:p>
            <a:pPr lvl="0">
              <a:spcBef>
                <a:spcPts val="0"/>
              </a:spcBef>
              <a:spcAft>
                <a:spcPts val="300"/>
              </a:spcAft>
            </a:pPr>
            <a:r>
              <a:rPr lang="en-US" dirty="0" smtClean="0"/>
              <a:t>Valgrind – Adding AVX-512 vector instruction support</a:t>
            </a:r>
          </a:p>
          <a:p>
            <a:pPr lvl="0">
              <a:spcBef>
                <a:spcPts val="0"/>
              </a:spcBef>
              <a:spcAft>
                <a:spcPts val="300"/>
              </a:spcAft>
            </a:pPr>
            <a:r>
              <a:rPr lang="en-US" dirty="0" smtClean="0"/>
              <a:t>Intel HPC measurement and analysis tool offerings – quick overview</a:t>
            </a:r>
          </a:p>
          <a:p>
            <a:pPr lvl="0">
              <a:spcBef>
                <a:spcPts val="0"/>
              </a:spcBef>
              <a:spcAft>
                <a:spcPts val="300"/>
              </a:spcAft>
            </a:pPr>
            <a:r>
              <a:rPr lang="en-US" dirty="0" smtClean="0"/>
              <a:t>Summary and Next Steps</a:t>
            </a:r>
          </a:p>
        </p:txBody>
      </p:sp>
    </p:spTree>
    <p:extLst>
      <p:ext uri="{BB962C8B-B14F-4D97-AF65-F5344CB8AC3E}">
        <p14:creationId xmlns:p14="http://schemas.microsoft.com/office/powerpoint/2010/main" val="1338923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3</a:t>
            </a:fld>
            <a:endParaRPr lang="en-US" dirty="0">
              <a:solidFill>
                <a:prstClr val="white"/>
              </a:solidFill>
            </a:endParaRPr>
          </a:p>
        </p:txBody>
      </p:sp>
      <p:grpSp>
        <p:nvGrpSpPr>
          <p:cNvPr id="12" name="Group 11"/>
          <p:cNvGrpSpPr/>
          <p:nvPr/>
        </p:nvGrpSpPr>
        <p:grpSpPr>
          <a:xfrm>
            <a:off x="4846281" y="805573"/>
            <a:ext cx="4023643" cy="4067690"/>
            <a:chOff x="4982308" y="582744"/>
            <a:chExt cx="4023643" cy="40676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8016" y="3286193"/>
              <a:ext cx="678433" cy="26708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00869" y="2796524"/>
              <a:ext cx="490638" cy="46419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02804" y="2740732"/>
              <a:ext cx="431294" cy="45412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75912" y="3609974"/>
              <a:ext cx="369974" cy="369974"/>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82308" y="3328521"/>
              <a:ext cx="782473" cy="312989"/>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08950" y="3895321"/>
              <a:ext cx="2090704" cy="755113"/>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45258" y="4059690"/>
              <a:ext cx="882121" cy="332776"/>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81221" y="4007926"/>
              <a:ext cx="860425" cy="573616"/>
            </a:xfrm>
            <a:prstGeom prst="rect">
              <a:avLst/>
            </a:prstGeom>
          </p:spPr>
        </p:pic>
        <p:pic>
          <p:nvPicPr>
            <p:cNvPr id="2" name="Pictur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35982" y="2469830"/>
              <a:ext cx="1036023" cy="1036023"/>
            </a:xfrm>
            <a:prstGeom prst="rect">
              <a:avLst/>
            </a:prstGeom>
          </p:spPr>
        </p:pic>
        <p:grpSp>
          <p:nvGrpSpPr>
            <p:cNvPr id="30" name="Group 29"/>
            <p:cNvGrpSpPr/>
            <p:nvPr/>
          </p:nvGrpSpPr>
          <p:grpSpPr>
            <a:xfrm>
              <a:off x="5607070" y="582744"/>
              <a:ext cx="3398881" cy="2127480"/>
              <a:chOff x="5607070" y="59327"/>
              <a:chExt cx="3398881" cy="2127480"/>
            </a:xfrm>
          </p:grpSpPr>
          <p:pic>
            <p:nvPicPr>
              <p:cNvPr id="5" name="Picture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13856" y="1104620"/>
                <a:ext cx="1257509" cy="1082187"/>
              </a:xfrm>
              <a:prstGeom prst="rect">
                <a:avLst/>
              </a:prstGeom>
            </p:spPr>
          </p:pic>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07070" y="59327"/>
                <a:ext cx="1466932" cy="1220073"/>
              </a:xfrm>
              <a:prstGeom prst="rect">
                <a:avLst/>
              </a:prstGeom>
            </p:spPr>
          </p:pic>
          <p:pic>
            <p:nvPicPr>
              <p:cNvPr id="22" name="Picture 2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511434" y="669364"/>
                <a:ext cx="1408673" cy="1140437"/>
              </a:xfrm>
              <a:prstGeom prst="rect">
                <a:avLst/>
              </a:prstGeom>
            </p:spPr>
          </p:pic>
          <p:pic>
            <p:nvPicPr>
              <p:cNvPr id="23" name="Picture 2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23958" y="182947"/>
                <a:ext cx="1381993" cy="1172078"/>
              </a:xfrm>
              <a:prstGeom prst="rect">
                <a:avLst/>
              </a:prstGeom>
            </p:spPr>
          </p:pic>
        </p:grpSp>
      </p:grpSp>
      <p:sp>
        <p:nvSpPr>
          <p:cNvPr id="28" name="Title 4"/>
          <p:cNvSpPr txBox="1">
            <a:spLocks/>
          </p:cNvSpPr>
          <p:nvPr/>
        </p:nvSpPr>
        <p:spPr>
          <a:xfrm>
            <a:off x="213360" y="0"/>
            <a:ext cx="8709660" cy="717550"/>
          </a:xfrm>
          <a:prstGeom prst="rect">
            <a:avLst/>
          </a:prstGeom>
        </p:spPr>
        <p:txBody>
          <a:bodyPr/>
          <a:lstStyle>
            <a:lvl1pPr algn="l" defTabSz="457200" rtl="0" eaLnBrk="1" latinLnBrk="0" hangingPunct="1">
              <a:spcBef>
                <a:spcPct val="0"/>
              </a:spcBef>
              <a:buNone/>
              <a:defRPr sz="2800" kern="1200" baseline="0">
                <a:solidFill>
                  <a:schemeClr val="accent1"/>
                </a:solidFill>
                <a:latin typeface="+mj-lt"/>
                <a:ea typeface="+mj-ea"/>
                <a:cs typeface="+mj-cs"/>
              </a:defRPr>
            </a:lvl1pPr>
          </a:lstStyle>
          <a:p>
            <a:r>
              <a:rPr lang="en-US" smtClean="0">
                <a:solidFill>
                  <a:srgbClr val="0071C5"/>
                </a:solidFill>
              </a:rPr>
              <a:t>Open-Source Tools Team: Goals and Purpose</a:t>
            </a:r>
            <a:endParaRPr lang="en-US" dirty="0">
              <a:solidFill>
                <a:srgbClr val="0071C5"/>
              </a:solidFill>
            </a:endParaRPr>
          </a:p>
        </p:txBody>
      </p:sp>
      <p:sp>
        <p:nvSpPr>
          <p:cNvPr id="31" name="Content Placeholder 5"/>
          <p:cNvSpPr txBox="1">
            <a:spLocks/>
          </p:cNvSpPr>
          <p:nvPr/>
        </p:nvSpPr>
        <p:spPr>
          <a:xfrm>
            <a:off x="213360" y="468504"/>
            <a:ext cx="4829363" cy="4373639"/>
          </a:xfrm>
          <a:prstGeom prst="rect">
            <a:avLst/>
          </a:prstGeom>
        </p:spPr>
        <p:txBody>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spcAft>
                <a:spcPts val="300"/>
              </a:spcAft>
            </a:pPr>
            <a:r>
              <a:rPr lang="en-US" dirty="0" smtClean="0"/>
              <a:t>Our Role</a:t>
            </a:r>
          </a:p>
          <a:p>
            <a:pPr marL="171450" indent="-171450">
              <a:spcBef>
                <a:spcPts val="0"/>
              </a:spcBef>
              <a:spcAft>
                <a:spcPts val="300"/>
              </a:spcAft>
              <a:buFont typeface="Calibri" panose="020F0502020204030204" pitchFamily="34" charset="0"/>
              <a:buChar char="‐"/>
            </a:pPr>
            <a:r>
              <a:rPr lang="en-US" sz="1200" dirty="0" smtClean="0"/>
              <a:t>Collaborations with Tool Owners</a:t>
            </a:r>
          </a:p>
          <a:p>
            <a:pPr marL="396875" lvl="1" indent="-171450">
              <a:spcBef>
                <a:spcPts val="0"/>
              </a:spcBef>
              <a:spcAft>
                <a:spcPts val="300"/>
              </a:spcAft>
              <a:buFont typeface="Calibri" panose="020F0502020204030204" pitchFamily="34" charset="0"/>
              <a:buChar char="‐"/>
            </a:pPr>
            <a:r>
              <a:rPr lang="en-US" sz="1000" dirty="0" smtClean="0">
                <a:solidFill>
                  <a:srgbClr val="004280"/>
                </a:solidFill>
              </a:rPr>
              <a:t>Enable </a:t>
            </a:r>
            <a:r>
              <a:rPr lang="en-US" sz="1000" dirty="0">
                <a:solidFill>
                  <a:srgbClr val="004280"/>
                </a:solidFill>
              </a:rPr>
              <a:t>Open Source HPC </a:t>
            </a:r>
            <a:r>
              <a:rPr lang="en-US" sz="1000" dirty="0" smtClean="0">
                <a:solidFill>
                  <a:srgbClr val="004280"/>
                </a:solidFill>
              </a:rPr>
              <a:t>analyzers, ensuring </a:t>
            </a:r>
            <a:r>
              <a:rPr lang="en-US" sz="1000" dirty="0">
                <a:solidFill>
                  <a:srgbClr val="004280"/>
                </a:solidFill>
              </a:rPr>
              <a:t>these performance tools run well on Intel’s </a:t>
            </a:r>
            <a:r>
              <a:rPr lang="en-US" sz="1000" dirty="0" smtClean="0">
                <a:solidFill>
                  <a:srgbClr val="004280"/>
                </a:solidFill>
              </a:rPr>
              <a:t>current and upcoming </a:t>
            </a:r>
            <a:r>
              <a:rPr lang="en-US" sz="1000" dirty="0">
                <a:solidFill>
                  <a:srgbClr val="004280"/>
                </a:solidFill>
              </a:rPr>
              <a:t>Xeon Phi </a:t>
            </a:r>
            <a:r>
              <a:rPr lang="en-US" sz="1000" dirty="0" smtClean="0">
                <a:solidFill>
                  <a:srgbClr val="004280"/>
                </a:solidFill>
              </a:rPr>
              <a:t>platforms</a:t>
            </a:r>
          </a:p>
          <a:p>
            <a:pPr marL="396875" lvl="1" indent="-171450">
              <a:spcBef>
                <a:spcPts val="0"/>
              </a:spcBef>
              <a:spcAft>
                <a:spcPts val="300"/>
              </a:spcAft>
              <a:buFont typeface="Calibri" panose="020F0502020204030204" pitchFamily="34" charset="0"/>
              <a:buChar char="‐"/>
            </a:pPr>
            <a:endParaRPr lang="en-US" sz="1000" dirty="0">
              <a:solidFill>
                <a:srgbClr val="004280"/>
              </a:solidFill>
            </a:endParaRPr>
          </a:p>
          <a:p>
            <a:pPr marL="396875" lvl="1" indent="-171450">
              <a:spcBef>
                <a:spcPts val="0"/>
              </a:spcBef>
              <a:spcAft>
                <a:spcPts val="300"/>
              </a:spcAft>
              <a:buFont typeface="Calibri" panose="020F0502020204030204" pitchFamily="34" charset="0"/>
              <a:buChar char="‐"/>
            </a:pPr>
            <a:endParaRPr lang="en-US" sz="1000" dirty="0">
              <a:solidFill>
                <a:srgbClr val="004280"/>
              </a:solidFill>
            </a:endParaRPr>
          </a:p>
          <a:p>
            <a:pPr>
              <a:spcBef>
                <a:spcPts val="0"/>
              </a:spcBef>
              <a:spcAft>
                <a:spcPts val="300"/>
              </a:spcAft>
            </a:pPr>
            <a:r>
              <a:rPr lang="en-US" dirty="0"/>
              <a:t>CORAL</a:t>
            </a:r>
          </a:p>
          <a:p>
            <a:pPr marL="171450" indent="-171450">
              <a:spcBef>
                <a:spcPts val="0"/>
              </a:spcBef>
              <a:spcAft>
                <a:spcPts val="300"/>
              </a:spcAft>
              <a:buFont typeface="Calibri" panose="020F0502020204030204" pitchFamily="34" charset="0"/>
              <a:buChar char="‐"/>
            </a:pPr>
            <a:r>
              <a:rPr lang="en-US" sz="1200" i="1" dirty="0"/>
              <a:t>Theta</a:t>
            </a:r>
            <a:r>
              <a:rPr lang="en-US" sz="1200" dirty="0"/>
              <a:t> - Knights Landing (KNL), 8.5 petaflops (PFLOPS)</a:t>
            </a:r>
          </a:p>
          <a:p>
            <a:pPr marL="171450" indent="-171450">
              <a:spcBef>
                <a:spcPts val="0"/>
              </a:spcBef>
              <a:spcAft>
                <a:spcPts val="300"/>
              </a:spcAft>
              <a:buFont typeface="Calibri" panose="020F0502020204030204" pitchFamily="34" charset="0"/>
              <a:buChar char="‐"/>
            </a:pPr>
            <a:r>
              <a:rPr lang="en-US" sz="1200" i="1" dirty="0"/>
              <a:t>Aurora</a:t>
            </a:r>
            <a:r>
              <a:rPr lang="en-US" sz="1200" dirty="0"/>
              <a:t> </a:t>
            </a:r>
            <a:r>
              <a:rPr lang="en-US" sz="1200" dirty="0" smtClean="0"/>
              <a:t>– successor to Theta</a:t>
            </a:r>
            <a:endParaRPr lang="en-US" sz="1200" dirty="0"/>
          </a:p>
          <a:p>
            <a:pPr marL="396875" lvl="1" indent="-171450">
              <a:spcBef>
                <a:spcPts val="0"/>
              </a:spcBef>
              <a:spcAft>
                <a:spcPts val="300"/>
              </a:spcAft>
              <a:buFont typeface="Calibri" panose="020F0502020204030204" pitchFamily="34" charset="0"/>
              <a:buChar char="‐"/>
            </a:pPr>
            <a:endParaRPr lang="en-US" sz="1000" dirty="0">
              <a:solidFill>
                <a:srgbClr val="004280"/>
              </a:solidFill>
            </a:endParaRPr>
          </a:p>
        </p:txBody>
      </p:sp>
      <p:pic>
        <p:nvPicPr>
          <p:cNvPr id="16" name="Picture 15"/>
          <p:cNvPicPr>
            <a:picLocks noChangeAspect="1"/>
          </p:cNvPicPr>
          <p:nvPr/>
        </p:nvPicPr>
        <p:blipFill>
          <a:blip r:embed="rId16"/>
          <a:stretch>
            <a:fillRect/>
          </a:stretch>
        </p:blipFill>
        <p:spPr>
          <a:xfrm>
            <a:off x="6004618" y="3711342"/>
            <a:ext cx="911315" cy="350506"/>
          </a:xfrm>
          <a:prstGeom prst="rect">
            <a:avLst/>
          </a:prstGeom>
        </p:spPr>
      </p:pic>
      <p:pic>
        <p:nvPicPr>
          <p:cNvPr id="18" name="Picture 17"/>
          <p:cNvPicPr>
            <a:picLocks noChangeAspect="1"/>
          </p:cNvPicPr>
          <p:nvPr/>
        </p:nvPicPr>
        <p:blipFill>
          <a:blip r:embed="rId17"/>
          <a:stretch>
            <a:fillRect/>
          </a:stretch>
        </p:blipFill>
        <p:spPr>
          <a:xfrm>
            <a:off x="6460275" y="3010692"/>
            <a:ext cx="866949" cy="582627"/>
          </a:xfrm>
          <a:prstGeom prst="rect">
            <a:avLst/>
          </a:prstGeom>
        </p:spPr>
      </p:pic>
    </p:spTree>
    <p:extLst>
      <p:ext uri="{BB962C8B-B14F-4D97-AF65-F5344CB8AC3E}">
        <p14:creationId xmlns:p14="http://schemas.microsoft.com/office/powerpoint/2010/main" val="149887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353604"/>
            <a:ext cx="2133600" cy="273844"/>
          </a:xfrm>
        </p:spPr>
        <p:txBody>
          <a:bodyPr/>
          <a:lstStyle/>
          <a:p>
            <a:r>
              <a:rPr lang="en-US" dirty="0" smtClean="0">
                <a:solidFill>
                  <a:prstClr val="black"/>
                </a:solidFill>
              </a:rPr>
              <a:t>7 </a:t>
            </a:r>
            <a:r>
              <a:rPr lang="en-US" dirty="0">
                <a:solidFill>
                  <a:prstClr val="black"/>
                </a:solidFill>
              </a:rPr>
              <a:t>Aug. </a:t>
            </a:r>
            <a:r>
              <a:rPr lang="en-US" dirty="0" smtClean="0">
                <a:solidFill>
                  <a:prstClr val="black"/>
                </a:solidFill>
              </a:rPr>
              <a:t>2017</a:t>
            </a:r>
            <a:endParaRPr lang="en-US" dirty="0">
              <a:solidFill>
                <a:prstClr val="black"/>
              </a:solidFill>
            </a:endParaRPr>
          </a:p>
        </p:txBody>
      </p:sp>
      <p:sp>
        <p:nvSpPr>
          <p:cNvPr id="3" name="Footer Placeholder 2"/>
          <p:cNvSpPr>
            <a:spLocks noGrp="1"/>
          </p:cNvSpPr>
          <p:nvPr>
            <p:ph type="ftr" sz="quarter" idx="11"/>
          </p:nvPr>
        </p:nvSpPr>
        <p:spPr/>
        <p:txBody>
          <a:bodyPr/>
          <a:lstStyle/>
          <a:p>
            <a:r>
              <a:rPr lang="en-US" dirty="0" smtClean="0">
                <a:solidFill>
                  <a:prstClr val="black"/>
                </a:solidFill>
              </a:rPr>
              <a:t>Intel Confidential</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4</a:t>
            </a:fld>
            <a:endParaRPr lang="en-US" dirty="0">
              <a:solidFill>
                <a:prstClr val="white"/>
              </a:solidFill>
            </a:endParaRPr>
          </a:p>
        </p:txBody>
      </p:sp>
      <p:sp>
        <p:nvSpPr>
          <p:cNvPr id="5" name="Title 4"/>
          <p:cNvSpPr>
            <a:spLocks noGrp="1"/>
          </p:cNvSpPr>
          <p:nvPr>
            <p:ph type="title"/>
          </p:nvPr>
        </p:nvSpPr>
        <p:spPr>
          <a:xfrm>
            <a:off x="213360" y="0"/>
            <a:ext cx="8709660" cy="717550"/>
          </a:xfrm>
        </p:spPr>
        <p:txBody>
          <a:bodyPr/>
          <a:lstStyle/>
          <a:p>
            <a:r>
              <a:rPr lang="en-US" dirty="0" smtClean="0"/>
              <a:t>Open-Source Tools Team: Tools and Status</a:t>
            </a:r>
            <a:endParaRPr lang="en-US" dirty="0"/>
          </a:p>
        </p:txBody>
      </p:sp>
      <p:sp>
        <p:nvSpPr>
          <p:cNvPr id="6" name="Content Placeholder 5"/>
          <p:cNvSpPr>
            <a:spLocks noGrp="1"/>
          </p:cNvSpPr>
          <p:nvPr>
            <p:ph sz="quarter" idx="13"/>
          </p:nvPr>
        </p:nvSpPr>
        <p:spPr>
          <a:xfrm>
            <a:off x="310832" y="632460"/>
            <a:ext cx="8612187" cy="4206239"/>
          </a:xfrm>
        </p:spPr>
        <p:txBody>
          <a:bodyPr/>
          <a:lstStyle/>
          <a:p>
            <a:pPr lvl="0"/>
            <a:r>
              <a:rPr lang="en-US" dirty="0" smtClean="0"/>
              <a:t>Tools table</a:t>
            </a:r>
            <a:endParaRPr lang="en-US" dirty="0"/>
          </a:p>
        </p:txBody>
      </p:sp>
      <p:graphicFrame>
        <p:nvGraphicFramePr>
          <p:cNvPr id="7" name="Content Placeholder 1"/>
          <p:cNvGraphicFramePr>
            <a:graphicFrameLocks/>
          </p:cNvGraphicFramePr>
          <p:nvPr>
            <p:extLst>
              <p:ext uri="{D42A27DB-BD31-4B8C-83A1-F6EECF244321}">
                <p14:modId xmlns:p14="http://schemas.microsoft.com/office/powerpoint/2010/main" val="914834017"/>
              </p:ext>
            </p:extLst>
          </p:nvPr>
        </p:nvGraphicFramePr>
        <p:xfrm>
          <a:off x="67691" y="425168"/>
          <a:ext cx="8938260" cy="4300492"/>
        </p:xfrm>
        <a:graphic>
          <a:graphicData uri="http://schemas.openxmlformats.org/drawingml/2006/table">
            <a:tbl>
              <a:tblPr firstRow="1" bandRow="1"/>
              <a:tblGrid>
                <a:gridCol w="470435"/>
                <a:gridCol w="1158340"/>
                <a:gridCol w="4445713"/>
                <a:gridCol w="2863772"/>
              </a:tblGrid>
              <a:tr h="134835">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algn="ctr"/>
                      <a:endParaRPr lang="en-US" sz="80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5144" marR="5144"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algn="ctr"/>
                      <a:r>
                        <a:rPr lang="en-US" sz="105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Tool</a:t>
                      </a:r>
                      <a:endParaRPr lang="en-US" sz="105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marL="0" marR="0" indent="0" algn="ctr" defTabSz="457189" rtl="0" eaLnBrk="1" fontAlgn="auto" latinLnBrk="0" hangingPunct="1">
                        <a:lnSpc>
                          <a:spcPct val="100000"/>
                        </a:lnSpc>
                        <a:spcBef>
                          <a:spcPts val="0"/>
                        </a:spcBef>
                        <a:spcAft>
                          <a:spcPts val="0"/>
                        </a:spcAft>
                        <a:buClrTx/>
                        <a:buSzTx/>
                        <a:buFontTx/>
                        <a:buNone/>
                        <a:tabLst/>
                        <a:defRPr/>
                      </a:pPr>
                      <a:r>
                        <a:rPr lang="en-US" sz="105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Description</a:t>
                      </a: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algn="ctr"/>
                      <a:r>
                        <a:rPr lang="en-US" sz="105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Status</a:t>
                      </a:r>
                      <a:endParaRPr lang="en-US" sz="105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noFill/>
                  </a:tcPr>
                </a:tc>
              </a:tr>
              <a:tr h="396296">
                <a:tc rowSpan="2">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algn="ctr"/>
                      <a:r>
                        <a:rPr lang="en-US" sz="11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Low-level</a:t>
                      </a:r>
                      <a:r>
                        <a:rPr lang="en-US" sz="110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 Foundation</a:t>
                      </a:r>
                      <a:endParaRPr lang="en-US" sz="110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5144" marR="5144" marT="5144" marB="5144" vert="vert270" anchor="ctr" anchorCtr="1">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r>
                        <a:rPr lang="en-US" sz="11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hlinkClick r:id="rId3"/>
                        </a:rPr>
                        <a:t>Dyninst</a:t>
                      </a:r>
                      <a:r>
                        <a:rPr lang="en-US" sz="11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 </a:t>
                      </a:r>
                      <a:r>
                        <a:rPr lang="en-US" sz="9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(UMD, UW)</a:t>
                      </a:r>
                      <a:endParaRPr lang="en-US" sz="90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r>
                        <a:rPr lang="en-US" sz="105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Dynamic binary instrumentation tool</a:t>
                      </a:r>
                      <a:endParaRPr lang="en-US" sz="105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r>
                        <a:rPr lang="en-US" sz="800" b="1" i="1"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KNL</a:t>
                      </a:r>
                      <a:r>
                        <a:rPr lang="en-US" sz="800" b="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 Intel/GCC compilers. </a:t>
                      </a:r>
                      <a:r>
                        <a:rPr lang="en-US" sz="80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Test suite Versions: 8.2.1 - 9.3.0; Verified: test suite</a:t>
                      </a: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chemeClr val="accent3">
                        <a:lumMod val="40000"/>
                        <a:lumOff val="60000"/>
                      </a:schemeClr>
                    </a:solidFill>
                  </a:tcPr>
                </a:tc>
              </a:tr>
              <a:tr h="490347">
                <a:tc vMerge="1">
                  <a:txBody>
                    <a:bodyPr/>
                    <a:lstStyle/>
                    <a:p>
                      <a:endParaRPr lang="en-US" dirty="0"/>
                    </a:p>
                  </a:txBody>
                  <a:tcPr>
                    <a:solidFill>
                      <a:schemeClr val="accent1">
                        <a:lumMod val="40000"/>
                        <a:lumOff val="60000"/>
                      </a:scheme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r>
                        <a:rPr lang="en-US" sz="11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hlinkClick r:id="rId4"/>
                        </a:rPr>
                        <a:t>PAPI</a:t>
                      </a:r>
                      <a:r>
                        <a:rPr lang="en-US" sz="11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 </a:t>
                      </a:r>
                      <a:r>
                        <a:rPr lang="en-US" sz="9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(UTK)</a:t>
                      </a:r>
                      <a:endParaRPr lang="en-US" sz="90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r>
                        <a:rPr lang="en-US" sz="1050" i="0" kern="1200" dirty="0" smtClean="0">
                          <a:solidFill>
                            <a:srgbClr val="0070C0"/>
                          </a:solidFill>
                          <a:effectLst/>
                          <a:latin typeface="Intel Clear" panose="020B0604020203020204" pitchFamily="34" charset="0"/>
                          <a:ea typeface="Intel Clear" panose="020B0604020203020204" pitchFamily="34" charset="0"/>
                          <a:cs typeface="Intel Clear" panose="020B0604020203020204" pitchFamily="34" charset="0"/>
                        </a:rPr>
                        <a:t>Interface to count CPU and off-core performance event</a:t>
                      </a:r>
                      <a:r>
                        <a:rPr lang="en-US" sz="1050" i="0" kern="1200" baseline="0" dirty="0" smtClean="0">
                          <a:solidFill>
                            <a:srgbClr val="0070C0"/>
                          </a:solidFill>
                          <a:effectLst/>
                          <a:latin typeface="Intel Clear" panose="020B0604020203020204" pitchFamily="34" charset="0"/>
                          <a:ea typeface="Intel Clear" panose="020B0604020203020204" pitchFamily="34" charset="0"/>
                          <a:cs typeface="Intel Clear" panose="020B0604020203020204" pitchFamily="34" charset="0"/>
                        </a:rPr>
                        <a:t>s</a:t>
                      </a:r>
                      <a:endParaRPr lang="en-US" sz="105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i="1"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KNL</a:t>
                      </a:r>
                      <a:r>
                        <a:rPr lang="en-US" sz="800" b="0" i="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 </a:t>
                      </a:r>
                      <a:r>
                        <a:rPr lang="en-US" sz="800" b="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Intel/GCC compilers. </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Versions 5.4.1- 5.5.1; Verified: test suite</a:t>
                      </a:r>
                      <a:endParaRPr lang="en-US" sz="80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chemeClr val="accent3">
                        <a:lumMod val="40000"/>
                        <a:lumOff val="60000"/>
                      </a:schemeClr>
                    </a:solidFill>
                  </a:tcPr>
                </a:tc>
              </a:tr>
              <a:tr h="610362">
                <a:tc rowSpan="5">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algn="ctr"/>
                      <a:r>
                        <a:rPr lang="en-US" sz="11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High-level</a:t>
                      </a:r>
                      <a:r>
                        <a:rPr lang="en-US" sz="110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 Tools</a:t>
                      </a:r>
                      <a:endParaRPr lang="en-US" sz="110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5144" marR="5144" marT="5144" marB="5144" vert="vert270" anchor="ctr" anchorCtr="1">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A6CE39">
                        <a:lumMod val="40000"/>
                        <a:lumOff val="60000"/>
                      </a:srgb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r>
                        <a:rPr lang="en-US" sz="11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hlinkClick r:id="rId5"/>
                        </a:rPr>
                        <a:t>TAU</a:t>
                      </a:r>
                      <a:r>
                        <a:rPr lang="en-US" sz="11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 </a:t>
                      </a:r>
                      <a:r>
                        <a:rPr lang="en-US" sz="9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(UO)</a:t>
                      </a:r>
                      <a:endParaRPr lang="en-US" sz="90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A6CE39">
                        <a:lumMod val="40000"/>
                        <a:lumOff val="60000"/>
                      </a:srgb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r>
                        <a:rPr lang="en-US" sz="1050" i="0" kern="1200" dirty="0" smtClean="0">
                          <a:solidFill>
                            <a:srgbClr val="0070C0"/>
                          </a:solidFill>
                          <a:effectLst/>
                          <a:latin typeface="Intel Clear" panose="020B0604020203020204" pitchFamily="34" charset="0"/>
                          <a:ea typeface="Intel Clear" panose="020B0604020203020204" pitchFamily="34" charset="0"/>
                          <a:cs typeface="Intel Clear" panose="020B0604020203020204" pitchFamily="34" charset="0"/>
                        </a:rPr>
                        <a:t>Profiling and tracing tool for parallel applications, supports MPI and OpenMP; i</a:t>
                      </a:r>
                      <a:r>
                        <a:rPr lang="en-US" sz="105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ncorporates Dyninst and PAPI</a:t>
                      </a:r>
                      <a:endParaRPr lang="en-US" sz="105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A6CE39">
                        <a:lumMod val="40000"/>
                        <a:lumOff val="60000"/>
                      </a:srgb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r>
                        <a:rPr lang="en-US" sz="800" b="1" i="1"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KNL </a:t>
                      </a:r>
                      <a:r>
                        <a:rPr lang="en-US" sz="8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Intel</a:t>
                      </a:r>
                      <a:r>
                        <a:rPr lang="en-US" sz="80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/GCC Compilations with Intel MPI and </a:t>
                      </a:r>
                      <a:r>
                        <a:rPr lang="en-US" sz="800" baseline="0" dirty="0" err="1"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Dyninst</a:t>
                      </a:r>
                      <a:r>
                        <a:rPr lang="en-US" sz="80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 PAPI. </a:t>
                      </a:r>
                    </a:p>
                    <a:p>
                      <a:r>
                        <a:rPr lang="en-US" sz="80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Version: 2.25.2</a:t>
                      </a:r>
                      <a:endParaRPr lang="en-US" sz="800" b="1" i="1"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A6CE39">
                        <a:lumMod val="40000"/>
                        <a:lumOff val="60000"/>
                      </a:srgbClr>
                    </a:solidFill>
                  </a:tcPr>
                </a:tc>
              </a:tr>
              <a:tr h="391223">
                <a:tc vMerge="1">
                  <a:txBody>
                    <a:bodyPr/>
                    <a:lstStyle/>
                    <a:p>
                      <a:endParaRPr lang="en-US" dirty="0"/>
                    </a:p>
                  </a:txBody>
                  <a:tcPr>
                    <a:solidFill>
                      <a:schemeClr val="accent6">
                        <a:lumMod val="60000"/>
                        <a:lumOff val="40000"/>
                      </a:scheme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r>
                        <a:rPr lang="en-US" sz="11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hlinkClick r:id="rId6"/>
                        </a:rPr>
                        <a:t>Score-P</a:t>
                      </a:r>
                      <a:r>
                        <a:rPr lang="en-US" sz="11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 </a:t>
                      </a:r>
                      <a:r>
                        <a:rPr lang="en-US" sz="9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(VI-HPS)</a:t>
                      </a:r>
                      <a:endParaRPr lang="en-US" sz="90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A6CE39">
                        <a:lumMod val="40000"/>
                        <a:lumOff val="60000"/>
                      </a:srgb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r>
                        <a:rPr lang="en-US" sz="105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Provides a common interface for</a:t>
                      </a:r>
                      <a:r>
                        <a:rPr lang="en-US" sz="105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 high-level tools; </a:t>
                      </a:r>
                      <a:r>
                        <a:rPr lang="en-US" sz="1050" i="0" kern="1200" dirty="0" smtClean="0">
                          <a:solidFill>
                            <a:srgbClr val="0070C0"/>
                          </a:solidFill>
                          <a:effectLst/>
                          <a:latin typeface="Intel Clear" panose="020B0604020203020204" pitchFamily="34" charset="0"/>
                          <a:ea typeface="Intel Clear" panose="020B0604020203020204" pitchFamily="34" charset="0"/>
                          <a:cs typeface="Intel Clear" panose="020B0604020203020204" pitchFamily="34" charset="0"/>
                        </a:rPr>
                        <a:t>i</a:t>
                      </a:r>
                      <a:r>
                        <a:rPr lang="en-US" sz="105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ncorporates Dyninst and PAPI</a:t>
                      </a:r>
                      <a:endParaRPr lang="en-US" sz="105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A6CE39">
                        <a:lumMod val="40000"/>
                        <a:lumOff val="60000"/>
                      </a:srgb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algn="l"/>
                      <a:r>
                        <a:rPr lang="en-US" sz="800" b="1" i="1"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KNL</a:t>
                      </a:r>
                      <a:r>
                        <a:rPr lang="en-US" sz="800" b="0" i="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  </a:t>
                      </a:r>
                      <a:r>
                        <a:rPr lang="en-US" sz="800" b="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Intel/GCC compilers</a:t>
                      </a:r>
                      <a:r>
                        <a:rPr lang="en-US" sz="80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 Dyninst, PAPI, Intel MPI</a:t>
                      </a:r>
                    </a:p>
                    <a:p>
                      <a:pPr algn="l"/>
                      <a:r>
                        <a:rPr lang="en-US" sz="80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Version 3.0; working with TAU</a:t>
                      </a: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A6CE39">
                        <a:lumMod val="40000"/>
                        <a:lumOff val="60000"/>
                      </a:srgbClr>
                    </a:solidFill>
                  </a:tcPr>
                </a:tc>
              </a:tr>
              <a:tr h="498231">
                <a:tc vMerge="1">
                  <a:txBody>
                    <a:bodyPr/>
                    <a:lstStyle/>
                    <a:p>
                      <a:endParaRPr lang="en-US" dirty="0"/>
                    </a:p>
                  </a:txBody>
                  <a:tcPr>
                    <a:solidFill>
                      <a:schemeClr val="accent6">
                        <a:lumMod val="60000"/>
                        <a:lumOff val="40000"/>
                      </a:scheme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r>
                        <a:rPr lang="en-US" sz="1100" dirty="0" err="1" smtClean="0">
                          <a:solidFill>
                            <a:srgbClr val="0070C0"/>
                          </a:solidFill>
                          <a:latin typeface="Intel Clear" panose="020B0604020203020204" pitchFamily="34" charset="0"/>
                          <a:ea typeface="Intel Clear" panose="020B0604020203020204" pitchFamily="34" charset="0"/>
                          <a:cs typeface="Intel Clear" panose="020B0604020203020204" pitchFamily="34" charset="0"/>
                          <a:hlinkClick r:id="rId7"/>
                        </a:rPr>
                        <a:t>Open|Speedshop</a:t>
                      </a:r>
                      <a:endParaRPr lang="en-US" sz="11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p>
                      <a:r>
                        <a:rPr lang="en-US" sz="9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(Krell Institute)</a:t>
                      </a:r>
                      <a:endParaRPr lang="en-US" sz="90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A6CE39">
                        <a:lumMod val="40000"/>
                        <a:lumOff val="60000"/>
                      </a:srgb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r>
                        <a:rPr lang="en-US" sz="105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Dynamic Instrumentation tool</a:t>
                      </a:r>
                      <a:r>
                        <a:rPr lang="en-US" sz="105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 for Linux: profiling, event tracing for MPI and OpenMP programs; incorporates Dyninst and PAPI</a:t>
                      </a:r>
                      <a:endParaRPr lang="en-US" sz="105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A6CE39">
                        <a:lumMod val="40000"/>
                        <a:lumOff val="60000"/>
                      </a:srgb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algn="l"/>
                      <a:r>
                        <a:rPr lang="en-US" sz="800" b="1" i="1"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KNL</a:t>
                      </a:r>
                      <a:r>
                        <a:rPr lang="en-US" sz="800" b="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 Intel/GCC compilers, Intel MPI,</a:t>
                      </a:r>
                      <a:r>
                        <a:rPr lang="en-US" sz="80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 Dyninst, PAPI</a:t>
                      </a:r>
                      <a:endParaRPr lang="en-US" sz="800" b="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p>
                      <a:pPr algn="l"/>
                      <a:r>
                        <a:rPr lang="en-US" sz="800" b="1" i="1"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Patch </a:t>
                      </a:r>
                      <a:r>
                        <a:rPr lang="en-US" sz="800" b="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to enable OSS installation with Intel compilers (Q1 ‘16)</a:t>
                      </a:r>
                    </a:p>
                    <a:p>
                      <a:pPr marL="0" marR="0" indent="0" algn="l" defTabSz="457200" rtl="0" eaLnBrk="1" fontAlgn="auto" latinLnBrk="0" hangingPunct="1">
                        <a:lnSpc>
                          <a:spcPct val="100000"/>
                        </a:lnSpc>
                        <a:spcBef>
                          <a:spcPts val="0"/>
                        </a:spcBef>
                        <a:spcAft>
                          <a:spcPts val="0"/>
                        </a:spcAft>
                        <a:buClrTx/>
                        <a:buSzTx/>
                        <a:buFontTx/>
                        <a:buNone/>
                        <a:tabLst/>
                        <a:defRPr/>
                      </a:pPr>
                      <a:r>
                        <a:rPr lang="en-US" sz="800" b="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Version 2.2.*; </a:t>
                      </a:r>
                      <a:r>
                        <a:rPr lang="en-US" sz="80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Verified: in house benchmark suite</a:t>
                      </a:r>
                    </a:p>
                    <a:p>
                      <a:pPr algn="l"/>
                      <a:endParaRPr lang="en-US" sz="800" b="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A6CE39">
                        <a:lumMod val="40000"/>
                        <a:lumOff val="60000"/>
                      </a:srgbClr>
                    </a:solidFill>
                  </a:tcPr>
                </a:tc>
              </a:tr>
              <a:tr h="370332">
                <a:tc vMerge="1">
                  <a:txBody>
                    <a:bodyPr/>
                    <a:lstStyle/>
                    <a:p>
                      <a:endParaRPr lang="en-US" dirty="0"/>
                    </a:p>
                  </a:txBody>
                  <a:tcPr>
                    <a:solidFill>
                      <a:schemeClr val="accent6">
                        <a:lumMod val="60000"/>
                        <a:lumOff val="40000"/>
                      </a:scheme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r>
                        <a:rPr lang="en-US" sz="11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hlinkClick r:id="rId8"/>
                        </a:rPr>
                        <a:t>HPCToolKit</a:t>
                      </a:r>
                      <a:r>
                        <a:rPr lang="en-US" sz="11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 </a:t>
                      </a:r>
                      <a:r>
                        <a:rPr lang="en-US" sz="9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(Rice)</a:t>
                      </a:r>
                      <a:endParaRPr lang="en-US" sz="90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A6CE39">
                        <a:lumMod val="40000"/>
                        <a:lumOff val="60000"/>
                      </a:srgb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r>
                        <a:rPr lang="en-US" sz="105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Lightweight</a:t>
                      </a:r>
                      <a:r>
                        <a:rPr lang="en-US" sz="105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 sampling measurement tool for HPC; incorporates Dyninst* and PAPI</a:t>
                      </a:r>
                      <a:endParaRPr lang="en-US" sz="105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A6CE39">
                        <a:lumMod val="40000"/>
                        <a:lumOff val="60000"/>
                      </a:srgb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algn="l"/>
                      <a:r>
                        <a:rPr lang="en-US" sz="800" b="1" i="1"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KNL</a:t>
                      </a:r>
                      <a:r>
                        <a:rPr lang="en-US" sz="800" b="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 Intel/GCC compilers, Intel MPI</a:t>
                      </a:r>
                    </a:p>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Versions 5.5.1</a:t>
                      </a:r>
                      <a:r>
                        <a:rPr lang="en-US" sz="80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 </a:t>
                      </a: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A6CE39">
                        <a:lumMod val="40000"/>
                        <a:lumOff val="60000"/>
                      </a:srgbClr>
                    </a:solidFill>
                  </a:tcPr>
                </a:tc>
              </a:tr>
              <a:tr h="274583">
                <a:tc vMerge="1">
                  <a:txBody>
                    <a:bodyPr/>
                    <a:lstStyle/>
                    <a:p>
                      <a:endParaRPr lang="en-US" dirty="0"/>
                    </a:p>
                  </a:txBody>
                  <a:tcPr>
                    <a:solidFill>
                      <a:schemeClr val="accent6">
                        <a:lumMod val="60000"/>
                        <a:lumOff val="40000"/>
                      </a:scheme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r>
                        <a:rPr lang="en-US" sz="11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hlinkClick r:id="rId9"/>
                        </a:rPr>
                        <a:t>Darshan</a:t>
                      </a:r>
                      <a:r>
                        <a:rPr lang="en-US" sz="11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 (ALCF)</a:t>
                      </a:r>
                      <a:endParaRPr lang="en-US" sz="110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A6CE39">
                        <a:lumMod val="40000"/>
                        <a:lumOff val="60000"/>
                      </a:srgb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r>
                        <a:rPr lang="en-US" sz="105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IO monitoring tool</a:t>
                      </a:r>
                      <a:endParaRPr lang="en-US" sz="105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A6CE39">
                        <a:lumMod val="40000"/>
                        <a:lumOff val="60000"/>
                      </a:srgb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i="1"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KNL</a:t>
                      </a:r>
                      <a:r>
                        <a:rPr lang="en-US" sz="800" b="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 Intel/GCC compilers, Intel MPI</a:t>
                      </a:r>
                    </a:p>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Versions 3.1.3</a:t>
                      </a:r>
                      <a:endParaRPr lang="en-US" sz="80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A6CE39">
                        <a:lumMod val="40000"/>
                        <a:lumOff val="60000"/>
                      </a:srgbClr>
                    </a:solidFill>
                  </a:tcPr>
                </a:tc>
              </a:tr>
              <a:tr h="250317">
                <a:tc rowSpan="3">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algn="ctr"/>
                      <a:r>
                        <a:rPr lang="en-US" sz="11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Independent</a:t>
                      </a:r>
                      <a:endParaRPr lang="en-US" sz="110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5144" marR="5144" marT="5144" marB="5144" vert="vert270" anchor="ctr" anchorCtr="1">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FFDA00">
                        <a:lumMod val="20000"/>
                        <a:lumOff val="80000"/>
                      </a:srgb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r>
                        <a:rPr lang="en-US" sz="11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hlinkClick r:id="rId10"/>
                        </a:rPr>
                        <a:t>Valgrind Base</a:t>
                      </a:r>
                      <a:endParaRPr lang="en-US" sz="110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FFDA00">
                        <a:lumMod val="20000"/>
                        <a:lumOff val="80000"/>
                      </a:srgb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r>
                        <a:rPr lang="en-US" sz="1050" i="0" dirty="0" smtClean="0">
                          <a:solidFill>
                            <a:srgbClr val="0070C0"/>
                          </a:solidFill>
                          <a:effectLst/>
                          <a:latin typeface="Intel Clear" panose="020B0604020203020204" pitchFamily="34" charset="0"/>
                          <a:ea typeface="Intel Clear" panose="020B0604020203020204" pitchFamily="34" charset="0"/>
                          <a:cs typeface="Intel Clear" panose="020B0604020203020204" pitchFamily="34" charset="0"/>
                        </a:rPr>
                        <a:t>framework for constructing dynamic analysis tools; includes</a:t>
                      </a:r>
                      <a:r>
                        <a:rPr lang="en-US" sz="1050" i="0" baseline="0" dirty="0" smtClean="0">
                          <a:solidFill>
                            <a:srgbClr val="0070C0"/>
                          </a:solidFill>
                          <a:effectLst/>
                          <a:latin typeface="Intel Clear" panose="020B0604020203020204" pitchFamily="34" charset="0"/>
                          <a:ea typeface="Intel Clear" panose="020B0604020203020204" pitchFamily="34" charset="0"/>
                          <a:cs typeface="Intel Clear" panose="020B0604020203020204" pitchFamily="34" charset="0"/>
                        </a:rPr>
                        <a:t> suite of tools including a debugger, and error detection for memory and pthreads.</a:t>
                      </a:r>
                      <a:endParaRPr lang="en-US" sz="105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FFDA00">
                        <a:lumMod val="20000"/>
                        <a:lumOff val="80000"/>
                      </a:srgb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algn="l"/>
                      <a:r>
                        <a:rPr lang="en-US" sz="800" b="1" i="1"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KNL</a:t>
                      </a:r>
                      <a:r>
                        <a:rPr lang="en-US" sz="800" b="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 Intel/GCC compilers.</a:t>
                      </a:r>
                    </a:p>
                    <a:p>
                      <a:pPr algn="l"/>
                      <a:r>
                        <a:rPr lang="en-US" sz="800" b="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Enabling AVX-512 support (in progress)</a:t>
                      </a:r>
                    </a:p>
                    <a:p>
                      <a:pPr marL="0" marR="0" indent="0" algn="l" defTabSz="457200" rtl="0" eaLnBrk="1" fontAlgn="auto" latinLnBrk="0" hangingPunct="1">
                        <a:lnSpc>
                          <a:spcPct val="100000"/>
                        </a:lnSpc>
                        <a:spcBef>
                          <a:spcPts val="0"/>
                        </a:spcBef>
                        <a:spcAft>
                          <a:spcPts val="0"/>
                        </a:spcAft>
                        <a:buClrTx/>
                        <a:buSzTx/>
                        <a:buFontTx/>
                        <a:buNone/>
                        <a:tabLst/>
                        <a:defRPr/>
                      </a:pPr>
                      <a:r>
                        <a:rPr lang="en-US" sz="800" b="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Version: 3.13</a:t>
                      </a:r>
                      <a:endParaRPr lang="en-US" sz="800" b="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FFDA00">
                        <a:lumMod val="20000"/>
                        <a:lumOff val="80000"/>
                      </a:srgbClr>
                    </a:solidFill>
                  </a:tcPr>
                </a:tc>
              </a:tr>
              <a:tr h="370332">
                <a:tc vMerge="1">
                  <a:txBody>
                    <a:bodyPr/>
                    <a:lstStyle/>
                    <a:p>
                      <a:pPr algn="r"/>
                      <a:endParaRPr lang="en-US" dirty="0"/>
                    </a:p>
                  </a:txBody>
                  <a:tcPr>
                    <a:solidFill>
                      <a:schemeClr val="accent4">
                        <a:lumMod val="20000"/>
                        <a:lumOff val="80000"/>
                      </a:scheme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algn="r"/>
                      <a:r>
                        <a:rPr lang="en-US" sz="11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hlinkClick r:id="rId11"/>
                        </a:rPr>
                        <a:t>memcheck</a:t>
                      </a:r>
                      <a:endParaRPr lang="en-US" sz="110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FFDA00">
                        <a:lumMod val="20000"/>
                        <a:lumOff val="80000"/>
                      </a:srgb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r>
                        <a:rPr lang="en-US" sz="1050" i="0" kern="1200" dirty="0" smtClean="0">
                          <a:solidFill>
                            <a:srgbClr val="0070C0"/>
                          </a:solidFill>
                          <a:effectLst/>
                          <a:latin typeface="Intel Clear" panose="020B0604020203020204" pitchFamily="34" charset="0"/>
                          <a:ea typeface="Intel Clear" panose="020B0604020203020204" pitchFamily="34" charset="0"/>
                          <a:cs typeface="Intel Clear" panose="020B0604020203020204" pitchFamily="34" charset="0"/>
                        </a:rPr>
                        <a:t>Detects memory</a:t>
                      </a:r>
                      <a:r>
                        <a:rPr lang="en-US" sz="1050" i="0" kern="1200" baseline="0" dirty="0" smtClean="0">
                          <a:solidFill>
                            <a:srgbClr val="0070C0"/>
                          </a:solidFill>
                          <a:effectLst/>
                          <a:latin typeface="Intel Clear" panose="020B0604020203020204" pitchFamily="34" charset="0"/>
                          <a:ea typeface="Intel Clear" panose="020B0604020203020204" pitchFamily="34" charset="0"/>
                          <a:cs typeface="Intel Clear" panose="020B0604020203020204" pitchFamily="34" charset="0"/>
                        </a:rPr>
                        <a:t> errors: </a:t>
                      </a:r>
                      <a:r>
                        <a:rPr lang="en-US" sz="1050" i="0" kern="1200" dirty="0" smtClean="0">
                          <a:solidFill>
                            <a:srgbClr val="0070C0"/>
                          </a:solidFill>
                          <a:effectLst/>
                          <a:latin typeface="Intel Clear" panose="020B0604020203020204" pitchFamily="34" charset="0"/>
                          <a:ea typeface="Intel Clear" panose="020B0604020203020204" pitchFamily="34" charset="0"/>
                          <a:cs typeface="Intel Clear" panose="020B0604020203020204" pitchFamily="34" charset="0"/>
                        </a:rPr>
                        <a:t>stack,</a:t>
                      </a:r>
                      <a:r>
                        <a:rPr lang="en-US" sz="1050" i="0" kern="1200" baseline="0" dirty="0" smtClean="0">
                          <a:solidFill>
                            <a:srgbClr val="0070C0"/>
                          </a:solidFill>
                          <a:effectLst/>
                          <a:latin typeface="Intel Clear" panose="020B0604020203020204" pitchFamily="34" charset="0"/>
                          <a:ea typeface="Intel Clear" panose="020B0604020203020204" pitchFamily="34" charset="0"/>
                          <a:cs typeface="Intel Clear" panose="020B0604020203020204" pitchFamily="34" charset="0"/>
                        </a:rPr>
                        <a:t> heap,</a:t>
                      </a:r>
                      <a:r>
                        <a:rPr lang="en-US" sz="1050" i="0" kern="1200" dirty="0" smtClean="0">
                          <a:solidFill>
                            <a:srgbClr val="0070C0"/>
                          </a:solidFill>
                          <a:effectLst/>
                          <a:latin typeface="Intel Clear" panose="020B0604020203020204" pitchFamily="34" charset="0"/>
                          <a:ea typeface="Intel Clear" panose="020B0604020203020204" pitchFamily="34" charset="0"/>
                          <a:cs typeface="Intel Clear" panose="020B0604020203020204" pitchFamily="34" charset="0"/>
                        </a:rPr>
                        <a:t> memory leaks, and MPI distributed</a:t>
                      </a:r>
                      <a:r>
                        <a:rPr lang="en-US" sz="1050" i="0" kern="1200" baseline="0" dirty="0" smtClean="0">
                          <a:solidFill>
                            <a:srgbClr val="0070C0"/>
                          </a:solidFill>
                          <a:effectLst/>
                          <a:latin typeface="Intel Clear" panose="020B0604020203020204" pitchFamily="34" charset="0"/>
                          <a:ea typeface="Intel Clear" panose="020B0604020203020204" pitchFamily="34" charset="0"/>
                          <a:cs typeface="Intel Clear" panose="020B0604020203020204" pitchFamily="34" charset="0"/>
                        </a:rPr>
                        <a:t> memory</a:t>
                      </a:r>
                      <a:r>
                        <a:rPr lang="en-US" sz="1050" i="0" kern="1200" dirty="0" smtClean="0">
                          <a:solidFill>
                            <a:srgbClr val="0070C0"/>
                          </a:solidFill>
                          <a:effectLst/>
                          <a:latin typeface="Intel Clear" panose="020B0604020203020204" pitchFamily="34" charset="0"/>
                          <a:ea typeface="Intel Clear" panose="020B0604020203020204" pitchFamily="34" charset="0"/>
                          <a:cs typeface="Intel Clear" panose="020B0604020203020204" pitchFamily="34" charset="0"/>
                        </a:rPr>
                        <a:t>. For C and C++.</a:t>
                      </a:r>
                      <a:endParaRPr lang="en-US" sz="105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FFDA00">
                        <a:lumMod val="20000"/>
                        <a:lumOff val="80000"/>
                      </a:srgb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algn="l"/>
                      <a:r>
                        <a:rPr lang="en-US" sz="800" b="1" i="1"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KNL</a:t>
                      </a:r>
                      <a:r>
                        <a:rPr lang="en-US" sz="800" b="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 Intel/GCC compilers.</a:t>
                      </a:r>
                    </a:p>
                    <a:p>
                      <a:pPr marL="0" marR="0" indent="0" algn="l" defTabSz="457200" rtl="0" eaLnBrk="1" fontAlgn="auto" latinLnBrk="0" hangingPunct="1">
                        <a:lnSpc>
                          <a:spcPct val="100000"/>
                        </a:lnSpc>
                        <a:spcBef>
                          <a:spcPts val="0"/>
                        </a:spcBef>
                        <a:spcAft>
                          <a:spcPts val="0"/>
                        </a:spcAft>
                        <a:buClrTx/>
                        <a:buSzTx/>
                        <a:buFontTx/>
                        <a:buNone/>
                        <a:tabLst/>
                        <a:defRPr/>
                      </a:pPr>
                      <a:r>
                        <a:rPr lang="en-US" sz="800" b="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Version: 3.13</a:t>
                      </a:r>
                      <a:r>
                        <a:rPr lang="en-US" sz="80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 (AVX-512 support in progress)</a:t>
                      </a:r>
                      <a:endParaRPr lang="en-US" sz="800" b="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FFDA00">
                        <a:lumMod val="20000"/>
                        <a:lumOff val="80000"/>
                      </a:srgbClr>
                    </a:solidFill>
                  </a:tcPr>
                </a:tc>
              </a:tr>
              <a:tr h="352430">
                <a:tc vMerge="1">
                  <a:txBody>
                    <a:bodyPr/>
                    <a:lstStyle/>
                    <a:p>
                      <a:pPr algn="r"/>
                      <a:endParaRPr lang="en-US" dirty="0"/>
                    </a:p>
                  </a:txBody>
                  <a:tcPr>
                    <a:solidFill>
                      <a:schemeClr val="accent4">
                        <a:lumMod val="20000"/>
                        <a:lumOff val="80000"/>
                      </a:scheme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algn="r"/>
                      <a:r>
                        <a:rPr lang="en-US" sz="110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hlinkClick r:id="rId12"/>
                        </a:rPr>
                        <a:t>helgrind</a:t>
                      </a:r>
                      <a:endParaRPr lang="en-US" sz="110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FFDA00">
                        <a:lumMod val="20000"/>
                        <a:lumOff val="80000"/>
                      </a:srgb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r>
                        <a:rPr lang="en-US" sz="105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Pthreads error detection: </a:t>
                      </a:r>
                      <a:r>
                        <a:rPr lang="en-US" sz="1050" i="0" dirty="0" smtClean="0">
                          <a:solidFill>
                            <a:srgbClr val="0070C0"/>
                          </a:solidFill>
                          <a:effectLst/>
                          <a:latin typeface="Intel Clear" panose="020B0604020203020204" pitchFamily="34" charset="0"/>
                          <a:ea typeface="Intel Clear" panose="020B0604020203020204" pitchFamily="34" charset="0"/>
                          <a:cs typeface="Intel Clear" panose="020B0604020203020204" pitchFamily="34" charset="0"/>
                        </a:rPr>
                        <a:t>synchronization, incorrect use of pthreads API, potential deadlocks, data races.  C, C++, Fortran</a:t>
                      </a:r>
                      <a:endParaRPr lang="en-US" sz="1050"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0">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FFDA00">
                        <a:lumMod val="20000"/>
                        <a:lumOff val="80000"/>
                      </a:srgbClr>
                    </a:solidFill>
                  </a:tcPr>
                </a:tc>
                <a:tc>
                  <a:txBody>
                    <a:bodyPr/>
                    <a:lstStyle>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algn="l"/>
                      <a:r>
                        <a:rPr lang="en-US" sz="800" b="1" i="1"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KNL</a:t>
                      </a:r>
                      <a:r>
                        <a:rPr lang="en-US" sz="800" b="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 with Intel/GCC compilers.</a:t>
                      </a:r>
                    </a:p>
                    <a:p>
                      <a:pPr marL="0" marR="0" indent="0" algn="l" defTabSz="457200" rtl="0" eaLnBrk="1" fontAlgn="auto" latinLnBrk="0" hangingPunct="1">
                        <a:lnSpc>
                          <a:spcPct val="100000"/>
                        </a:lnSpc>
                        <a:spcBef>
                          <a:spcPts val="0"/>
                        </a:spcBef>
                        <a:spcAft>
                          <a:spcPts val="0"/>
                        </a:spcAft>
                        <a:buClrTx/>
                        <a:buSzTx/>
                        <a:buFontTx/>
                        <a:buNone/>
                        <a:tabLst/>
                        <a:defRPr/>
                      </a:pPr>
                      <a:r>
                        <a:rPr lang="en-US" sz="800" b="0" baseline="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rPr>
                        <a:t>Version: 3.13</a:t>
                      </a:r>
                      <a:endParaRPr lang="en-US" sz="800" b="0" dirty="0" smtClean="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txBody>
                  <a:tcPr marL="15431" marR="15431" marT="5144" marB="5144">
                    <a:lnL w="12700" cmpd="sng">
                      <a:solidFill>
                        <a:srgbClr val="061922"/>
                      </a:solidFill>
                    </a:lnL>
                    <a:lnR w="12700" cmpd="sng">
                      <a:solidFill>
                        <a:srgbClr val="061922"/>
                      </a:solidFill>
                    </a:lnR>
                    <a:lnT w="12700" cmpd="sng">
                      <a:solidFill>
                        <a:srgbClr val="061922"/>
                      </a:solidFill>
                    </a:lnT>
                    <a:lnB w="12700" cmpd="sng">
                      <a:solidFill>
                        <a:srgbClr val="061922"/>
                      </a:solidFill>
                    </a:lnB>
                    <a:lnTlToBr w="12700" cmpd="sng">
                      <a:noFill/>
                      <a:prstDash val="solid"/>
                    </a:lnTlToBr>
                    <a:lnBlToTr w="12700" cmpd="sng">
                      <a:noFill/>
                      <a:prstDash val="solid"/>
                    </a:lnBlToTr>
                    <a:solidFill>
                      <a:srgbClr val="FFDA00">
                        <a:lumMod val="20000"/>
                        <a:lumOff val="80000"/>
                      </a:srgbClr>
                    </a:solidFill>
                  </a:tcPr>
                </a:tc>
              </a:tr>
            </a:tbl>
          </a:graphicData>
        </a:graphic>
      </p:graphicFrame>
    </p:spTree>
    <p:extLst>
      <p:ext uri="{BB962C8B-B14F-4D97-AF65-F5344CB8AC3E}">
        <p14:creationId xmlns:p14="http://schemas.microsoft.com/office/powerpoint/2010/main" val="3242068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5</a:t>
            </a:fld>
            <a:endParaRPr lang="en-US" dirty="0">
              <a:solidFill>
                <a:prstClr val="white"/>
              </a:solidFill>
            </a:endParaRPr>
          </a:p>
        </p:txBody>
      </p:sp>
      <p:sp>
        <p:nvSpPr>
          <p:cNvPr id="5" name="Title 4"/>
          <p:cNvSpPr>
            <a:spLocks noGrp="1"/>
          </p:cNvSpPr>
          <p:nvPr>
            <p:ph type="title"/>
          </p:nvPr>
        </p:nvSpPr>
        <p:spPr>
          <a:xfrm>
            <a:off x="213360" y="0"/>
            <a:ext cx="8880634" cy="717550"/>
          </a:xfrm>
        </p:spPr>
        <p:txBody>
          <a:bodyPr/>
          <a:lstStyle/>
          <a:p>
            <a:r>
              <a:rPr lang="en-US" dirty="0" smtClean="0"/>
              <a:t>KNL Highlights</a:t>
            </a:r>
            <a:endParaRPr lang="en-US" dirty="0"/>
          </a:p>
        </p:txBody>
      </p:sp>
      <p:sp>
        <p:nvSpPr>
          <p:cNvPr id="6" name="Content Placeholder 5"/>
          <p:cNvSpPr>
            <a:spLocks noGrp="1"/>
          </p:cNvSpPr>
          <p:nvPr>
            <p:ph sz="quarter" idx="13"/>
          </p:nvPr>
        </p:nvSpPr>
        <p:spPr>
          <a:xfrm>
            <a:off x="133852" y="646752"/>
            <a:ext cx="8612187" cy="4195392"/>
          </a:xfrm>
        </p:spPr>
        <p:txBody>
          <a:bodyPr/>
          <a:lstStyle/>
          <a:p>
            <a:pPr lvl="0"/>
            <a:endParaRPr lang="en-US" dirty="0" smtClean="0"/>
          </a:p>
        </p:txBody>
      </p:sp>
      <p:grpSp>
        <p:nvGrpSpPr>
          <p:cNvPr id="17" name="Group 16"/>
          <p:cNvGrpSpPr/>
          <p:nvPr/>
        </p:nvGrpSpPr>
        <p:grpSpPr>
          <a:xfrm>
            <a:off x="1765843" y="1211507"/>
            <a:ext cx="5612313" cy="2575626"/>
            <a:chOff x="3296481" y="1121050"/>
            <a:chExt cx="5520457" cy="2575626"/>
          </a:xfrm>
        </p:grpSpPr>
        <p:grpSp>
          <p:nvGrpSpPr>
            <p:cNvPr id="15" name="Group 14"/>
            <p:cNvGrpSpPr/>
            <p:nvPr/>
          </p:nvGrpSpPr>
          <p:grpSpPr>
            <a:xfrm>
              <a:off x="3296481" y="1121050"/>
              <a:ext cx="2543417" cy="2575626"/>
              <a:chOff x="2890684" y="764884"/>
              <a:chExt cx="3377381" cy="3157051"/>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244" y="764884"/>
                <a:ext cx="3341891" cy="2839677"/>
              </a:xfrm>
              <a:prstGeom prst="rect">
                <a:avLst/>
              </a:prstGeom>
            </p:spPr>
          </p:pic>
          <p:sp>
            <p:nvSpPr>
              <p:cNvPr id="14" name="TextBox 13"/>
              <p:cNvSpPr txBox="1"/>
              <p:nvPr/>
            </p:nvSpPr>
            <p:spPr>
              <a:xfrm>
                <a:off x="2890684" y="3644936"/>
                <a:ext cx="3377381" cy="276999"/>
              </a:xfrm>
              <a:prstGeom prst="rect">
                <a:avLst/>
              </a:prstGeom>
              <a:noFill/>
            </p:spPr>
            <p:txBody>
              <a:bodyPr wrap="square" rtlCol="0">
                <a:spAutoFit/>
              </a:bodyPr>
              <a:lstStyle/>
              <a:p>
                <a:pPr algn="ctr"/>
                <a:r>
                  <a:rPr lang="en-US" sz="1200" dirty="0" smtClean="0">
                    <a:solidFill>
                      <a:srgbClr val="0070C0"/>
                    </a:solidFill>
                    <a:cs typeface="Lucida Console"/>
                  </a:rPr>
                  <a:t>The Knights Landing Processor</a:t>
                </a:r>
              </a:p>
            </p:txBody>
          </p:sp>
        </p:grpSp>
        <p:sp>
          <p:nvSpPr>
            <p:cNvPr id="16" name="TextBox 15"/>
            <p:cNvSpPr txBox="1"/>
            <p:nvPr/>
          </p:nvSpPr>
          <p:spPr>
            <a:xfrm>
              <a:off x="5747213" y="1189693"/>
              <a:ext cx="3069725" cy="2131353"/>
            </a:xfrm>
            <a:prstGeom prst="rect">
              <a:avLst/>
            </a:prstGeom>
            <a:noFill/>
          </p:spPr>
          <p:txBody>
            <a:bodyPr wrap="square" rtlCol="0">
              <a:spAutoFit/>
            </a:bodyPr>
            <a:lstStyle/>
            <a:p>
              <a:pPr algn="ctr"/>
              <a:r>
                <a:rPr lang="en-US" sz="1000" b="1" dirty="0" smtClean="0">
                  <a:solidFill>
                    <a:srgbClr val="004280"/>
                  </a:solidFill>
                  <a:cs typeface="Lucida Console"/>
                </a:rPr>
                <a:t>Knights Landing (KNL) Highlights</a:t>
              </a:r>
            </a:p>
            <a:p>
              <a:pPr marL="171450" indent="-171450" algn="just">
                <a:spcAft>
                  <a:spcPts val="300"/>
                </a:spcAft>
                <a:buFont typeface="Calibri" panose="020F0502020204030204" pitchFamily="34" charset="0"/>
                <a:buChar char="‐"/>
              </a:pPr>
              <a:r>
                <a:rPr lang="en-US" sz="1000" dirty="0" smtClean="0">
                  <a:solidFill>
                    <a:srgbClr val="004280"/>
                  </a:solidFill>
                  <a:cs typeface="Lucida Console"/>
                </a:rPr>
                <a:t>Intel(R) Advanced Vector Extensions 512 (Intel(R) AVX-512)</a:t>
              </a:r>
            </a:p>
            <a:p>
              <a:pPr marL="171450" indent="-171450" algn="just">
                <a:spcAft>
                  <a:spcPts val="300"/>
                </a:spcAft>
                <a:buFont typeface="Calibri" panose="020F0502020204030204" pitchFamily="34" charset="0"/>
                <a:buChar char="‐"/>
              </a:pPr>
              <a:r>
                <a:rPr lang="en-US" sz="1000" dirty="0" smtClean="0">
                  <a:solidFill>
                    <a:srgbClr val="004280"/>
                  </a:solidFill>
                  <a:cs typeface="Lucida Console"/>
                </a:rPr>
                <a:t>14-nanometer processor</a:t>
              </a:r>
            </a:p>
            <a:p>
              <a:pPr marL="171450" indent="-171450" algn="just">
                <a:spcAft>
                  <a:spcPts val="300"/>
                </a:spcAft>
                <a:buFont typeface="Calibri" panose="020F0502020204030204" pitchFamily="34" charset="0"/>
                <a:buChar char="‐"/>
              </a:pPr>
              <a:r>
                <a:rPr lang="en-US" sz="1000" dirty="0" smtClean="0">
                  <a:solidFill>
                    <a:srgbClr val="004280"/>
                  </a:solidFill>
                  <a:cs typeface="Lucida Console"/>
                </a:rPr>
                <a:t>The chip contains 36 Tiles, each with 2 cores, 2 Vector Processing Units (VPUs)/core and 1MB L2 cache; interconnected by 2D Mesh.</a:t>
              </a:r>
            </a:p>
            <a:p>
              <a:pPr marL="171450" indent="-171450" algn="just">
                <a:spcAft>
                  <a:spcPts val="300"/>
                </a:spcAft>
                <a:buFont typeface="Calibri" panose="020F0502020204030204" pitchFamily="34" charset="0"/>
                <a:buChar char="‐"/>
              </a:pPr>
              <a:r>
                <a:rPr lang="en-US" sz="1000" dirty="0" smtClean="0">
                  <a:solidFill>
                    <a:srgbClr val="004280"/>
                  </a:solidFill>
                  <a:cs typeface="Lucida Console"/>
                </a:rPr>
                <a:t>16 GB High Band Width Multi-Channel DRAM(MCDRAM) and 6 channels DDR4</a:t>
              </a:r>
            </a:p>
            <a:p>
              <a:pPr marL="171450" indent="-171450" algn="just">
                <a:spcAft>
                  <a:spcPts val="300"/>
                </a:spcAft>
                <a:buFont typeface="Calibri" panose="020F0502020204030204" pitchFamily="34" charset="0"/>
                <a:buChar char="‐"/>
              </a:pPr>
              <a:r>
                <a:rPr lang="en-US" sz="1000" dirty="0" smtClean="0">
                  <a:solidFill>
                    <a:srgbClr val="004280"/>
                  </a:solidFill>
                  <a:cs typeface="Lucida Console"/>
                </a:rPr>
                <a:t>Intel Omni-Path controller to support Intel Omni-Path Architecture (OPA)</a:t>
              </a:r>
            </a:p>
            <a:p>
              <a:endParaRPr lang="en-US" sz="1000" dirty="0" smtClean="0">
                <a:solidFill>
                  <a:srgbClr val="004280"/>
                </a:solidFill>
                <a:cs typeface="Lucida Console"/>
              </a:endParaRPr>
            </a:p>
          </p:txBody>
        </p:sp>
      </p:grpSp>
      <p:sp>
        <p:nvSpPr>
          <p:cNvPr id="12" name="Footer Placeholder 2"/>
          <p:cNvSpPr>
            <a:spLocks noGrp="1"/>
          </p:cNvSpPr>
          <p:nvPr>
            <p:ph type="ftr" sz="quarter" idx="11"/>
          </p:nvPr>
        </p:nvSpPr>
        <p:spPr>
          <a:xfrm>
            <a:off x="3124200" y="4767263"/>
            <a:ext cx="2895600" cy="273844"/>
          </a:xfrm>
        </p:spPr>
        <p:txBody>
          <a:bodyPr/>
          <a:lstStyle/>
          <a:p>
            <a:r>
              <a:rPr lang="en-US" dirty="0" smtClean="0">
                <a:solidFill>
                  <a:prstClr val="black"/>
                </a:solidFill>
              </a:rPr>
              <a:t>Intel Confidential</a:t>
            </a:r>
            <a:endParaRPr lang="en-US" dirty="0">
              <a:solidFill>
                <a:prstClr val="black"/>
              </a:solidFill>
            </a:endParaRPr>
          </a:p>
        </p:txBody>
      </p:sp>
    </p:spTree>
    <p:extLst>
      <p:ext uri="{BB962C8B-B14F-4D97-AF65-F5344CB8AC3E}">
        <p14:creationId xmlns:p14="http://schemas.microsoft.com/office/powerpoint/2010/main" val="2100441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Intel Confidential</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solidFill>
                  <a:prstClr val="white"/>
                </a:solidFill>
              </a:rPr>
              <a:pPr/>
              <a:t>6</a:t>
            </a:fld>
            <a:endParaRPr lang="en-US" dirty="0">
              <a:solidFill>
                <a:prstClr val="white"/>
              </a:solidFill>
            </a:endParaRPr>
          </a:p>
        </p:txBody>
      </p:sp>
      <p:sp>
        <p:nvSpPr>
          <p:cNvPr id="4" name="Title 3"/>
          <p:cNvSpPr>
            <a:spLocks noGrp="1"/>
          </p:cNvSpPr>
          <p:nvPr>
            <p:ph type="title"/>
          </p:nvPr>
        </p:nvSpPr>
        <p:spPr/>
        <p:txBody>
          <a:bodyPr/>
          <a:lstStyle/>
          <a:p>
            <a:r>
              <a:rPr lang="en-US" dirty="0" smtClean="0"/>
              <a:t>Enabling AVX-512 vector support into Valgrind: Approach</a:t>
            </a:r>
            <a:endParaRPr lang="en-US" dirty="0"/>
          </a:p>
        </p:txBody>
      </p:sp>
      <p:sp>
        <p:nvSpPr>
          <p:cNvPr id="5" name="Content Placeholder 4"/>
          <p:cNvSpPr>
            <a:spLocks noGrp="1"/>
          </p:cNvSpPr>
          <p:nvPr>
            <p:ph sz="quarter" idx="13"/>
          </p:nvPr>
        </p:nvSpPr>
        <p:spPr/>
        <p:txBody>
          <a:bodyPr/>
          <a:lstStyle/>
          <a:p>
            <a:pPr lvl="0"/>
            <a:r>
              <a:rPr lang="en-US" dirty="0">
                <a:solidFill>
                  <a:srgbClr val="004280"/>
                </a:solidFill>
              </a:rPr>
              <a:t>Under </a:t>
            </a:r>
            <a:r>
              <a:rPr lang="en-US" dirty="0" err="1">
                <a:solidFill>
                  <a:srgbClr val="004280"/>
                </a:solidFill>
              </a:rPr>
              <a:t>Nulgrind</a:t>
            </a:r>
            <a:r>
              <a:rPr lang="en-US" dirty="0">
                <a:solidFill>
                  <a:srgbClr val="004280"/>
                </a:solidFill>
              </a:rPr>
              <a:t>:</a:t>
            </a:r>
          </a:p>
          <a:p>
            <a:pPr marL="285750" lvl="0" indent="-285750">
              <a:buFontTx/>
              <a:buChar char="-"/>
            </a:pPr>
            <a:r>
              <a:rPr lang="en-US" sz="1600" dirty="0">
                <a:solidFill>
                  <a:srgbClr val="004280"/>
                </a:solidFill>
              </a:rPr>
              <a:t>Set of AVX-512 </a:t>
            </a:r>
            <a:r>
              <a:rPr lang="en-US" sz="1600" dirty="0" err="1">
                <a:solidFill>
                  <a:srgbClr val="004280"/>
                </a:solidFill>
              </a:rPr>
              <a:t>microbenchmarks</a:t>
            </a:r>
            <a:r>
              <a:rPr lang="en-US" sz="1600" dirty="0">
                <a:solidFill>
                  <a:srgbClr val="004280"/>
                </a:solidFill>
              </a:rPr>
              <a:t> runs without crash				</a:t>
            </a:r>
            <a:r>
              <a:rPr lang="en-US" sz="1600" dirty="0">
                <a:solidFill>
                  <a:srgbClr val="006600"/>
                </a:solidFill>
              </a:rPr>
              <a:t>- done</a:t>
            </a:r>
          </a:p>
          <a:p>
            <a:pPr marL="285750" lvl="0" indent="-285750">
              <a:buFontTx/>
              <a:buChar char="-"/>
            </a:pPr>
            <a:r>
              <a:rPr lang="en-US" sz="1600" dirty="0">
                <a:solidFill>
                  <a:srgbClr val="004280"/>
                </a:solidFill>
              </a:rPr>
              <a:t>NAS IS benchmark runs without crash 							</a:t>
            </a:r>
            <a:r>
              <a:rPr lang="en-US" sz="1600" dirty="0">
                <a:solidFill>
                  <a:srgbClr val="006600"/>
                </a:solidFill>
              </a:rPr>
              <a:t>- done</a:t>
            </a:r>
          </a:p>
          <a:p>
            <a:pPr marL="285750" lvl="0" indent="-285750">
              <a:buFontTx/>
              <a:buChar char="-"/>
            </a:pPr>
            <a:r>
              <a:rPr lang="en-US" sz="1600" dirty="0" err="1">
                <a:solidFill>
                  <a:srgbClr val="004280"/>
                </a:solidFill>
              </a:rPr>
              <a:t>Microbenchmark</a:t>
            </a:r>
            <a:r>
              <a:rPr lang="en-US" sz="1600" dirty="0">
                <a:solidFill>
                  <a:srgbClr val="004280"/>
                </a:solidFill>
              </a:rPr>
              <a:t> and NAS IS results are correct					</a:t>
            </a:r>
            <a:r>
              <a:rPr lang="en-US" sz="1600" dirty="0">
                <a:solidFill>
                  <a:srgbClr val="006600"/>
                </a:solidFill>
              </a:rPr>
              <a:t>- done</a:t>
            </a:r>
          </a:p>
          <a:p>
            <a:pPr lvl="0"/>
            <a:r>
              <a:rPr lang="en-US" i="1" dirty="0">
                <a:solidFill>
                  <a:srgbClr val="004280"/>
                </a:solidFill>
              </a:rPr>
              <a:t>Stretch goals -</a:t>
            </a:r>
            <a:r>
              <a:rPr lang="en-US" dirty="0">
                <a:solidFill>
                  <a:srgbClr val="004280"/>
                </a:solidFill>
              </a:rPr>
              <a:t> under Memcheck:</a:t>
            </a:r>
          </a:p>
          <a:p>
            <a:pPr marL="285750" lvl="0" indent="-285750">
              <a:buFontTx/>
              <a:buChar char="-"/>
            </a:pPr>
            <a:r>
              <a:rPr lang="en-US" sz="1600" dirty="0">
                <a:solidFill>
                  <a:srgbClr val="004280"/>
                </a:solidFill>
              </a:rPr>
              <a:t>The benchmarks run without crash								</a:t>
            </a:r>
            <a:r>
              <a:rPr lang="en-US" sz="1600" dirty="0">
                <a:solidFill>
                  <a:srgbClr val="C00000"/>
                </a:solidFill>
              </a:rPr>
              <a:t>- </a:t>
            </a:r>
            <a:r>
              <a:rPr lang="en-US" sz="1600" dirty="0" smtClean="0">
                <a:solidFill>
                  <a:srgbClr val="C00000"/>
                </a:solidFill>
              </a:rPr>
              <a:t>in progress</a:t>
            </a:r>
            <a:endParaRPr lang="en-US" sz="1600" dirty="0">
              <a:solidFill>
                <a:srgbClr val="C00000"/>
              </a:solidFill>
            </a:endParaRPr>
          </a:p>
          <a:p>
            <a:pPr marL="285750" lvl="0" indent="-285750">
              <a:buFontTx/>
              <a:buChar char="-"/>
            </a:pPr>
            <a:r>
              <a:rPr lang="en-US" sz="1600" dirty="0">
                <a:solidFill>
                  <a:srgbClr val="004280"/>
                </a:solidFill>
              </a:rPr>
              <a:t>The benchmark results are correct								</a:t>
            </a:r>
            <a:r>
              <a:rPr lang="en-US" sz="1600" dirty="0">
                <a:solidFill>
                  <a:srgbClr val="C00000"/>
                </a:solidFill>
              </a:rPr>
              <a:t>- </a:t>
            </a:r>
            <a:r>
              <a:rPr lang="en-US" sz="1600" dirty="0" smtClean="0">
                <a:solidFill>
                  <a:srgbClr val="C00000"/>
                </a:solidFill>
              </a:rPr>
              <a:t>in progress</a:t>
            </a:r>
            <a:endParaRPr lang="en-US" sz="1600" dirty="0">
              <a:solidFill>
                <a:srgbClr val="C00000"/>
              </a:solidFill>
            </a:endParaRPr>
          </a:p>
          <a:p>
            <a:pPr marL="285750" lvl="0" indent="-285750">
              <a:buFontTx/>
              <a:buChar char="-"/>
            </a:pPr>
            <a:r>
              <a:rPr lang="en-US" sz="1600" dirty="0">
                <a:solidFill>
                  <a:srgbClr val="004280"/>
                </a:solidFill>
              </a:rPr>
              <a:t>Memory leaks in AVX-512 NAS IS benchmark are found correctly		</a:t>
            </a:r>
            <a:r>
              <a:rPr lang="en-US" sz="1600" dirty="0">
                <a:solidFill>
                  <a:srgbClr val="006600"/>
                </a:solidFill>
              </a:rPr>
              <a:t>- </a:t>
            </a:r>
            <a:r>
              <a:rPr lang="en-US" sz="1600" dirty="0" smtClean="0">
                <a:solidFill>
                  <a:srgbClr val="006600"/>
                </a:solidFill>
              </a:rPr>
              <a:t>done</a:t>
            </a:r>
            <a:endParaRPr lang="en-US" sz="1600" dirty="0">
              <a:solidFill>
                <a:srgbClr val="006600"/>
              </a:solidFill>
            </a:endParaRPr>
          </a:p>
          <a:p>
            <a:endParaRPr lang="en-US" dirty="0"/>
          </a:p>
        </p:txBody>
      </p:sp>
    </p:spTree>
    <p:extLst>
      <p:ext uri="{BB962C8B-B14F-4D97-AF65-F5344CB8AC3E}">
        <p14:creationId xmlns:p14="http://schemas.microsoft.com/office/powerpoint/2010/main" val="1083657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7</a:t>
            </a:fld>
            <a:endParaRPr lang="en-US" dirty="0"/>
          </a:p>
        </p:txBody>
      </p:sp>
      <p:sp>
        <p:nvSpPr>
          <p:cNvPr id="3" name="Date Placeholder 2"/>
          <p:cNvSpPr>
            <a:spLocks noGrp="1"/>
          </p:cNvSpPr>
          <p:nvPr>
            <p:ph type="dt" sz="half" idx="10"/>
          </p:nvPr>
        </p:nvSpPr>
        <p:spPr/>
        <p:txBody>
          <a:bodyPr/>
          <a:lstStyle/>
          <a:p>
            <a:r>
              <a:rPr lang="en-US" smtClean="0"/>
              <a:t>7 August 2017</a:t>
            </a:r>
            <a:endParaRPr lang="en-US" dirty="0"/>
          </a:p>
        </p:txBody>
      </p:sp>
      <p:sp>
        <p:nvSpPr>
          <p:cNvPr id="4" name="Footer Placeholder 3"/>
          <p:cNvSpPr>
            <a:spLocks noGrp="1"/>
          </p:cNvSpPr>
          <p:nvPr>
            <p:ph type="ftr" sz="quarter" idx="11"/>
          </p:nvPr>
        </p:nvSpPr>
        <p:spPr/>
        <p:txBody>
          <a:bodyPr/>
          <a:lstStyle/>
          <a:p>
            <a:r>
              <a:rPr lang="en-US" smtClean="0"/>
              <a:t>Intel Confidential</a:t>
            </a:r>
            <a:endParaRPr lang="en-US" dirty="0"/>
          </a:p>
        </p:txBody>
      </p:sp>
      <p:sp>
        <p:nvSpPr>
          <p:cNvPr id="5" name="Title 4"/>
          <p:cNvSpPr txBox="1">
            <a:spLocks/>
          </p:cNvSpPr>
          <p:nvPr/>
        </p:nvSpPr>
        <p:spPr>
          <a:xfrm>
            <a:off x="455613" y="308848"/>
            <a:ext cx="8229600" cy="868680"/>
          </a:xfrm>
          <a:prstGeom prst="rect">
            <a:avLst/>
          </a:prstGeom>
        </p:spPr>
        <p:txBody>
          <a:bodyPr/>
          <a:lstStyle>
            <a:lvl1pPr algn="l" defTabSz="457200" rtl="0" eaLnBrk="1" latinLnBrk="0" hangingPunct="1">
              <a:spcBef>
                <a:spcPct val="0"/>
              </a:spcBef>
              <a:buNone/>
              <a:defRPr sz="2800" kern="1200" baseline="0">
                <a:solidFill>
                  <a:schemeClr val="accent1"/>
                </a:solidFill>
                <a:latin typeface="+mj-lt"/>
                <a:ea typeface="+mj-ea"/>
                <a:cs typeface="+mj-cs"/>
              </a:defRPr>
            </a:lvl1pPr>
          </a:lstStyle>
          <a:p>
            <a:r>
              <a:rPr lang="en-US" smtClean="0">
                <a:latin typeface="+mn-lt"/>
              </a:rPr>
              <a:t>Valgrind overview</a:t>
            </a:r>
            <a:endParaRPr lang="ru-RU" dirty="0">
              <a:latin typeface="+mn-lt"/>
            </a:endParaRPr>
          </a:p>
        </p:txBody>
      </p:sp>
      <p:sp>
        <p:nvSpPr>
          <p:cNvPr id="6" name="Freeform 5"/>
          <p:cNvSpPr/>
          <p:nvPr/>
        </p:nvSpPr>
        <p:spPr>
          <a:xfrm>
            <a:off x="1671105" y="412035"/>
            <a:ext cx="5794907" cy="3363166"/>
          </a:xfrm>
          <a:custGeom>
            <a:avLst/>
            <a:gdLst>
              <a:gd name="connsiteX0" fmla="*/ 130629 w 2786743"/>
              <a:gd name="connsiteY0" fmla="*/ 1492898 h 3688702"/>
              <a:gd name="connsiteX1" fmla="*/ 1038808 w 2786743"/>
              <a:gd name="connsiteY1" fmla="*/ 1492898 h 3688702"/>
              <a:gd name="connsiteX2" fmla="*/ 1038808 w 2786743"/>
              <a:gd name="connsiteY2" fmla="*/ 0 h 3688702"/>
              <a:gd name="connsiteX3" fmla="*/ 2786743 w 2786743"/>
              <a:gd name="connsiteY3" fmla="*/ 0 h 3688702"/>
              <a:gd name="connsiteX4" fmla="*/ 2786743 w 2786743"/>
              <a:gd name="connsiteY4" fmla="*/ 3688702 h 3688702"/>
              <a:gd name="connsiteX5" fmla="*/ 0 w 2786743"/>
              <a:gd name="connsiteY5" fmla="*/ 3688702 h 3688702"/>
              <a:gd name="connsiteX6" fmla="*/ 130629 w 2786743"/>
              <a:gd name="connsiteY6" fmla="*/ 1492898 h 3688702"/>
              <a:gd name="connsiteX0" fmla="*/ 1 w 2786743"/>
              <a:gd name="connsiteY0" fmla="*/ 1486678 h 3688702"/>
              <a:gd name="connsiteX1" fmla="*/ 1038808 w 2786743"/>
              <a:gd name="connsiteY1" fmla="*/ 1492898 h 3688702"/>
              <a:gd name="connsiteX2" fmla="*/ 1038808 w 2786743"/>
              <a:gd name="connsiteY2" fmla="*/ 0 h 3688702"/>
              <a:gd name="connsiteX3" fmla="*/ 2786743 w 2786743"/>
              <a:gd name="connsiteY3" fmla="*/ 0 h 3688702"/>
              <a:gd name="connsiteX4" fmla="*/ 2786743 w 2786743"/>
              <a:gd name="connsiteY4" fmla="*/ 3688702 h 3688702"/>
              <a:gd name="connsiteX5" fmla="*/ 0 w 2786743"/>
              <a:gd name="connsiteY5" fmla="*/ 3688702 h 3688702"/>
              <a:gd name="connsiteX6" fmla="*/ 1 w 2786743"/>
              <a:gd name="connsiteY6" fmla="*/ 1486678 h 3688702"/>
              <a:gd name="connsiteX0" fmla="*/ 1 w 2786743"/>
              <a:gd name="connsiteY0" fmla="*/ 1486678 h 3688702"/>
              <a:gd name="connsiteX1" fmla="*/ 1038808 w 2786743"/>
              <a:gd name="connsiteY1" fmla="*/ 1664623 h 3688702"/>
              <a:gd name="connsiteX2" fmla="*/ 1038808 w 2786743"/>
              <a:gd name="connsiteY2" fmla="*/ 0 h 3688702"/>
              <a:gd name="connsiteX3" fmla="*/ 2786743 w 2786743"/>
              <a:gd name="connsiteY3" fmla="*/ 0 h 3688702"/>
              <a:gd name="connsiteX4" fmla="*/ 2786743 w 2786743"/>
              <a:gd name="connsiteY4" fmla="*/ 3688702 h 3688702"/>
              <a:gd name="connsiteX5" fmla="*/ 0 w 2786743"/>
              <a:gd name="connsiteY5" fmla="*/ 3688702 h 3688702"/>
              <a:gd name="connsiteX6" fmla="*/ 1 w 2786743"/>
              <a:gd name="connsiteY6" fmla="*/ 1486678 h 3688702"/>
              <a:gd name="connsiteX0" fmla="*/ 1 w 2786743"/>
              <a:gd name="connsiteY0" fmla="*/ 1658404 h 3688702"/>
              <a:gd name="connsiteX1" fmla="*/ 1038808 w 2786743"/>
              <a:gd name="connsiteY1" fmla="*/ 1664623 h 3688702"/>
              <a:gd name="connsiteX2" fmla="*/ 1038808 w 2786743"/>
              <a:gd name="connsiteY2" fmla="*/ 0 h 3688702"/>
              <a:gd name="connsiteX3" fmla="*/ 2786743 w 2786743"/>
              <a:gd name="connsiteY3" fmla="*/ 0 h 3688702"/>
              <a:gd name="connsiteX4" fmla="*/ 2786743 w 2786743"/>
              <a:gd name="connsiteY4" fmla="*/ 3688702 h 3688702"/>
              <a:gd name="connsiteX5" fmla="*/ 0 w 2786743"/>
              <a:gd name="connsiteY5" fmla="*/ 3688702 h 3688702"/>
              <a:gd name="connsiteX6" fmla="*/ 1 w 2786743"/>
              <a:gd name="connsiteY6" fmla="*/ 1658404 h 3688702"/>
              <a:gd name="connsiteX0" fmla="*/ 1 w 2786743"/>
              <a:gd name="connsiteY0" fmla="*/ 1669483 h 3688702"/>
              <a:gd name="connsiteX1" fmla="*/ 1038808 w 2786743"/>
              <a:gd name="connsiteY1" fmla="*/ 1664623 h 3688702"/>
              <a:gd name="connsiteX2" fmla="*/ 1038808 w 2786743"/>
              <a:gd name="connsiteY2" fmla="*/ 0 h 3688702"/>
              <a:gd name="connsiteX3" fmla="*/ 2786743 w 2786743"/>
              <a:gd name="connsiteY3" fmla="*/ 0 h 3688702"/>
              <a:gd name="connsiteX4" fmla="*/ 2786743 w 2786743"/>
              <a:gd name="connsiteY4" fmla="*/ 3688702 h 3688702"/>
              <a:gd name="connsiteX5" fmla="*/ 0 w 2786743"/>
              <a:gd name="connsiteY5" fmla="*/ 3688702 h 3688702"/>
              <a:gd name="connsiteX6" fmla="*/ 1 w 2786743"/>
              <a:gd name="connsiteY6" fmla="*/ 1669483 h 3688702"/>
              <a:gd name="connsiteX0" fmla="*/ 1 w 2786743"/>
              <a:gd name="connsiteY0" fmla="*/ 1669483 h 3688702"/>
              <a:gd name="connsiteX1" fmla="*/ 1038808 w 2786743"/>
              <a:gd name="connsiteY1" fmla="*/ 1664623 h 3688702"/>
              <a:gd name="connsiteX2" fmla="*/ 1038808 w 2786743"/>
              <a:gd name="connsiteY2" fmla="*/ 0 h 3688702"/>
              <a:gd name="connsiteX3" fmla="*/ 2786743 w 2786743"/>
              <a:gd name="connsiteY3" fmla="*/ 0 h 3688702"/>
              <a:gd name="connsiteX4" fmla="*/ 2786743 w 2786743"/>
              <a:gd name="connsiteY4" fmla="*/ 3688702 h 3688702"/>
              <a:gd name="connsiteX5" fmla="*/ 0 w 2786743"/>
              <a:gd name="connsiteY5" fmla="*/ 3688702 h 3688702"/>
              <a:gd name="connsiteX6" fmla="*/ 1 w 2786743"/>
              <a:gd name="connsiteY6" fmla="*/ 1669483 h 3688702"/>
              <a:gd name="connsiteX0" fmla="*/ 5200 w 2786743"/>
              <a:gd name="connsiteY0" fmla="*/ 1663944 h 3688702"/>
              <a:gd name="connsiteX1" fmla="*/ 1038808 w 2786743"/>
              <a:gd name="connsiteY1" fmla="*/ 1664623 h 3688702"/>
              <a:gd name="connsiteX2" fmla="*/ 1038808 w 2786743"/>
              <a:gd name="connsiteY2" fmla="*/ 0 h 3688702"/>
              <a:gd name="connsiteX3" fmla="*/ 2786743 w 2786743"/>
              <a:gd name="connsiteY3" fmla="*/ 0 h 3688702"/>
              <a:gd name="connsiteX4" fmla="*/ 2786743 w 2786743"/>
              <a:gd name="connsiteY4" fmla="*/ 3688702 h 3688702"/>
              <a:gd name="connsiteX5" fmla="*/ 0 w 2786743"/>
              <a:gd name="connsiteY5" fmla="*/ 3688702 h 3688702"/>
              <a:gd name="connsiteX6" fmla="*/ 5200 w 2786743"/>
              <a:gd name="connsiteY6" fmla="*/ 1663944 h 3688702"/>
              <a:gd name="connsiteX0" fmla="*/ 5200 w 2786743"/>
              <a:gd name="connsiteY0" fmla="*/ 1663944 h 3688702"/>
              <a:gd name="connsiteX1" fmla="*/ 807559 w 2786743"/>
              <a:gd name="connsiteY1" fmla="*/ 1669953 h 3688702"/>
              <a:gd name="connsiteX2" fmla="*/ 1038808 w 2786743"/>
              <a:gd name="connsiteY2" fmla="*/ 0 h 3688702"/>
              <a:gd name="connsiteX3" fmla="*/ 2786743 w 2786743"/>
              <a:gd name="connsiteY3" fmla="*/ 0 h 3688702"/>
              <a:gd name="connsiteX4" fmla="*/ 2786743 w 2786743"/>
              <a:gd name="connsiteY4" fmla="*/ 3688702 h 3688702"/>
              <a:gd name="connsiteX5" fmla="*/ 0 w 2786743"/>
              <a:gd name="connsiteY5" fmla="*/ 3688702 h 3688702"/>
              <a:gd name="connsiteX6" fmla="*/ 5200 w 2786743"/>
              <a:gd name="connsiteY6" fmla="*/ 1663944 h 3688702"/>
              <a:gd name="connsiteX0" fmla="*/ 5200 w 2786743"/>
              <a:gd name="connsiteY0" fmla="*/ 1663944 h 3688702"/>
              <a:gd name="connsiteX1" fmla="*/ 807559 w 2786743"/>
              <a:gd name="connsiteY1" fmla="*/ 1669953 h 3688702"/>
              <a:gd name="connsiteX2" fmla="*/ 803640 w 2786743"/>
              <a:gd name="connsiteY2" fmla="*/ 0 h 3688702"/>
              <a:gd name="connsiteX3" fmla="*/ 2786743 w 2786743"/>
              <a:gd name="connsiteY3" fmla="*/ 0 h 3688702"/>
              <a:gd name="connsiteX4" fmla="*/ 2786743 w 2786743"/>
              <a:gd name="connsiteY4" fmla="*/ 3688702 h 3688702"/>
              <a:gd name="connsiteX5" fmla="*/ 0 w 2786743"/>
              <a:gd name="connsiteY5" fmla="*/ 3688702 h 3688702"/>
              <a:gd name="connsiteX6" fmla="*/ 5200 w 2786743"/>
              <a:gd name="connsiteY6" fmla="*/ 1663944 h 3688702"/>
              <a:gd name="connsiteX0" fmla="*/ 5200 w 2786743"/>
              <a:gd name="connsiteY0" fmla="*/ 1663944 h 3688702"/>
              <a:gd name="connsiteX1" fmla="*/ 959342 w 2786743"/>
              <a:gd name="connsiteY1" fmla="*/ 1669954 h 3688702"/>
              <a:gd name="connsiteX2" fmla="*/ 803640 w 2786743"/>
              <a:gd name="connsiteY2" fmla="*/ 0 h 3688702"/>
              <a:gd name="connsiteX3" fmla="*/ 2786743 w 2786743"/>
              <a:gd name="connsiteY3" fmla="*/ 0 h 3688702"/>
              <a:gd name="connsiteX4" fmla="*/ 2786743 w 2786743"/>
              <a:gd name="connsiteY4" fmla="*/ 3688702 h 3688702"/>
              <a:gd name="connsiteX5" fmla="*/ 0 w 2786743"/>
              <a:gd name="connsiteY5" fmla="*/ 3688702 h 3688702"/>
              <a:gd name="connsiteX6" fmla="*/ 5200 w 2786743"/>
              <a:gd name="connsiteY6" fmla="*/ 1663944 h 3688702"/>
              <a:gd name="connsiteX0" fmla="*/ 5200 w 2786743"/>
              <a:gd name="connsiteY0" fmla="*/ 1671128 h 3695886"/>
              <a:gd name="connsiteX1" fmla="*/ 959342 w 2786743"/>
              <a:gd name="connsiteY1" fmla="*/ 1677138 h 3695886"/>
              <a:gd name="connsiteX2" fmla="*/ 980036 w 2786743"/>
              <a:gd name="connsiteY2" fmla="*/ 0 h 3695886"/>
              <a:gd name="connsiteX3" fmla="*/ 2786743 w 2786743"/>
              <a:gd name="connsiteY3" fmla="*/ 7184 h 3695886"/>
              <a:gd name="connsiteX4" fmla="*/ 2786743 w 2786743"/>
              <a:gd name="connsiteY4" fmla="*/ 3695886 h 3695886"/>
              <a:gd name="connsiteX5" fmla="*/ 0 w 2786743"/>
              <a:gd name="connsiteY5" fmla="*/ 3695886 h 3695886"/>
              <a:gd name="connsiteX6" fmla="*/ 5200 w 2786743"/>
              <a:gd name="connsiteY6" fmla="*/ 1671128 h 3695886"/>
              <a:gd name="connsiteX0" fmla="*/ 5200 w 2786743"/>
              <a:gd name="connsiteY0" fmla="*/ 1671128 h 3695886"/>
              <a:gd name="connsiteX1" fmla="*/ 1016773 w 2786743"/>
              <a:gd name="connsiteY1" fmla="*/ 1677138 h 3695886"/>
              <a:gd name="connsiteX2" fmla="*/ 980036 w 2786743"/>
              <a:gd name="connsiteY2" fmla="*/ 0 h 3695886"/>
              <a:gd name="connsiteX3" fmla="*/ 2786743 w 2786743"/>
              <a:gd name="connsiteY3" fmla="*/ 7184 h 3695886"/>
              <a:gd name="connsiteX4" fmla="*/ 2786743 w 2786743"/>
              <a:gd name="connsiteY4" fmla="*/ 3695886 h 3695886"/>
              <a:gd name="connsiteX5" fmla="*/ 0 w 2786743"/>
              <a:gd name="connsiteY5" fmla="*/ 3695886 h 3695886"/>
              <a:gd name="connsiteX6" fmla="*/ 5200 w 2786743"/>
              <a:gd name="connsiteY6" fmla="*/ 1671128 h 3695886"/>
              <a:gd name="connsiteX0" fmla="*/ 5200 w 2786743"/>
              <a:gd name="connsiteY0" fmla="*/ 1678312 h 3703070"/>
              <a:gd name="connsiteX1" fmla="*/ 1016773 w 2786743"/>
              <a:gd name="connsiteY1" fmla="*/ 1684322 h 3703070"/>
              <a:gd name="connsiteX2" fmla="*/ 1012854 w 2786743"/>
              <a:gd name="connsiteY2" fmla="*/ 0 h 3703070"/>
              <a:gd name="connsiteX3" fmla="*/ 2786743 w 2786743"/>
              <a:gd name="connsiteY3" fmla="*/ 14368 h 3703070"/>
              <a:gd name="connsiteX4" fmla="*/ 2786743 w 2786743"/>
              <a:gd name="connsiteY4" fmla="*/ 3703070 h 3703070"/>
              <a:gd name="connsiteX5" fmla="*/ 0 w 2786743"/>
              <a:gd name="connsiteY5" fmla="*/ 3703070 h 3703070"/>
              <a:gd name="connsiteX6" fmla="*/ 5200 w 2786743"/>
              <a:gd name="connsiteY6" fmla="*/ 1678312 h 3703070"/>
              <a:gd name="connsiteX0" fmla="*/ 5200 w 2786743"/>
              <a:gd name="connsiteY0" fmla="*/ 1678312 h 3703070"/>
              <a:gd name="connsiteX1" fmla="*/ 1008568 w 2786743"/>
              <a:gd name="connsiteY1" fmla="*/ 1684322 h 3703070"/>
              <a:gd name="connsiteX2" fmla="*/ 1012854 w 2786743"/>
              <a:gd name="connsiteY2" fmla="*/ 0 h 3703070"/>
              <a:gd name="connsiteX3" fmla="*/ 2786743 w 2786743"/>
              <a:gd name="connsiteY3" fmla="*/ 14368 h 3703070"/>
              <a:gd name="connsiteX4" fmla="*/ 2786743 w 2786743"/>
              <a:gd name="connsiteY4" fmla="*/ 3703070 h 3703070"/>
              <a:gd name="connsiteX5" fmla="*/ 0 w 2786743"/>
              <a:gd name="connsiteY5" fmla="*/ 3703070 h 3703070"/>
              <a:gd name="connsiteX6" fmla="*/ 5200 w 2786743"/>
              <a:gd name="connsiteY6" fmla="*/ 1678312 h 3703070"/>
              <a:gd name="connsiteX0" fmla="*/ 5200 w 2786743"/>
              <a:gd name="connsiteY0" fmla="*/ 1671128 h 3695886"/>
              <a:gd name="connsiteX1" fmla="*/ 1008568 w 2786743"/>
              <a:gd name="connsiteY1" fmla="*/ 1677138 h 3695886"/>
              <a:gd name="connsiteX2" fmla="*/ 1016956 w 2786743"/>
              <a:gd name="connsiteY2" fmla="*/ 0 h 3695886"/>
              <a:gd name="connsiteX3" fmla="*/ 2786743 w 2786743"/>
              <a:gd name="connsiteY3" fmla="*/ 7184 h 3695886"/>
              <a:gd name="connsiteX4" fmla="*/ 2786743 w 2786743"/>
              <a:gd name="connsiteY4" fmla="*/ 3695886 h 3695886"/>
              <a:gd name="connsiteX5" fmla="*/ 0 w 2786743"/>
              <a:gd name="connsiteY5" fmla="*/ 3695886 h 3695886"/>
              <a:gd name="connsiteX6" fmla="*/ 5200 w 2786743"/>
              <a:gd name="connsiteY6" fmla="*/ 1671128 h 3695886"/>
              <a:gd name="connsiteX0" fmla="*/ 5200 w 2786743"/>
              <a:gd name="connsiteY0" fmla="*/ 1671128 h 3695886"/>
              <a:gd name="connsiteX1" fmla="*/ 1004466 w 2786743"/>
              <a:gd name="connsiteY1" fmla="*/ 1669953 h 3695886"/>
              <a:gd name="connsiteX2" fmla="*/ 1016956 w 2786743"/>
              <a:gd name="connsiteY2" fmla="*/ 0 h 3695886"/>
              <a:gd name="connsiteX3" fmla="*/ 2786743 w 2786743"/>
              <a:gd name="connsiteY3" fmla="*/ 7184 h 3695886"/>
              <a:gd name="connsiteX4" fmla="*/ 2786743 w 2786743"/>
              <a:gd name="connsiteY4" fmla="*/ 3695886 h 3695886"/>
              <a:gd name="connsiteX5" fmla="*/ 0 w 2786743"/>
              <a:gd name="connsiteY5" fmla="*/ 3695886 h 3695886"/>
              <a:gd name="connsiteX6" fmla="*/ 5200 w 2786743"/>
              <a:gd name="connsiteY6" fmla="*/ 1671128 h 3695886"/>
              <a:gd name="connsiteX0" fmla="*/ 5200 w 2786743"/>
              <a:gd name="connsiteY0" fmla="*/ 1663944 h 3688702"/>
              <a:gd name="connsiteX1" fmla="*/ 1004466 w 2786743"/>
              <a:gd name="connsiteY1" fmla="*/ 1662769 h 3688702"/>
              <a:gd name="connsiteX2" fmla="*/ 1008751 w 2786743"/>
              <a:gd name="connsiteY2" fmla="*/ 0 h 3688702"/>
              <a:gd name="connsiteX3" fmla="*/ 2786743 w 2786743"/>
              <a:gd name="connsiteY3" fmla="*/ 0 h 3688702"/>
              <a:gd name="connsiteX4" fmla="*/ 2786743 w 2786743"/>
              <a:gd name="connsiteY4" fmla="*/ 3688702 h 3688702"/>
              <a:gd name="connsiteX5" fmla="*/ 0 w 2786743"/>
              <a:gd name="connsiteY5" fmla="*/ 3688702 h 3688702"/>
              <a:gd name="connsiteX6" fmla="*/ 5200 w 2786743"/>
              <a:gd name="connsiteY6" fmla="*/ 1663944 h 3688702"/>
              <a:gd name="connsiteX0" fmla="*/ 5200 w 2786743"/>
              <a:gd name="connsiteY0" fmla="*/ 1663944 h 3688702"/>
              <a:gd name="connsiteX1" fmla="*/ 1004466 w 2786743"/>
              <a:gd name="connsiteY1" fmla="*/ 1662769 h 3688702"/>
              <a:gd name="connsiteX2" fmla="*/ 1000547 w 2786743"/>
              <a:gd name="connsiteY2" fmla="*/ 0 h 3688702"/>
              <a:gd name="connsiteX3" fmla="*/ 2786743 w 2786743"/>
              <a:gd name="connsiteY3" fmla="*/ 0 h 3688702"/>
              <a:gd name="connsiteX4" fmla="*/ 2786743 w 2786743"/>
              <a:gd name="connsiteY4" fmla="*/ 3688702 h 3688702"/>
              <a:gd name="connsiteX5" fmla="*/ 0 w 2786743"/>
              <a:gd name="connsiteY5" fmla="*/ 3688702 h 3688702"/>
              <a:gd name="connsiteX6" fmla="*/ 5200 w 2786743"/>
              <a:gd name="connsiteY6" fmla="*/ 1663944 h 3688702"/>
              <a:gd name="connsiteX0" fmla="*/ 5200 w 2786743"/>
              <a:gd name="connsiteY0" fmla="*/ 1663944 h 3688702"/>
              <a:gd name="connsiteX1" fmla="*/ 1004466 w 2786743"/>
              <a:gd name="connsiteY1" fmla="*/ 1662769 h 3688702"/>
              <a:gd name="connsiteX2" fmla="*/ 1004649 w 2786743"/>
              <a:gd name="connsiteY2" fmla="*/ 0 h 3688702"/>
              <a:gd name="connsiteX3" fmla="*/ 2786743 w 2786743"/>
              <a:gd name="connsiteY3" fmla="*/ 0 h 3688702"/>
              <a:gd name="connsiteX4" fmla="*/ 2786743 w 2786743"/>
              <a:gd name="connsiteY4" fmla="*/ 3688702 h 3688702"/>
              <a:gd name="connsiteX5" fmla="*/ 0 w 2786743"/>
              <a:gd name="connsiteY5" fmla="*/ 3688702 h 3688702"/>
              <a:gd name="connsiteX6" fmla="*/ 5200 w 2786743"/>
              <a:gd name="connsiteY6" fmla="*/ 1663944 h 3688702"/>
              <a:gd name="connsiteX0" fmla="*/ 5200 w 2786743"/>
              <a:gd name="connsiteY0" fmla="*/ 1663944 h 3688702"/>
              <a:gd name="connsiteX1" fmla="*/ 1004466 w 2786743"/>
              <a:gd name="connsiteY1" fmla="*/ 2020950 h 3688702"/>
              <a:gd name="connsiteX2" fmla="*/ 1004649 w 2786743"/>
              <a:gd name="connsiteY2" fmla="*/ 0 h 3688702"/>
              <a:gd name="connsiteX3" fmla="*/ 2786743 w 2786743"/>
              <a:gd name="connsiteY3" fmla="*/ 0 h 3688702"/>
              <a:gd name="connsiteX4" fmla="*/ 2786743 w 2786743"/>
              <a:gd name="connsiteY4" fmla="*/ 3688702 h 3688702"/>
              <a:gd name="connsiteX5" fmla="*/ 0 w 2786743"/>
              <a:gd name="connsiteY5" fmla="*/ 3688702 h 3688702"/>
              <a:gd name="connsiteX6" fmla="*/ 5200 w 2786743"/>
              <a:gd name="connsiteY6" fmla="*/ 1663944 h 3688702"/>
              <a:gd name="connsiteX0" fmla="*/ 1708 w 2786743"/>
              <a:gd name="connsiteY0" fmla="*/ 2014166 h 3688702"/>
              <a:gd name="connsiteX1" fmla="*/ 1004466 w 2786743"/>
              <a:gd name="connsiteY1" fmla="*/ 2020950 h 3688702"/>
              <a:gd name="connsiteX2" fmla="*/ 1004649 w 2786743"/>
              <a:gd name="connsiteY2" fmla="*/ 0 h 3688702"/>
              <a:gd name="connsiteX3" fmla="*/ 2786743 w 2786743"/>
              <a:gd name="connsiteY3" fmla="*/ 0 h 3688702"/>
              <a:gd name="connsiteX4" fmla="*/ 2786743 w 2786743"/>
              <a:gd name="connsiteY4" fmla="*/ 3688702 h 3688702"/>
              <a:gd name="connsiteX5" fmla="*/ 0 w 2786743"/>
              <a:gd name="connsiteY5" fmla="*/ 3688702 h 3688702"/>
              <a:gd name="connsiteX6" fmla="*/ 1708 w 2786743"/>
              <a:gd name="connsiteY6" fmla="*/ 2014166 h 3688702"/>
              <a:gd name="connsiteX0" fmla="*/ 0 w 2788527"/>
              <a:gd name="connsiteY0" fmla="*/ 2022126 h 3688702"/>
              <a:gd name="connsiteX1" fmla="*/ 1006250 w 2788527"/>
              <a:gd name="connsiteY1" fmla="*/ 2020950 h 3688702"/>
              <a:gd name="connsiteX2" fmla="*/ 1006433 w 2788527"/>
              <a:gd name="connsiteY2" fmla="*/ 0 h 3688702"/>
              <a:gd name="connsiteX3" fmla="*/ 2788527 w 2788527"/>
              <a:gd name="connsiteY3" fmla="*/ 0 h 3688702"/>
              <a:gd name="connsiteX4" fmla="*/ 2788527 w 2788527"/>
              <a:gd name="connsiteY4" fmla="*/ 3688702 h 3688702"/>
              <a:gd name="connsiteX5" fmla="*/ 1784 w 2788527"/>
              <a:gd name="connsiteY5" fmla="*/ 3688702 h 3688702"/>
              <a:gd name="connsiteX6" fmla="*/ 0 w 2788527"/>
              <a:gd name="connsiteY6" fmla="*/ 2022126 h 368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8527" h="3688702">
                <a:moveTo>
                  <a:pt x="0" y="2022126"/>
                </a:moveTo>
                <a:lnTo>
                  <a:pt x="1006250" y="2020950"/>
                </a:lnTo>
                <a:cubicBezTo>
                  <a:pt x="1004944" y="1464299"/>
                  <a:pt x="1007739" y="556651"/>
                  <a:pt x="1006433" y="0"/>
                </a:cubicBezTo>
                <a:lnTo>
                  <a:pt x="2788527" y="0"/>
                </a:lnTo>
                <a:lnTo>
                  <a:pt x="2788527" y="3688702"/>
                </a:lnTo>
                <a:lnTo>
                  <a:pt x="1784" y="3688702"/>
                </a:lnTo>
                <a:cubicBezTo>
                  <a:pt x="1784" y="2954694"/>
                  <a:pt x="0" y="2756134"/>
                  <a:pt x="0" y="2022126"/>
                </a:cubicBezTo>
                <a:close/>
              </a:path>
            </a:pathLst>
          </a:cu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dirty="0" smtClean="0">
                <a:solidFill>
                  <a:schemeClr val="tx1"/>
                </a:solidFill>
              </a:rPr>
              <a:t>                                         </a:t>
            </a:r>
            <a:r>
              <a:rPr lang="en-US" sz="1600" dirty="0" smtClean="0">
                <a:solidFill>
                  <a:schemeClr val="tx2"/>
                </a:solidFill>
              </a:rPr>
              <a:t>Support new registers</a:t>
            </a:r>
          </a:p>
          <a:p>
            <a:pPr algn="ctr"/>
            <a:r>
              <a:rPr lang="en-US" sz="1600" dirty="0" smtClean="0">
                <a:solidFill>
                  <a:schemeClr val="tx2"/>
                </a:solidFill>
              </a:rPr>
              <a:t>                                          and features</a:t>
            </a:r>
            <a:endParaRPr lang="ru-RU" sz="1600" dirty="0">
              <a:solidFill>
                <a:schemeClr val="tx2"/>
              </a:solidFill>
            </a:endParaRPr>
          </a:p>
        </p:txBody>
      </p:sp>
      <p:grpSp>
        <p:nvGrpSpPr>
          <p:cNvPr id="7" name="Group 6"/>
          <p:cNvGrpSpPr/>
          <p:nvPr/>
        </p:nvGrpSpPr>
        <p:grpSpPr>
          <a:xfrm>
            <a:off x="874628" y="1135515"/>
            <a:ext cx="6462517" cy="3475286"/>
            <a:chOff x="874628" y="1135515"/>
            <a:chExt cx="6462517" cy="3475286"/>
          </a:xfrm>
        </p:grpSpPr>
        <p:sp>
          <p:nvSpPr>
            <p:cNvPr id="8" name="Down Arrow 7"/>
            <p:cNvSpPr/>
            <p:nvPr/>
          </p:nvSpPr>
          <p:spPr>
            <a:xfrm>
              <a:off x="5485778" y="3350736"/>
              <a:ext cx="262763" cy="299016"/>
            </a:xfrm>
            <a:prstGeom prst="downArrow">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 name="Down Arrow 8"/>
            <p:cNvSpPr/>
            <p:nvPr/>
          </p:nvSpPr>
          <p:spPr>
            <a:xfrm>
              <a:off x="5485778" y="2093618"/>
              <a:ext cx="262763" cy="299016"/>
            </a:xfrm>
            <a:prstGeom prst="downArrow">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0" name="Rectangle 9"/>
            <p:cNvSpPr/>
            <p:nvPr/>
          </p:nvSpPr>
          <p:spPr>
            <a:xfrm>
              <a:off x="3897611" y="1135515"/>
              <a:ext cx="3439534" cy="958103"/>
            </a:xfrm>
            <a:prstGeom prst="rect">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3771" tIns="123771" rIns="123771" bIns="123771" numCol="1" spcCol="1270" anchor="ctr" anchorCtr="0">
              <a:noAutofit/>
            </a:bodyPr>
            <a:lstStyle/>
            <a:p>
              <a:pPr lvl="0" algn="ctr" defTabSz="889000">
                <a:lnSpc>
                  <a:spcPct val="90000"/>
                </a:lnSpc>
                <a:spcBef>
                  <a:spcPct val="0"/>
                </a:spcBef>
                <a:spcAft>
                  <a:spcPct val="35000"/>
                </a:spcAft>
              </a:pPr>
              <a:r>
                <a:rPr lang="en-US" sz="1600" kern="1200" dirty="0" smtClean="0"/>
                <a:t>Instructions of current </a:t>
              </a:r>
              <a:r>
                <a:rPr lang="en-US" sz="1600" dirty="0"/>
                <a:t>b</a:t>
              </a:r>
              <a:r>
                <a:rPr lang="en-US" sz="1600" kern="1200" dirty="0" smtClean="0"/>
                <a:t>asic block (up to AVX-2)</a:t>
              </a:r>
            </a:p>
            <a:p>
              <a:pPr lvl="0" algn="ctr" defTabSz="889000">
                <a:lnSpc>
                  <a:spcPct val="90000"/>
                </a:lnSpc>
                <a:spcBef>
                  <a:spcPct val="0"/>
                </a:spcBef>
                <a:spcAft>
                  <a:spcPct val="35000"/>
                </a:spcAft>
              </a:pPr>
              <a:r>
                <a:rPr lang="en-US" sz="1400" dirty="0" err="1" smtClean="0">
                  <a:cs typeface="Courier New" panose="02070309020205020404" pitchFamily="49" charset="0"/>
                </a:rPr>
                <a:t>vpadd</a:t>
              </a:r>
              <a:r>
                <a:rPr lang="en-US" sz="1400" dirty="0" smtClean="0">
                  <a:cs typeface="Courier New" panose="02070309020205020404" pitchFamily="49" charset="0"/>
                </a:rPr>
                <a:t> ymm1, ymm2, ymm3</a:t>
              </a:r>
              <a:endParaRPr lang="ru-RU" sz="1400" kern="1200" dirty="0">
                <a:cs typeface="Courier New" panose="02070309020205020404" pitchFamily="49" charset="0"/>
              </a:endParaRPr>
            </a:p>
          </p:txBody>
        </p:sp>
        <p:sp>
          <p:nvSpPr>
            <p:cNvPr id="11" name="Up-Down Arrow 10"/>
            <p:cNvSpPr/>
            <p:nvPr/>
          </p:nvSpPr>
          <p:spPr>
            <a:xfrm rot="5400000">
              <a:off x="3278256" y="2665118"/>
              <a:ext cx="326795" cy="413133"/>
            </a:xfrm>
            <a:prstGeom prst="upDownArrow">
              <a:avLst/>
            </a:prstGeom>
            <a:solidFill>
              <a:schemeClr val="accent1">
                <a:lumMod val="40000"/>
                <a:lumOff val="6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58401" rIns="87601" bIns="58401" numCol="1" spcCol="1270" anchor="ctr" anchorCtr="0">
              <a:noAutofit/>
            </a:bodyPr>
            <a:lstStyle/>
            <a:p>
              <a:pPr lvl="0" algn="ctr" defTabSz="488950">
                <a:lnSpc>
                  <a:spcPct val="90000"/>
                </a:lnSpc>
                <a:spcBef>
                  <a:spcPct val="0"/>
                </a:spcBef>
                <a:spcAft>
                  <a:spcPct val="35000"/>
                </a:spcAft>
              </a:pPr>
              <a:endParaRPr lang="ru-RU" sz="1100" kern="1200"/>
            </a:p>
          </p:txBody>
        </p:sp>
        <p:sp>
          <p:nvSpPr>
            <p:cNvPr id="12" name="Rectangle 11"/>
            <p:cNvSpPr/>
            <p:nvPr/>
          </p:nvSpPr>
          <p:spPr>
            <a:xfrm>
              <a:off x="3897611" y="2392634"/>
              <a:ext cx="3439533" cy="958102"/>
            </a:xfrm>
            <a:prstGeom prst="rect">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3771" tIns="123771" rIns="123771" bIns="123771" numCol="1" spcCol="1270" anchor="ctr" anchorCtr="0">
              <a:noAutofit/>
            </a:bodyPr>
            <a:lstStyle/>
            <a:p>
              <a:pPr lvl="0" algn="ctr" defTabSz="889000">
                <a:lnSpc>
                  <a:spcPct val="90000"/>
                </a:lnSpc>
                <a:spcBef>
                  <a:spcPct val="0"/>
                </a:spcBef>
                <a:spcAft>
                  <a:spcPct val="35000"/>
                </a:spcAft>
              </a:pPr>
              <a:r>
                <a:rPr lang="en-US" sz="1600" kern="1200" dirty="0" smtClean="0"/>
                <a:t>Intermediate representation, “IR” (up to AVX-2)</a:t>
              </a:r>
              <a:endParaRPr lang="ru-RU" sz="1600" kern="1200" dirty="0"/>
            </a:p>
          </p:txBody>
        </p:sp>
        <p:sp>
          <p:nvSpPr>
            <p:cNvPr id="13" name="Rectangle 12"/>
            <p:cNvSpPr/>
            <p:nvPr/>
          </p:nvSpPr>
          <p:spPr>
            <a:xfrm>
              <a:off x="3897612" y="3649752"/>
              <a:ext cx="3439532" cy="961049"/>
            </a:xfrm>
            <a:prstGeom prst="rect">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1640" tIns="121640" rIns="121640" bIns="121640" numCol="1" spcCol="1270" anchor="ctr" anchorCtr="0">
              <a:noAutofit/>
            </a:bodyPr>
            <a:lstStyle/>
            <a:p>
              <a:pPr lvl="0" algn="ctr" defTabSz="889000">
                <a:lnSpc>
                  <a:spcPct val="90000"/>
                </a:lnSpc>
                <a:spcBef>
                  <a:spcPct val="0"/>
                </a:spcBef>
              </a:pPr>
              <a:r>
                <a:rPr lang="en-US" sz="1600" kern="1200" dirty="0" smtClean="0"/>
                <a:t>Generated assembly</a:t>
              </a:r>
            </a:p>
            <a:p>
              <a:pPr lvl="0" algn="ctr" defTabSz="889000">
                <a:lnSpc>
                  <a:spcPct val="90000"/>
                </a:lnSpc>
                <a:spcBef>
                  <a:spcPct val="0"/>
                </a:spcBef>
              </a:pPr>
              <a:r>
                <a:rPr lang="en-US" sz="1600" kern="1200" dirty="0" smtClean="0"/>
                <a:t>(SSE or a function call)</a:t>
              </a:r>
              <a:endParaRPr lang="ru-RU" sz="1600" kern="1200" dirty="0"/>
            </a:p>
          </p:txBody>
        </p:sp>
        <p:sp>
          <p:nvSpPr>
            <p:cNvPr id="14" name="Rectangle 13"/>
            <p:cNvSpPr/>
            <p:nvPr/>
          </p:nvSpPr>
          <p:spPr>
            <a:xfrm>
              <a:off x="874628" y="2547145"/>
              <a:ext cx="2111067" cy="649077"/>
            </a:xfrm>
            <a:prstGeom prst="rect">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3771" tIns="123771" rIns="123771" bIns="123771" numCol="1" spcCol="1270" anchor="ctr" anchorCtr="0">
              <a:noAutofit/>
            </a:bodyPr>
            <a:lstStyle/>
            <a:p>
              <a:pPr lvl="0" algn="ctr" defTabSz="889000">
                <a:lnSpc>
                  <a:spcPct val="90000"/>
                </a:lnSpc>
                <a:spcBef>
                  <a:spcPct val="0"/>
                </a:spcBef>
                <a:spcAft>
                  <a:spcPct val="35000"/>
                </a:spcAft>
              </a:pPr>
              <a:r>
                <a:rPr lang="en-US" sz="1600" kern="1200" dirty="0" smtClean="0"/>
                <a:t>Tool instrumentation</a:t>
              </a:r>
              <a:endParaRPr lang="ru-RU" sz="1600" kern="1200" dirty="0"/>
            </a:p>
          </p:txBody>
        </p:sp>
        <p:sp>
          <p:nvSpPr>
            <p:cNvPr id="15" name="Rectangle 14"/>
            <p:cNvSpPr/>
            <p:nvPr/>
          </p:nvSpPr>
          <p:spPr>
            <a:xfrm>
              <a:off x="874628" y="1388523"/>
              <a:ext cx="2111067" cy="452085"/>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123771" tIns="123771" rIns="123771" bIns="123771" numCol="1" spcCol="1270" anchor="ctr" anchorCtr="0">
              <a:noAutofit/>
            </a:bodyPr>
            <a:lstStyle/>
            <a:p>
              <a:pPr lvl="0" algn="ctr" defTabSz="889000">
                <a:lnSpc>
                  <a:spcPct val="90000"/>
                </a:lnSpc>
                <a:spcBef>
                  <a:spcPct val="0"/>
                </a:spcBef>
                <a:spcAft>
                  <a:spcPct val="35000"/>
                </a:spcAft>
              </a:pPr>
              <a:r>
                <a:rPr lang="en-US" sz="1600" dirty="0" smtClean="0"/>
                <a:t>Application code</a:t>
              </a:r>
              <a:endParaRPr lang="ru-RU" sz="1600" kern="1200" dirty="0"/>
            </a:p>
          </p:txBody>
        </p:sp>
        <p:sp>
          <p:nvSpPr>
            <p:cNvPr id="16" name="Freeform 15"/>
            <p:cNvSpPr/>
            <p:nvPr/>
          </p:nvSpPr>
          <p:spPr>
            <a:xfrm>
              <a:off x="3235087" y="1464154"/>
              <a:ext cx="413133" cy="324109"/>
            </a:xfrm>
            <a:custGeom>
              <a:avLst/>
              <a:gdLst>
                <a:gd name="connsiteX0" fmla="*/ 0 w 470178"/>
                <a:gd name="connsiteY0" fmla="*/ 58401 h 292004"/>
                <a:gd name="connsiteX1" fmla="*/ 324176 w 470178"/>
                <a:gd name="connsiteY1" fmla="*/ 58401 h 292004"/>
                <a:gd name="connsiteX2" fmla="*/ 324176 w 470178"/>
                <a:gd name="connsiteY2" fmla="*/ 0 h 292004"/>
                <a:gd name="connsiteX3" fmla="*/ 470178 w 470178"/>
                <a:gd name="connsiteY3" fmla="*/ 146002 h 292004"/>
                <a:gd name="connsiteX4" fmla="*/ 324176 w 470178"/>
                <a:gd name="connsiteY4" fmla="*/ 292004 h 292004"/>
                <a:gd name="connsiteX5" fmla="*/ 324176 w 470178"/>
                <a:gd name="connsiteY5" fmla="*/ 233603 h 292004"/>
                <a:gd name="connsiteX6" fmla="*/ 0 w 470178"/>
                <a:gd name="connsiteY6" fmla="*/ 233603 h 292004"/>
                <a:gd name="connsiteX7" fmla="*/ 0 w 470178"/>
                <a:gd name="connsiteY7" fmla="*/ 58401 h 292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0178" h="292004">
                  <a:moveTo>
                    <a:pt x="0" y="58401"/>
                  </a:moveTo>
                  <a:lnTo>
                    <a:pt x="324176" y="58401"/>
                  </a:lnTo>
                  <a:lnTo>
                    <a:pt x="324176" y="0"/>
                  </a:lnTo>
                  <a:lnTo>
                    <a:pt x="470178" y="146002"/>
                  </a:lnTo>
                  <a:lnTo>
                    <a:pt x="324176" y="292004"/>
                  </a:lnTo>
                  <a:lnTo>
                    <a:pt x="324176" y="233603"/>
                  </a:lnTo>
                  <a:lnTo>
                    <a:pt x="0" y="233603"/>
                  </a:lnTo>
                  <a:lnTo>
                    <a:pt x="0" y="58401"/>
                  </a:lnTo>
                  <a:close/>
                </a:path>
              </a:pathLst>
            </a:custGeom>
            <a:gradFill flip="none" rotWithShape="1">
              <a:gsLst>
                <a:gs pos="49000">
                  <a:srgbClr val="82CAFF"/>
                </a:gs>
                <a:gs pos="0">
                  <a:schemeClr val="tx1"/>
                </a:gs>
                <a:gs pos="100000">
                  <a:srgbClr val="82CAFF"/>
                </a:gs>
                <a:gs pos="100000">
                  <a:schemeClr val="accent1">
                    <a:lumMod val="45000"/>
                    <a:lumOff val="55000"/>
                  </a:schemeClr>
                </a:gs>
                <a:gs pos="100000">
                  <a:schemeClr val="accent1">
                    <a:lumMod val="30000"/>
                    <a:lumOff val="70000"/>
                  </a:schemeClr>
                </a:gs>
              </a:gsLst>
              <a:lin ang="0" scaled="1"/>
              <a:tileRect/>
            </a:gra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58401" rIns="87601" bIns="58401" numCol="1" spcCol="1270" anchor="ctr" anchorCtr="0">
              <a:noAutofit/>
            </a:bodyPr>
            <a:lstStyle/>
            <a:p>
              <a:pPr lvl="0" algn="ctr" defTabSz="488950">
                <a:lnSpc>
                  <a:spcPct val="90000"/>
                </a:lnSpc>
                <a:spcBef>
                  <a:spcPct val="0"/>
                </a:spcBef>
                <a:spcAft>
                  <a:spcPct val="35000"/>
                </a:spcAft>
              </a:pPr>
              <a:endParaRPr lang="ru-RU" sz="1100" kern="1200"/>
            </a:p>
          </p:txBody>
        </p:sp>
      </p:grpSp>
      <p:sp>
        <p:nvSpPr>
          <p:cNvPr id="17" name="Rectangle 16"/>
          <p:cNvSpPr/>
          <p:nvPr/>
        </p:nvSpPr>
        <p:spPr>
          <a:xfrm>
            <a:off x="6352119" y="1968169"/>
            <a:ext cx="2709588" cy="646903"/>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solidFill>
              </a:rPr>
              <a:t>Translate AVX-512 to IR</a:t>
            </a:r>
          </a:p>
          <a:p>
            <a:pPr algn="ctr"/>
            <a:r>
              <a:rPr lang="en-US" dirty="0" smtClean="0">
                <a:solidFill>
                  <a:schemeClr val="tx2"/>
                </a:solidFill>
              </a:rPr>
              <a:t>Add new IR if needed</a:t>
            </a:r>
            <a:endParaRPr lang="ru-RU" dirty="0">
              <a:solidFill>
                <a:schemeClr val="tx2"/>
              </a:solidFill>
            </a:endParaRPr>
          </a:p>
        </p:txBody>
      </p:sp>
      <p:sp>
        <p:nvSpPr>
          <p:cNvPr id="18" name="Rectangle 17"/>
          <p:cNvSpPr/>
          <p:nvPr/>
        </p:nvSpPr>
        <p:spPr>
          <a:xfrm>
            <a:off x="6296364" y="3127501"/>
            <a:ext cx="2645178" cy="745487"/>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solidFill>
              </a:rPr>
              <a:t>Translate new IR to assembly</a:t>
            </a:r>
            <a:endParaRPr lang="ru-RU" dirty="0">
              <a:solidFill>
                <a:schemeClr val="tx2"/>
              </a:solidFill>
            </a:endParaRPr>
          </a:p>
        </p:txBody>
      </p:sp>
      <p:sp>
        <p:nvSpPr>
          <p:cNvPr id="19" name="Rectangle 18"/>
          <p:cNvSpPr/>
          <p:nvPr/>
        </p:nvSpPr>
        <p:spPr>
          <a:xfrm>
            <a:off x="1143649" y="3127501"/>
            <a:ext cx="2146216" cy="745487"/>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solidFill>
              </a:rPr>
              <a:t>Analyze new IR</a:t>
            </a:r>
          </a:p>
          <a:p>
            <a:pPr algn="ctr"/>
            <a:r>
              <a:rPr lang="en-US" dirty="0" smtClean="0">
                <a:solidFill>
                  <a:schemeClr val="tx2"/>
                </a:solidFill>
              </a:rPr>
              <a:t>(not too much yet)</a:t>
            </a:r>
            <a:endParaRPr lang="ru-RU" dirty="0">
              <a:solidFill>
                <a:schemeClr val="tx2"/>
              </a:solidFill>
            </a:endParaRPr>
          </a:p>
        </p:txBody>
      </p:sp>
    </p:spTree>
    <p:extLst>
      <p:ext uri="{BB962C8B-B14F-4D97-AF65-F5344CB8AC3E}">
        <p14:creationId xmlns:p14="http://schemas.microsoft.com/office/powerpoint/2010/main" val="3966603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8</a:t>
            </a:fld>
            <a:endParaRPr lang="en-US" dirty="0">
              <a:solidFill>
                <a:prstClr val="white"/>
              </a:solidFill>
            </a:endParaRPr>
          </a:p>
        </p:txBody>
      </p:sp>
      <p:sp>
        <p:nvSpPr>
          <p:cNvPr id="5" name="Date Placeholder 4"/>
          <p:cNvSpPr>
            <a:spLocks noGrp="1"/>
          </p:cNvSpPr>
          <p:nvPr>
            <p:ph type="dt" sz="half" idx="10"/>
          </p:nvPr>
        </p:nvSpPr>
        <p:spPr/>
        <p:txBody>
          <a:bodyPr/>
          <a:lstStyle/>
          <a:p>
            <a:r>
              <a:rPr lang="en-US" smtClean="0"/>
              <a:t>7 August 2017</a:t>
            </a:r>
            <a:endParaRPr lang="en-US" dirty="0"/>
          </a:p>
        </p:txBody>
      </p:sp>
      <p:sp>
        <p:nvSpPr>
          <p:cNvPr id="6" name="Footer Placeholder 5"/>
          <p:cNvSpPr>
            <a:spLocks noGrp="1"/>
          </p:cNvSpPr>
          <p:nvPr>
            <p:ph type="ftr" sz="quarter" idx="11"/>
          </p:nvPr>
        </p:nvSpPr>
        <p:spPr/>
        <p:txBody>
          <a:bodyPr/>
          <a:lstStyle/>
          <a:p>
            <a:r>
              <a:rPr lang="en-US" smtClean="0"/>
              <a:t>Intel Confidential</a:t>
            </a:r>
            <a:endParaRPr lang="en-US" dirty="0"/>
          </a:p>
        </p:txBody>
      </p:sp>
      <p:sp>
        <p:nvSpPr>
          <p:cNvPr id="7" name="Title 1"/>
          <p:cNvSpPr txBox="1">
            <a:spLocks/>
          </p:cNvSpPr>
          <p:nvPr/>
        </p:nvSpPr>
        <p:spPr>
          <a:xfrm>
            <a:off x="610116" y="373931"/>
            <a:ext cx="8229600" cy="868680"/>
          </a:xfrm>
          <a:prstGeom prst="rect">
            <a:avLst/>
          </a:prstGeom>
        </p:spPr>
        <p:txBody>
          <a:bodyPr vert="horz" lIns="0" tIns="0" rIns="0" bIns="0" rtlCol="0" anchor="t" anchorCtr="0">
            <a:noAutofit/>
          </a:bodyPr>
          <a:lstStyle>
            <a:lvl1pPr algn="l" defTabSz="457200" rtl="0" eaLnBrk="1" latinLnBrk="0" hangingPunct="1">
              <a:spcBef>
                <a:spcPct val="0"/>
              </a:spcBef>
              <a:buNone/>
              <a:defRPr sz="2800" kern="1200" baseline="0">
                <a:solidFill>
                  <a:schemeClr val="accent1"/>
                </a:solidFill>
                <a:latin typeface="+mj-lt"/>
                <a:ea typeface="+mj-ea"/>
                <a:cs typeface="+mj-cs"/>
              </a:defRPr>
            </a:lvl1pPr>
          </a:lstStyle>
          <a:p>
            <a:r>
              <a:rPr lang="en-US" dirty="0" smtClean="0">
                <a:latin typeface="+mn-lt"/>
              </a:rPr>
              <a:t>AVX-512, new features</a:t>
            </a:r>
            <a:endParaRPr lang="en-US" dirty="0">
              <a:latin typeface="+mn-lt"/>
            </a:endParaRPr>
          </a:p>
        </p:txBody>
      </p:sp>
      <p:sp>
        <p:nvSpPr>
          <p:cNvPr id="8" name="Content Placeholder 1"/>
          <p:cNvSpPr txBox="1">
            <a:spLocks/>
          </p:cNvSpPr>
          <p:nvPr/>
        </p:nvSpPr>
        <p:spPr>
          <a:xfrm>
            <a:off x="348658" y="840070"/>
            <a:ext cx="8228012" cy="3425825"/>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Tx/>
              <a:buChar char="-"/>
            </a:pPr>
            <a:r>
              <a:rPr lang="en-US" dirty="0" smtClean="0">
                <a:solidFill>
                  <a:schemeClr val="tx2"/>
                </a:solidFill>
              </a:rPr>
              <a:t>New instruction prefix, EVEX</a:t>
            </a:r>
          </a:p>
          <a:p>
            <a:pPr marL="285750" indent="-285750">
              <a:buFontTx/>
              <a:buChar char="-"/>
            </a:pPr>
            <a:r>
              <a:rPr lang="en-US" dirty="0" smtClean="0">
                <a:solidFill>
                  <a:schemeClr val="tx2"/>
                </a:solidFill>
              </a:rPr>
              <a:t>New displacement encoding</a:t>
            </a:r>
          </a:p>
          <a:p>
            <a:pPr marL="285750" indent="-285750">
              <a:buFontTx/>
              <a:buChar char="-"/>
            </a:pPr>
            <a:r>
              <a:rPr lang="en-US" dirty="0" smtClean="0">
                <a:solidFill>
                  <a:schemeClr val="tx2"/>
                </a:solidFill>
              </a:rPr>
              <a:t>512-bit wide registers</a:t>
            </a:r>
          </a:p>
          <a:p>
            <a:pPr marL="285750" indent="-285750">
              <a:buFontTx/>
              <a:buChar char="-"/>
            </a:pPr>
            <a:r>
              <a:rPr lang="en-US" dirty="0" smtClean="0">
                <a:solidFill>
                  <a:schemeClr val="tx2"/>
                </a:solidFill>
              </a:rPr>
              <a:t>32 vector registers instead of 16</a:t>
            </a:r>
          </a:p>
          <a:p>
            <a:pPr marL="285750" indent="-285750">
              <a:buFontTx/>
              <a:buChar char="-"/>
            </a:pPr>
            <a:r>
              <a:rPr lang="en-US" dirty="0" smtClean="0">
                <a:solidFill>
                  <a:schemeClr val="tx2"/>
                </a:solidFill>
              </a:rPr>
              <a:t>8 new </a:t>
            </a:r>
            <a:r>
              <a:rPr lang="en-US" dirty="0" err="1" smtClean="0">
                <a:solidFill>
                  <a:schemeClr val="tx2"/>
                </a:solidFill>
              </a:rPr>
              <a:t>opmask</a:t>
            </a:r>
            <a:r>
              <a:rPr lang="en-US" dirty="0" smtClean="0">
                <a:solidFill>
                  <a:schemeClr val="tx2"/>
                </a:solidFill>
              </a:rPr>
              <a:t> registers, k0-k7</a:t>
            </a:r>
          </a:p>
          <a:p>
            <a:pPr marL="285750" indent="-285750">
              <a:buFontTx/>
              <a:buChar char="-"/>
            </a:pPr>
            <a:r>
              <a:rPr lang="en-US" dirty="0" smtClean="0">
                <a:solidFill>
                  <a:schemeClr val="tx2"/>
                </a:solidFill>
              </a:rPr>
              <a:t>Up to 4 instruction operands</a:t>
            </a:r>
          </a:p>
          <a:p>
            <a:pPr marL="285750" indent="-285750">
              <a:buFontTx/>
              <a:buChar char="-"/>
            </a:pPr>
            <a:r>
              <a:rPr lang="en-US" dirty="0" smtClean="0">
                <a:solidFill>
                  <a:srgbClr val="800000"/>
                </a:solidFill>
              </a:rPr>
              <a:t>Explicit rounding control specifier in each instruction</a:t>
            </a:r>
          </a:p>
          <a:p>
            <a:pPr marL="285750" indent="-285750">
              <a:buFontTx/>
              <a:buChar char="-"/>
            </a:pPr>
            <a:r>
              <a:rPr lang="en-US" dirty="0" smtClean="0">
                <a:solidFill>
                  <a:srgbClr val="800000"/>
                </a:solidFill>
              </a:rPr>
              <a:t>Embedded memory broadcast</a:t>
            </a:r>
            <a:endParaRPr lang="en-US" dirty="0" smtClean="0">
              <a:solidFill>
                <a:schemeClr val="tx2"/>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553115244"/>
              </p:ext>
            </p:extLst>
          </p:nvPr>
        </p:nvGraphicFramePr>
        <p:xfrm>
          <a:off x="5238631" y="1439550"/>
          <a:ext cx="3166756" cy="1356360"/>
        </p:xfrm>
        <a:graphic>
          <a:graphicData uri="http://schemas.openxmlformats.org/drawingml/2006/table">
            <a:tbl>
              <a:tblPr/>
              <a:tblGrid>
                <a:gridCol w="1583378"/>
                <a:gridCol w="791689"/>
                <a:gridCol w="791689"/>
              </a:tblGrid>
              <a:tr h="202487">
                <a:tc>
                  <a:txBody>
                    <a:bodyPr/>
                    <a:lstStyle/>
                    <a:p>
                      <a:r>
                        <a:rPr lang="ru-RU" sz="1100" b="1" dirty="0" smtClean="0">
                          <a:effectLst/>
                          <a:latin typeface="Courier New" panose="02070309020205020404" pitchFamily="49" charset="0"/>
                          <a:cs typeface="Courier New" panose="02070309020205020404" pitchFamily="49" charset="0"/>
                        </a:rPr>
                        <a:t>51</a:t>
                      </a:r>
                      <a:r>
                        <a:rPr lang="en-US" sz="1100" b="1" dirty="0" smtClean="0">
                          <a:effectLst/>
                          <a:latin typeface="Courier New" panose="02070309020205020404" pitchFamily="49" charset="0"/>
                          <a:cs typeface="Courier New" panose="02070309020205020404" pitchFamily="49" charset="0"/>
                        </a:rPr>
                        <a:t>1</a:t>
                      </a:r>
                      <a:r>
                        <a:rPr lang="en-US" sz="1100" b="1" baseline="0" dirty="0" smtClean="0">
                          <a:effectLst/>
                          <a:latin typeface="Courier New" panose="02070309020205020404" pitchFamily="49" charset="0"/>
                          <a:cs typeface="Courier New" panose="02070309020205020404" pitchFamily="49" charset="0"/>
                        </a:rPr>
                        <a:t>          </a:t>
                      </a:r>
                      <a:r>
                        <a:rPr lang="ru-RU" sz="1100" b="1" dirty="0" smtClean="0">
                          <a:effectLst/>
                          <a:latin typeface="Courier New" panose="02070309020205020404" pitchFamily="49" charset="0"/>
                          <a:cs typeface="Courier New" panose="02070309020205020404" pitchFamily="49" charset="0"/>
                        </a:rPr>
                        <a:t>256</a:t>
                      </a:r>
                      <a:endParaRPr lang="ru-RU" sz="1100" b="1" dirty="0">
                        <a:effectLst/>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100" b="1" dirty="0" smtClean="0">
                          <a:effectLst/>
                          <a:latin typeface="Courier New" panose="02070309020205020404" pitchFamily="49" charset="0"/>
                          <a:cs typeface="Courier New" panose="02070309020205020404" pitchFamily="49" charset="0"/>
                        </a:rPr>
                        <a:t>255</a:t>
                      </a:r>
                      <a:r>
                        <a:rPr lang="en-US" sz="1100" b="1" dirty="0" smtClean="0">
                          <a:effectLst/>
                          <a:latin typeface="Courier New" panose="02070309020205020404" pitchFamily="49" charset="0"/>
                          <a:cs typeface="Courier New" panose="02070309020205020404" pitchFamily="49" charset="0"/>
                        </a:rPr>
                        <a:t> </a:t>
                      </a:r>
                      <a:r>
                        <a:rPr lang="ru-RU" sz="1100" b="1" dirty="0" smtClean="0">
                          <a:effectLst/>
                          <a:latin typeface="Courier New" panose="02070309020205020404" pitchFamily="49" charset="0"/>
                          <a:cs typeface="Courier New" panose="02070309020205020404" pitchFamily="49" charset="0"/>
                        </a:rPr>
                        <a:t>128</a:t>
                      </a:r>
                      <a:endParaRPr lang="ru-RU" sz="1100" b="1" dirty="0">
                        <a:effectLst/>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100" b="1" dirty="0" smtClean="0">
                          <a:effectLst/>
                          <a:latin typeface="Courier New" panose="02070309020205020404" pitchFamily="49" charset="0"/>
                          <a:cs typeface="Courier New" panose="02070309020205020404" pitchFamily="49" charset="0"/>
                        </a:rPr>
                        <a:t>127</a:t>
                      </a:r>
                      <a:r>
                        <a:rPr lang="en-US" sz="1100" b="1" dirty="0" smtClean="0">
                          <a:effectLst/>
                          <a:latin typeface="Courier New" panose="02070309020205020404" pitchFamily="49" charset="0"/>
                          <a:cs typeface="Courier New" panose="02070309020205020404" pitchFamily="49" charset="0"/>
                        </a:rPr>
                        <a:t>   </a:t>
                      </a:r>
                      <a:r>
                        <a:rPr lang="ru-RU" sz="1100" b="1" dirty="0" smtClean="0">
                          <a:effectLst/>
                          <a:latin typeface="Courier New" panose="02070309020205020404" pitchFamily="49" charset="0"/>
                          <a:cs typeface="Courier New" panose="02070309020205020404" pitchFamily="49" charset="0"/>
                        </a:rPr>
                        <a:t>0</a:t>
                      </a:r>
                      <a:endParaRPr lang="ru-RU" sz="1100" b="1" dirty="0">
                        <a:effectLst/>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1025">
                <a:tc>
                  <a:txBody>
                    <a:bodyPr/>
                    <a:lstStyle/>
                    <a:p>
                      <a:r>
                        <a:rPr lang="en-US" sz="1200" dirty="0" smtClean="0">
                          <a:effectLst/>
                          <a:latin typeface="+mn-lt"/>
                        </a:rPr>
                        <a:t>ZMM0</a:t>
                      </a:r>
                      <a:r>
                        <a:rPr lang="en-US" sz="1200" dirty="0">
                          <a:effectLst/>
                          <a:latin typeface="+mn-lt"/>
                        </a:rPr>
                        <a:t>  </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200" dirty="0" smtClean="0">
                          <a:effectLst/>
                          <a:latin typeface="+mn-lt"/>
                        </a:rPr>
                        <a:t>YMM0</a:t>
                      </a:r>
                      <a:r>
                        <a:rPr lang="en-US" sz="1200" dirty="0">
                          <a:effectLst/>
                          <a:latin typeface="+mn-lt"/>
                        </a:rPr>
                        <a:t>  </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DDDDDD"/>
                    </a:solidFill>
                  </a:tcPr>
                </a:tc>
                <a:tc>
                  <a:txBody>
                    <a:bodyPr/>
                    <a:lstStyle/>
                    <a:p>
                      <a:r>
                        <a:rPr lang="en-US" sz="1200" dirty="0" smtClean="0">
                          <a:effectLst/>
                          <a:latin typeface="+mn-lt"/>
                        </a:rPr>
                        <a:t>XMM0</a:t>
                      </a:r>
                      <a:r>
                        <a:rPr lang="en-US" sz="1200" dirty="0">
                          <a:effectLst/>
                          <a:latin typeface="+mn-lt"/>
                        </a:rPr>
                        <a:t>  </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CCCCCC"/>
                    </a:solidFill>
                  </a:tcPr>
                </a:tc>
              </a:tr>
              <a:tr h="231025">
                <a:tc>
                  <a:txBody>
                    <a:bodyPr/>
                    <a:lstStyle/>
                    <a:p>
                      <a:r>
                        <a:rPr lang="en-US" sz="1200" dirty="0">
                          <a:effectLst/>
                          <a:latin typeface="+mn-lt"/>
                        </a:rPr>
                        <a:t>ZMM1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US" sz="1200" dirty="0">
                          <a:effectLst/>
                          <a:latin typeface="+mn-lt"/>
                        </a:rPr>
                        <a:t>YMM1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DDDDD"/>
                    </a:solidFill>
                  </a:tcPr>
                </a:tc>
                <a:tc>
                  <a:txBody>
                    <a:bodyPr/>
                    <a:lstStyle/>
                    <a:p>
                      <a:r>
                        <a:rPr lang="en-US" sz="1200" dirty="0" smtClean="0">
                          <a:effectLst/>
                          <a:latin typeface="+mn-lt"/>
                        </a:rPr>
                        <a:t>XMM1</a:t>
                      </a:r>
                      <a:endParaRPr lang="en-US" sz="1200" dirty="0">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CCCCCC"/>
                    </a:solidFill>
                  </a:tcPr>
                </a:tc>
              </a:tr>
              <a:tr h="231025">
                <a:tc>
                  <a:txBody>
                    <a:bodyPr/>
                    <a:lstStyle/>
                    <a:p>
                      <a:r>
                        <a:rPr lang="en-US" sz="1200" dirty="0" smtClean="0">
                          <a:effectLst/>
                          <a:latin typeface="+mn-lt"/>
                        </a:rPr>
                        <a:t>…</a:t>
                      </a:r>
                      <a:endParaRPr lang="en-US" sz="1200" dirty="0">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US" sz="1200" dirty="0" smtClean="0">
                          <a:effectLst/>
                          <a:latin typeface="+mn-lt"/>
                        </a:rPr>
                        <a:t>…</a:t>
                      </a:r>
                      <a:endParaRPr lang="en-US" sz="1200" dirty="0">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gradFill flip="none" rotWithShape="1">
                      <a:gsLst>
                        <a:gs pos="100000">
                          <a:schemeClr val="bg1"/>
                        </a:gs>
                        <a:gs pos="100000">
                          <a:schemeClr val="bg1"/>
                        </a:gs>
                        <a:gs pos="0">
                          <a:srgbClr val="DDDDDD"/>
                        </a:gs>
                        <a:gs pos="100000">
                          <a:srgbClr val="82CAFF"/>
                        </a:gs>
                        <a:gs pos="100000">
                          <a:schemeClr val="accent1">
                            <a:lumMod val="45000"/>
                            <a:lumOff val="55000"/>
                          </a:schemeClr>
                        </a:gs>
                        <a:gs pos="100000">
                          <a:schemeClr val="bg1"/>
                        </a:gs>
                      </a:gsLst>
                      <a:lin ang="5400000" scaled="1"/>
                      <a:tileRect/>
                    </a:gradFill>
                  </a:tcPr>
                </a:tc>
                <a:tc>
                  <a:txBody>
                    <a:bodyPr/>
                    <a:lstStyle/>
                    <a:p>
                      <a:r>
                        <a:rPr lang="en-US" sz="1200" dirty="0" smtClean="0">
                          <a:effectLst/>
                          <a:latin typeface="+mn-lt"/>
                        </a:rPr>
                        <a:t>…</a:t>
                      </a:r>
                      <a:endParaRPr lang="en-US" sz="1200" dirty="0">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gradFill>
                      <a:gsLst>
                        <a:gs pos="100000">
                          <a:schemeClr val="bg1"/>
                        </a:gs>
                        <a:gs pos="100000">
                          <a:schemeClr val="bg1"/>
                        </a:gs>
                        <a:gs pos="0">
                          <a:srgbClr val="CCCCCC"/>
                        </a:gs>
                        <a:gs pos="100000">
                          <a:srgbClr val="82CAFF"/>
                        </a:gs>
                        <a:gs pos="100000">
                          <a:schemeClr val="accent1">
                            <a:lumMod val="45000"/>
                            <a:lumOff val="55000"/>
                          </a:schemeClr>
                        </a:gs>
                        <a:gs pos="100000">
                          <a:schemeClr val="bg1"/>
                        </a:gs>
                      </a:gsLst>
                      <a:lin ang="5400000" scaled="1"/>
                    </a:gradFill>
                  </a:tcPr>
                </a:tc>
              </a:tr>
              <a:tr h="231025">
                <a:tc>
                  <a:txBody>
                    <a:bodyPr/>
                    <a:lstStyle/>
                    <a:p>
                      <a:r>
                        <a:rPr lang="en-US" sz="1200" dirty="0" smtClean="0">
                          <a:effectLst/>
                          <a:latin typeface="+mn-lt"/>
                        </a:rPr>
                        <a:t>ZMM31</a:t>
                      </a:r>
                      <a:endParaRPr lang="en-US" sz="1200" dirty="0">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effectLst/>
                          <a:latin typeface="+mn-lt"/>
                        </a:rPr>
                        <a:t>YMM31</a:t>
                      </a:r>
                      <a:endParaRPr lang="en-US" sz="1200" dirty="0">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effectLst/>
                          <a:latin typeface="+mn-lt"/>
                        </a:rPr>
                        <a:t>XMM1</a:t>
                      </a:r>
                      <a:endParaRPr lang="en-US" sz="1200" dirty="0">
                        <a:effectLst/>
                        <a:latin typeface="+mn-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580012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solidFill>
                  <a:schemeClr val="tx1"/>
                </a:solidFill>
              </a:rPr>
              <a:t>7 August 2017</a:t>
            </a:r>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smtClean="0">
                <a:solidFill>
                  <a:schemeClr val="tx1"/>
                </a:solidFill>
              </a:rPr>
              <a:t>Intel Confidential</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9</a:t>
            </a:fld>
            <a:endParaRPr lang="en-US" dirty="0">
              <a:solidFill>
                <a:prstClr val="white"/>
              </a:solidFill>
            </a:endParaRPr>
          </a:p>
        </p:txBody>
      </p:sp>
      <p:sp>
        <p:nvSpPr>
          <p:cNvPr id="7" name="Title 2"/>
          <p:cNvSpPr>
            <a:spLocks noGrp="1"/>
          </p:cNvSpPr>
          <p:nvPr>
            <p:ph type="title"/>
          </p:nvPr>
        </p:nvSpPr>
        <p:spPr>
          <a:xfrm>
            <a:off x="455613" y="308848"/>
            <a:ext cx="8229600" cy="868680"/>
          </a:xfrm>
        </p:spPr>
        <p:txBody>
          <a:bodyPr/>
          <a:lstStyle/>
          <a:p>
            <a:r>
              <a:rPr lang="en-US" dirty="0" smtClean="0">
                <a:latin typeface="+mn-lt"/>
                <a:ea typeface="Intel Clear" panose="020B0604020203020204" pitchFamily="34" charset="0"/>
                <a:cs typeface="Intel Clear" panose="020B0604020203020204" pitchFamily="34" charset="0"/>
              </a:rPr>
              <a:t>AVX-512</a:t>
            </a:r>
            <a:r>
              <a:rPr lang="en-US" dirty="0" smtClean="0">
                <a:latin typeface="+mn-lt"/>
              </a:rPr>
              <a:t>, adding instructions to Valgrind</a:t>
            </a:r>
            <a:endParaRPr lang="ru-RU" dirty="0">
              <a:latin typeface="+mn-lt"/>
            </a:endParaRPr>
          </a:p>
        </p:txBody>
      </p:sp>
      <p:sp>
        <p:nvSpPr>
          <p:cNvPr id="8" name="Content Placeholder 3"/>
          <p:cNvSpPr>
            <a:spLocks noGrp="1"/>
          </p:cNvSpPr>
          <p:nvPr>
            <p:ph sz="quarter" idx="13"/>
          </p:nvPr>
        </p:nvSpPr>
        <p:spPr>
          <a:xfrm>
            <a:off x="399246" y="865122"/>
            <a:ext cx="8228012" cy="3425825"/>
          </a:xfrm>
        </p:spPr>
        <p:txBody>
          <a:bodyPr/>
          <a:lstStyle/>
          <a:p>
            <a:pPr marL="285750" indent="-285750">
              <a:spcBef>
                <a:spcPts val="0"/>
              </a:spcBef>
              <a:spcAft>
                <a:spcPts val="600"/>
              </a:spcAft>
              <a:buFontTx/>
              <a:buChar char="-"/>
            </a:pPr>
            <a:r>
              <a:rPr lang="en-US" dirty="0" smtClean="0">
                <a:solidFill>
                  <a:schemeClr val="tx1"/>
                </a:solidFill>
              </a:rPr>
              <a:t>Translate AVX-512 to existing (256 or shorter) IR</a:t>
            </a:r>
          </a:p>
          <a:p>
            <a:pPr>
              <a:spcBef>
                <a:spcPts val="0"/>
              </a:spcBef>
              <a:spcAft>
                <a:spcPts val="600"/>
              </a:spcAft>
            </a:pPr>
            <a:r>
              <a:rPr lang="en-US" sz="1600" dirty="0" smtClean="0">
                <a:solidFill>
                  <a:schemeClr val="tx2"/>
                </a:solidFill>
              </a:rPr>
              <a:t>Perfect for legacy instructions and few new instructions. </a:t>
            </a:r>
          </a:p>
          <a:p>
            <a:pPr marL="285750" indent="-285750">
              <a:spcBef>
                <a:spcPts val="1800"/>
              </a:spcBef>
              <a:spcAft>
                <a:spcPts val="600"/>
              </a:spcAft>
              <a:buFontTx/>
              <a:buChar char="-"/>
            </a:pPr>
            <a:r>
              <a:rPr lang="en-US" dirty="0" smtClean="0">
                <a:solidFill>
                  <a:schemeClr val="tx1"/>
                </a:solidFill>
              </a:rPr>
              <a:t>Add new 512-bit IR</a:t>
            </a:r>
          </a:p>
          <a:p>
            <a:pPr>
              <a:spcBef>
                <a:spcPts val="0"/>
              </a:spcBef>
              <a:spcAft>
                <a:spcPts val="600"/>
              </a:spcAft>
            </a:pPr>
            <a:r>
              <a:rPr lang="en-US" sz="1600" dirty="0" smtClean="0">
                <a:solidFill>
                  <a:schemeClr val="tx2"/>
                </a:solidFill>
              </a:rPr>
              <a:t>Used for most new instructions.</a:t>
            </a:r>
          </a:p>
          <a:p>
            <a:pPr marL="285750" indent="-285750">
              <a:spcBef>
                <a:spcPts val="1800"/>
              </a:spcBef>
              <a:spcAft>
                <a:spcPts val="600"/>
              </a:spcAft>
              <a:buFontTx/>
              <a:buChar char="-"/>
            </a:pPr>
            <a:r>
              <a:rPr lang="en-US" dirty="0" smtClean="0">
                <a:solidFill>
                  <a:schemeClr val="tx1"/>
                </a:solidFill>
              </a:rPr>
              <a:t>Translate new IR </a:t>
            </a:r>
            <a:r>
              <a:rPr lang="en-US" dirty="0">
                <a:solidFill>
                  <a:schemeClr val="tx1"/>
                </a:solidFill>
              </a:rPr>
              <a:t>into </a:t>
            </a:r>
            <a:r>
              <a:rPr lang="en-US" dirty="0" smtClean="0">
                <a:solidFill>
                  <a:schemeClr val="tx1"/>
                </a:solidFill>
              </a:rPr>
              <a:t>assembly:</a:t>
            </a:r>
          </a:p>
          <a:p>
            <a:pPr marL="511175" lvl="1" indent="-285750">
              <a:spcBef>
                <a:spcPts val="0"/>
              </a:spcBef>
              <a:spcAft>
                <a:spcPts val="600"/>
              </a:spcAft>
              <a:buFontTx/>
              <a:buChar char="-"/>
            </a:pPr>
            <a:r>
              <a:rPr lang="en-US" sz="1600" dirty="0" smtClean="0">
                <a:solidFill>
                  <a:schemeClr val="tx2"/>
                </a:solidFill>
              </a:rPr>
              <a:t>SSE instructions (at least 4 for AVX-512 instruction, usually 8)</a:t>
            </a:r>
          </a:p>
          <a:p>
            <a:pPr marL="511175" lvl="1" indent="-285750">
              <a:spcBef>
                <a:spcPts val="0"/>
              </a:spcBef>
              <a:spcAft>
                <a:spcPts val="600"/>
              </a:spcAft>
              <a:buFontTx/>
              <a:buChar char="-"/>
            </a:pPr>
            <a:r>
              <a:rPr lang="en-US" sz="1600" dirty="0" smtClean="0">
                <a:solidFill>
                  <a:schemeClr val="tx2"/>
                </a:solidFill>
              </a:rPr>
              <a:t>Helper function + SSE to loa</a:t>
            </a:r>
            <a:r>
              <a:rPr lang="en-US" sz="1600" dirty="0" smtClean="0"/>
              <a:t>d parameters (at least 8 for AVX-512 instruction, usually 12)</a:t>
            </a:r>
            <a:endParaRPr lang="en-US" sz="1600" dirty="0" smtClean="0">
              <a:solidFill>
                <a:schemeClr val="tx2"/>
              </a:solidFill>
            </a:endParaRPr>
          </a:p>
          <a:p>
            <a:pPr marL="511175" lvl="1" indent="-285750">
              <a:spcBef>
                <a:spcPts val="0"/>
              </a:spcBef>
              <a:spcAft>
                <a:spcPts val="600"/>
              </a:spcAft>
              <a:buFontTx/>
              <a:buChar char="-"/>
            </a:pPr>
            <a:r>
              <a:rPr lang="en-US" sz="1600" dirty="0" smtClean="0">
                <a:solidFill>
                  <a:schemeClr val="tx2"/>
                </a:solidFill>
              </a:rPr>
              <a:t>Use conditional expressions</a:t>
            </a:r>
          </a:p>
        </p:txBody>
      </p:sp>
    </p:spTree>
    <p:extLst>
      <p:ext uri="{BB962C8B-B14F-4D97-AF65-F5344CB8AC3E}">
        <p14:creationId xmlns:p14="http://schemas.microsoft.com/office/powerpoint/2010/main" val="3701091930"/>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l_PPT_LgtTmplt_WideScrn_CLEAR_013014">
  <a:themeElements>
    <a:clrScheme name="Intel Clear Jan 2014">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AEEF"/>
      </a:hlink>
      <a:folHlink>
        <a:srgbClr val="0071C5"/>
      </a:folHlink>
    </a:clrScheme>
    <a:fontScheme name="Custom 1">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cs typeface="Lucida Console"/>
          </a:defRPr>
        </a:defPPr>
      </a:lstStyle>
    </a:txDef>
  </a:objectDefaults>
  <a:extraClrSchemeLst/>
  <a:extLst>
    <a:ext uri="{05A4C25C-085E-4340-85A3-A5531E510DB2}">
      <thm15:themeFamily xmlns:thm15="http://schemas.microsoft.com/office/thememl/2012/main" name="DPD_PPT_LgtTmplt_WideScrn_CLEAR_040814" id="{8275221D-7102-574D-80B1-C1BC1E2DFD23}" vid="{68629D33-8190-CB46-A407-5817FB26C2D9}"/>
    </a:ext>
  </a:extLst>
</a:theme>
</file>

<file path=ppt/theme/theme2.xml><?xml version="1.0" encoding="utf-8"?>
<a:theme xmlns:a="http://schemas.openxmlformats.org/drawingml/2006/main" name="5_intel_PPT_LgtTmplt_WideScrn_CLEAR_013014">
  <a:themeElements>
    <a:clrScheme name="Intel Clear Jan 2014">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AEEF"/>
      </a:hlink>
      <a:folHlink>
        <a:srgbClr val="0071C5"/>
      </a:folHlink>
    </a:clrScheme>
    <a:fontScheme name="Custom 1">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cs typeface="Lucida Console"/>
          </a:defRPr>
        </a:defPPr>
      </a:lstStyle>
    </a:txDef>
  </a:objectDefaults>
  <a:extraClrSchemeLst/>
  <a:extLst>
    <a:ext uri="{05A4C25C-085E-4340-85A3-A5531E510DB2}">
      <thm15:themeFamily xmlns:thm15="http://schemas.microsoft.com/office/thememl/2012/main" name="DPD_PPT_LgtTmplt_WideScrn_CLEAR_040814" id="{8275221D-7102-574D-80B1-C1BC1E2DFD23}" vid="{68629D33-8190-CB46-A407-5817FB26C2D9}"/>
    </a:ext>
  </a:extLst>
</a:theme>
</file>

<file path=ppt/theme/theme3.xml><?xml version="1.0" encoding="utf-8"?>
<a:theme xmlns:a="http://schemas.openxmlformats.org/drawingml/2006/main" name="14_intel_PPT_LgtTmplt_WideScrn_CLEAR_013014">
  <a:themeElements>
    <a:clrScheme name="Intel Clear Jan 2014">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AEEF"/>
      </a:hlink>
      <a:folHlink>
        <a:srgbClr val="0071C5"/>
      </a:folHlink>
    </a:clrScheme>
    <a:fontScheme name="Custom 1">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cs typeface="Lucida Console"/>
          </a:defRPr>
        </a:defPPr>
      </a:lstStyle>
    </a:txDef>
  </a:objectDefaults>
  <a:extraClrSchemeLst/>
  <a:extLst>
    <a:ext uri="{05A4C25C-085E-4340-85A3-A5531E510DB2}">
      <thm15:themeFamily xmlns:thm15="http://schemas.microsoft.com/office/thememl/2012/main" name="DPD_PPT_LgtTmplt_WideScrn_CLEAR_040814" id="{8275221D-7102-574D-80B1-C1BC1E2DFD23}" vid="{68629D33-8190-CB46-A407-5817FB26C2D9}"/>
    </a:ext>
  </a:extLst>
</a:theme>
</file>

<file path=ppt/theme/theme4.xml><?xml version="1.0" encoding="utf-8"?>
<a:theme xmlns:a="http://schemas.openxmlformats.org/drawingml/2006/main" name="1_intel_PPT_LgtTmplt_WideScrn_CLEAR_013014">
  <a:themeElements>
    <a:clrScheme name="Intel Clear Jan 2014">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AEEF"/>
      </a:hlink>
      <a:folHlink>
        <a:srgbClr val="0071C5"/>
      </a:folHlink>
    </a:clrScheme>
    <a:fontScheme name="Custom 1">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cs typeface="Lucida Console"/>
          </a:defRPr>
        </a:defPPr>
      </a:lstStyle>
    </a:txDef>
  </a:objectDefaults>
  <a:extraClrSchemeLst/>
  <a:extLst>
    <a:ext uri="{05A4C25C-085E-4340-85A3-A5531E510DB2}">
      <thm15:themeFamily xmlns:thm15="http://schemas.microsoft.com/office/thememl/2012/main" name="DPD_PPT_LgtTmplt_WideScrn_CLEAR_040814" id="{8275221D-7102-574D-80B1-C1BC1E2DFD23}" vid="{68629D33-8190-CB46-A407-5817FB26C2D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938FCB759CD04C8036DCFFB012F572" ma:contentTypeVersion="0" ma:contentTypeDescription="Create a new document." ma:contentTypeScope="" ma:versionID="6eb5870b0ecc88ef2f4a6b24d09d5901">
  <xsd:schema xmlns:xsd="http://www.w3.org/2001/XMLSchema" xmlns:xs="http://www.w3.org/2001/XMLSchema" xmlns:p="http://schemas.microsoft.com/office/2006/metadata/properties" xmlns:ns2="3d4b6912-1179-493d-a4d8-f079e557c7c9" targetNamespace="http://schemas.microsoft.com/office/2006/metadata/properties" ma:root="true" ma:fieldsID="e2332484233b5715775f83c67c9a1c18" ns2:_="">
    <xsd:import namespace="3d4b6912-1179-493d-a4d8-f079e557c7c9"/>
    <xsd:element name="properties">
      <xsd:complexType>
        <xsd:sequence>
          <xsd:element name="documentManagement">
            <xsd:complexType>
              <xsd:all>
                <xsd:element ref="ns2:Example_x0020_Abstract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4b6912-1179-493d-a4d8-f079e557c7c9" elementFormDefault="qualified">
    <xsd:import namespace="http://schemas.microsoft.com/office/2006/documentManagement/types"/>
    <xsd:import namespace="http://schemas.microsoft.com/office/infopath/2007/PartnerControls"/>
    <xsd:element name="Example_x0020_Abstracts" ma:index="8" ma:displayName="Example Abstracts" ma:default="General" ma:format="RadioButtons" ma:internalName="Example_x0020_Abstracts">
      <xsd:simpleType>
        <xsd:restriction base="dms:Choice">
          <xsd:enumeration value="General"/>
          <xsd:enumeration value="Demos"/>
          <xsd:enumeration value="Posters"/>
          <xsd:enumeration value="Presentation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Example_x0020_Abstracts xmlns="3d4b6912-1179-493d-a4d8-f079e557c7c9"/>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8938DF-7CAB-4EBB-9871-3561DD8C2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4b6912-1179-493d-a4d8-f079e557c7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D754AFF-B3DC-409B-BC53-D7FFE8D141BF}">
  <ds:schemaRefs>
    <ds:schemaRef ds:uri="http://purl.org/dc/terms/"/>
    <ds:schemaRef ds:uri="http://schemas.openxmlformats.org/package/2006/metadata/core-properties"/>
    <ds:schemaRef ds:uri="http://schemas.microsoft.com/office/2006/documentManagement/types"/>
    <ds:schemaRef ds:uri="3d4b6912-1179-493d-a4d8-f079e557c7c9"/>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47AE9418-B066-4CA4-A36B-903F665FBB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3437</Words>
  <Application>Microsoft Office PowerPoint</Application>
  <PresentationFormat>On-screen Show (16:9)</PresentationFormat>
  <Paragraphs>331</Paragraphs>
  <Slides>18</Slides>
  <Notes>14</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18</vt:i4>
      </vt:variant>
    </vt:vector>
  </HeadingPairs>
  <TitlesOfParts>
    <vt:vector size="32" baseType="lpstr">
      <vt:lpstr>Intel Clear</vt:lpstr>
      <vt:lpstr>Intel Clear Light</vt:lpstr>
      <vt:lpstr>Wingdings</vt:lpstr>
      <vt:lpstr>Arial</vt:lpstr>
      <vt:lpstr>Arial Narrow</vt:lpstr>
      <vt:lpstr>Courier New</vt:lpstr>
      <vt:lpstr>Calibri</vt:lpstr>
      <vt:lpstr>MS PGothic</vt:lpstr>
      <vt:lpstr>Intel Clear Pro</vt:lpstr>
      <vt:lpstr>Lucida Console</vt:lpstr>
      <vt:lpstr>intel_PPT_LgtTmplt_WideScrn_CLEAR_013014</vt:lpstr>
      <vt:lpstr>5_intel_PPT_LgtTmplt_WideScrn_CLEAR_013014</vt:lpstr>
      <vt:lpstr>14_intel_PPT_LgtTmplt_WideScrn_CLEAR_013014</vt:lpstr>
      <vt:lpstr>1_intel_PPT_LgtTmplt_WideScrn_CLEAR_013014</vt:lpstr>
      <vt:lpstr>Valgrind, AVX-512, and Intel HPC Analysis Tools  7 August 2017  Scalable Tools Workshop, Granlibakken, Tahoe City, CA  </vt:lpstr>
      <vt:lpstr>Open-Source Tools Team: Executive Summary</vt:lpstr>
      <vt:lpstr>PowerPoint Presentation</vt:lpstr>
      <vt:lpstr>Open-Source Tools Team: Tools and Status</vt:lpstr>
      <vt:lpstr>KNL Highlights</vt:lpstr>
      <vt:lpstr>Enabling AVX-512 vector support into Valgrind: Approach</vt:lpstr>
      <vt:lpstr>PowerPoint Presentation</vt:lpstr>
      <vt:lpstr>PowerPoint Presentation</vt:lpstr>
      <vt:lpstr>AVX-512, adding instructions to Valgrind</vt:lpstr>
      <vt:lpstr>Valgrind Next Steps</vt:lpstr>
      <vt:lpstr>NASA IS – Valgrind memcheck</vt:lpstr>
      <vt:lpstr>Intel Vector Advisor on IS Class C – no AVX-512</vt:lpstr>
      <vt:lpstr>Intel Vector Advisor on IS Class C – AVX-512</vt:lpstr>
      <vt:lpstr>Intel Trace Analyzer and Collector on MPI IS Class C – AVX-512</vt:lpstr>
      <vt:lpstr>Legal Disclaimer &amp; Optimization Notice</vt:lpstr>
      <vt:lpstr>backup</vt:lpstr>
      <vt:lpstr>More detailed Valgrind steps to add instruction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CTPClassification=:VisualMarkings=, CTPClassification=CTP_IC:VisualMarkings=</cp:keywords>
  <cp:lastModifiedBy/>
  <cp:revision>1</cp:revision>
  <dcterms:created xsi:type="dcterms:W3CDTF">2015-05-06T16:36:39Z</dcterms:created>
  <dcterms:modified xsi:type="dcterms:W3CDTF">2017-08-08T14:17:38Z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0x010100ED938FCB759CD04C8036DCFFB012F572</vt:lpwstr>
  </property>
  <property fmtid="{D5CDD505-2E9C-101B-9397-08002B2CF9AE}" pid="3" name="TitusGUID">
    <vt:lpwstr>91d4dfb0-27f6-4a79-bee1-a78d619a984e</vt:lpwstr>
  </property>
  <property fmtid="{D5CDD505-2E9C-101B-9397-08002B2CF9AE}" pid="4" name="CTP_BU">
    <vt:lpwstr>ENTERPRISE AND GOVERNMENT</vt:lpwstr>
  </property>
  <property fmtid="{D5CDD505-2E9C-101B-9397-08002B2CF9AE}" pid="5" name="CTP_TimeStamp">
    <vt:lpwstr>2017-08-08 14:17:34Z</vt:lpwstr>
  </property>
  <property fmtid="{D5CDD505-2E9C-101B-9397-08002B2CF9AE}" pid="6" name="CTP_IDSID">
    <vt:lpwstr>NA</vt:lpwstr>
  </property>
  <property fmtid="{D5CDD505-2E9C-101B-9397-08002B2CF9AE}" pid="7" name="CTP_WWID">
    <vt:lpwstr>NA</vt:lpwstr>
  </property>
  <property fmtid="{D5CDD505-2E9C-101B-9397-08002B2CF9AE}" pid="8" name="CTPClassification">
    <vt:lpwstr>CTP_IC</vt:lpwstr>
  </property>
</Properties>
</file>