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68" r:id="rId3"/>
    <p:sldId id="269" r:id="rId4"/>
    <p:sldId id="270" r:id="rId5"/>
    <p:sldId id="271" r:id="rId6"/>
    <p:sldId id="279" r:id="rId7"/>
    <p:sldId id="273" r:id="rId8"/>
    <p:sldId id="282" r:id="rId9"/>
    <p:sldId id="280" r:id="rId10"/>
    <p:sldId id="275" r:id="rId11"/>
    <p:sldId id="281" r:id="rId12"/>
    <p:sldId id="276" r:id="rId13"/>
    <p:sldId id="277" r:id="rId14"/>
    <p:sldId id="278" r:id="rId15"/>
  </p:sldIdLst>
  <p:sldSz cx="9144000" cy="5715000" type="screen16x10"/>
  <p:notesSz cx="4870450" cy="71040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FABAE2-E18C-4B04-BFD2-481793FB1747}">
          <p14:sldIdLst>
            <p14:sldId id="267"/>
            <p14:sldId id="268"/>
            <p14:sldId id="269"/>
            <p14:sldId id="270"/>
            <p14:sldId id="271"/>
            <p14:sldId id="279"/>
            <p14:sldId id="273"/>
            <p14:sldId id="282"/>
            <p14:sldId id="280"/>
            <p14:sldId id="275"/>
            <p14:sldId id="281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78">
          <p15:clr>
            <a:srgbClr val="A4A3A4"/>
          </p15:clr>
        </p15:guide>
        <p15:guide id="2" orient="horz" pos="598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3206">
          <p15:clr>
            <a:srgbClr val="A4A3A4"/>
          </p15:clr>
        </p15:guide>
        <p15:guide id="6" orient="horz" pos="3342">
          <p15:clr>
            <a:srgbClr val="A4A3A4"/>
          </p15:clr>
        </p15:guide>
        <p15:guide id="7" pos="5488">
          <p15:clr>
            <a:srgbClr val="A4A3A4"/>
          </p15:clr>
        </p15:guide>
        <p15:guide id="8" pos="476">
          <p15:clr>
            <a:srgbClr val="A4A3A4"/>
          </p15:clr>
        </p15:guide>
        <p15:guide id="9" pos="816">
          <p15:clr>
            <a:srgbClr val="A4A3A4"/>
          </p15:clr>
        </p15:guide>
        <p15:guide id="10" pos="861">
          <p15:clr>
            <a:srgbClr val="A4A3A4"/>
          </p15:clr>
        </p15:guide>
        <p15:guide id="11" pos="1247">
          <p15:clr>
            <a:srgbClr val="A4A3A4"/>
          </p15:clr>
        </p15:guide>
        <p15:guide id="12" pos="1292">
          <p15:clr>
            <a:srgbClr val="A4A3A4"/>
          </p15:clr>
        </p15:guide>
        <p15:guide id="13" pos="1655">
          <p15:clr>
            <a:srgbClr val="A4A3A4"/>
          </p15:clr>
        </p15:guide>
        <p15:guide id="14" pos="1700">
          <p15:clr>
            <a:srgbClr val="A4A3A4"/>
          </p15:clr>
        </p15:guide>
        <p15:guide id="15" pos="2086">
          <p15:clr>
            <a:srgbClr val="A4A3A4"/>
          </p15:clr>
        </p15:guide>
        <p15:guide id="16" pos="2131">
          <p15:clr>
            <a:srgbClr val="A4A3A4"/>
          </p15:clr>
        </p15:guide>
        <p15:guide id="17" pos="2517">
          <p15:clr>
            <a:srgbClr val="A4A3A4"/>
          </p15:clr>
        </p15:guide>
        <p15:guide id="18" pos="2562">
          <p15:clr>
            <a:srgbClr val="A4A3A4"/>
          </p15:clr>
        </p15:guide>
        <p15:guide id="19" pos="2925">
          <p15:clr>
            <a:srgbClr val="A4A3A4"/>
          </p15:clr>
        </p15:guide>
        <p15:guide id="20" pos="2970">
          <p15:clr>
            <a:srgbClr val="A4A3A4"/>
          </p15:clr>
        </p15:guide>
        <p15:guide id="21" pos="3356">
          <p15:clr>
            <a:srgbClr val="A4A3A4"/>
          </p15:clr>
        </p15:guide>
        <p15:guide id="22" pos="3401">
          <p15:clr>
            <a:srgbClr val="A4A3A4"/>
          </p15:clr>
        </p15:guide>
        <p15:guide id="23" pos="3787">
          <p15:clr>
            <a:srgbClr val="A4A3A4"/>
          </p15:clr>
        </p15:guide>
        <p15:guide id="24" pos="3832">
          <p15:clr>
            <a:srgbClr val="A4A3A4"/>
          </p15:clr>
        </p15:guide>
        <p15:guide id="25" pos="4240">
          <p15:clr>
            <a:srgbClr val="A4A3A4"/>
          </p15:clr>
        </p15:guide>
        <p15:guide id="26" pos="4626">
          <p15:clr>
            <a:srgbClr val="A4A3A4"/>
          </p15:clr>
        </p15:guide>
        <p15:guide id="27" pos="4671">
          <p15:clr>
            <a:srgbClr val="A4A3A4"/>
          </p15:clr>
        </p15:guide>
        <p15:guide id="28" pos="5057">
          <p15:clr>
            <a:srgbClr val="A4A3A4"/>
          </p15:clr>
        </p15:guide>
        <p15:guide id="29" pos="5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153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ie" initials="j" lastIdx="1" clrIdx="0">
    <p:extLst>
      <p:ext uri="{19B8F6BF-5375-455C-9EA6-DF929625EA0E}">
        <p15:presenceInfo xmlns:p15="http://schemas.microsoft.com/office/powerpoint/2012/main" userId="joz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3963"/>
    <a:srgbClr val="0B2A5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6436" autoAdjust="0"/>
  </p:normalViewPr>
  <p:slideViewPr>
    <p:cSldViewPr>
      <p:cViewPr varScale="1">
        <p:scale>
          <a:sx n="128" d="100"/>
          <a:sy n="128" d="100"/>
        </p:scale>
        <p:origin x="744" y="126"/>
      </p:cViewPr>
      <p:guideLst>
        <p:guide orient="horz" pos="3478"/>
        <p:guide orient="horz" pos="598"/>
        <p:guide orient="horz" pos="893"/>
        <p:guide orient="horz" pos="1074"/>
        <p:guide orient="horz" pos="3206"/>
        <p:guide orient="horz" pos="3342"/>
        <p:guide pos="5488"/>
        <p:guide pos="476"/>
        <p:guide pos="816"/>
        <p:guide pos="861"/>
        <p:guide pos="1247"/>
        <p:guide pos="1292"/>
        <p:guide pos="1655"/>
        <p:guide pos="1700"/>
        <p:guide pos="2086"/>
        <p:guide pos="2131"/>
        <p:guide pos="2517"/>
        <p:guide pos="2562"/>
        <p:guide pos="2925"/>
        <p:guide pos="2970"/>
        <p:guide pos="3356"/>
        <p:guide pos="3401"/>
        <p:guide pos="3787"/>
        <p:guide pos="3832"/>
        <p:guide pos="4240"/>
        <p:guide pos="4626"/>
        <p:guide pos="4671"/>
        <p:guide pos="5057"/>
        <p:guide pos="5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2682" y="84"/>
      </p:cViewPr>
      <p:guideLst>
        <p:guide orient="horz" pos="2238"/>
        <p:guide pos="153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110528" cy="355203"/>
          </a:xfrm>
          <a:prstGeom prst="rect">
            <a:avLst/>
          </a:prstGeom>
        </p:spPr>
        <p:txBody>
          <a:bodyPr vert="horz" lIns="68421" tIns="34211" rIns="68421" bIns="34211" rtlCol="0"/>
          <a:lstStyle>
            <a:lvl1pPr algn="l">
              <a:defRPr sz="9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758795" y="1"/>
            <a:ext cx="2110528" cy="355203"/>
          </a:xfrm>
          <a:prstGeom prst="rect">
            <a:avLst/>
          </a:prstGeom>
        </p:spPr>
        <p:txBody>
          <a:bodyPr vert="horz" lIns="68421" tIns="34211" rIns="68421" bIns="34211" rtlCol="0"/>
          <a:lstStyle>
            <a:lvl1pPr algn="r">
              <a:defRPr sz="900"/>
            </a:lvl1pPr>
          </a:lstStyle>
          <a:p>
            <a:fld id="{C018CAB8-1F61-49D8-8340-04BCC7D2C15D}" type="datetimeFigureOut">
              <a:rPr lang="de-LU" smtClean="0"/>
              <a:t>04.08.2017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2110528" cy="355203"/>
          </a:xfrm>
          <a:prstGeom prst="rect">
            <a:avLst/>
          </a:prstGeom>
        </p:spPr>
        <p:txBody>
          <a:bodyPr vert="horz" lIns="68421" tIns="34211" rIns="68421" bIns="34211" rtlCol="0" anchor="b"/>
          <a:lstStyle>
            <a:lvl1pPr algn="l">
              <a:defRPr sz="9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2758795" y="6747627"/>
            <a:ext cx="2110528" cy="355203"/>
          </a:xfrm>
          <a:prstGeom prst="rect">
            <a:avLst/>
          </a:prstGeom>
        </p:spPr>
        <p:txBody>
          <a:bodyPr vert="horz" lIns="68421" tIns="34211" rIns="68421" bIns="34211" rtlCol="0" anchor="b"/>
          <a:lstStyle>
            <a:lvl1pPr algn="r">
              <a:defRPr sz="900"/>
            </a:lvl1pPr>
          </a:lstStyle>
          <a:p>
            <a:fld id="{E9BF0D3E-1C11-4BC7-888D-E90D04E946F0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110528" cy="355203"/>
          </a:xfrm>
          <a:prstGeom prst="rect">
            <a:avLst/>
          </a:prstGeom>
        </p:spPr>
        <p:txBody>
          <a:bodyPr vert="horz" lIns="68421" tIns="34211" rIns="68421" bIns="34211" rtlCol="0"/>
          <a:lstStyle>
            <a:lvl1pPr algn="l">
              <a:defRPr sz="9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2758795" y="1"/>
            <a:ext cx="2110528" cy="355203"/>
          </a:xfrm>
          <a:prstGeom prst="rect">
            <a:avLst/>
          </a:prstGeom>
        </p:spPr>
        <p:txBody>
          <a:bodyPr vert="horz" lIns="68421" tIns="34211" rIns="68421" bIns="34211" rtlCol="0"/>
          <a:lstStyle>
            <a:lvl1pPr algn="r">
              <a:defRPr sz="900"/>
            </a:lvl1pPr>
          </a:lstStyle>
          <a:p>
            <a:fld id="{8B9FABE9-F223-40F4-B29B-AF42B1456244}" type="datetimeFigureOut">
              <a:rPr lang="de-LU" smtClean="0"/>
              <a:t>04.08.2017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533400"/>
            <a:ext cx="4259262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8421" tIns="34211" rIns="68421" bIns="34211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7045" y="3374430"/>
            <a:ext cx="3896360" cy="3196828"/>
          </a:xfrm>
          <a:prstGeom prst="rect">
            <a:avLst/>
          </a:prstGeom>
        </p:spPr>
        <p:txBody>
          <a:bodyPr vert="horz" lIns="68421" tIns="34211" rIns="68421" bIns="3421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2110528" cy="355203"/>
          </a:xfrm>
          <a:prstGeom prst="rect">
            <a:avLst/>
          </a:prstGeom>
        </p:spPr>
        <p:txBody>
          <a:bodyPr vert="horz" lIns="68421" tIns="34211" rIns="68421" bIns="34211" rtlCol="0" anchor="b"/>
          <a:lstStyle>
            <a:lvl1pPr algn="l">
              <a:defRPr sz="9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758795" y="6747627"/>
            <a:ext cx="2110528" cy="355203"/>
          </a:xfrm>
          <a:prstGeom prst="rect">
            <a:avLst/>
          </a:prstGeom>
        </p:spPr>
        <p:txBody>
          <a:bodyPr vert="horz" lIns="68421" tIns="34211" rIns="68421" bIns="34211" rtlCol="0" anchor="b"/>
          <a:lstStyle>
            <a:lvl1pPr algn="r">
              <a:defRPr sz="900"/>
            </a:lvl1pPr>
          </a:lstStyle>
          <a:p>
            <a:fld id="{97667336-ABAD-4032-8A72-A57DA0F2B670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15941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59436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77542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3174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43952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69646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34128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9092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Foto: Wolfgang</a:t>
            </a:r>
            <a:r>
              <a:rPr lang="en-US" baseline="0" dirty="0" smtClean="0"/>
              <a:t> guellich “separate reality” CC Heinz Zak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45271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0356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05939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634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08969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47739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690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628653" y="1717146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6985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207961" y="504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755580" y="2017448"/>
            <a:ext cx="7832725" cy="96429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33"/>
            </a:lvl1pPr>
          </a:lstStyle>
          <a:p>
            <a:pPr lvl="0"/>
            <a:r>
              <a:rPr lang="de-DE" dirty="0" smtClean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755576" y="4656667"/>
            <a:ext cx="4464050" cy="420688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333"/>
            </a:lvl1pPr>
          </a:lstStyle>
          <a:p>
            <a:r>
              <a:rPr lang="de-DE" sz="1167" baseline="0" dirty="0" smtClean="0">
                <a:solidFill>
                  <a:srgbClr val="0B2A51"/>
                </a:solidFill>
                <a:latin typeface="Verdana" pitchFamily="34" charset="0"/>
              </a:rPr>
              <a:t>Vortragender </a:t>
            </a:r>
          </a:p>
          <a:p>
            <a:r>
              <a:rPr lang="de-DE" sz="1167" baseline="0" dirty="0" smtClean="0">
                <a:solidFill>
                  <a:srgbClr val="0B2A51"/>
                </a:solidFill>
                <a:latin typeface="Verdana" pitchFamily="34" charset="0"/>
              </a:rPr>
              <a:t>Dresden, 26. Oktober 2015</a:t>
            </a:r>
            <a:endParaRPr lang="de-LU" sz="1167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755580" y="3337720"/>
            <a:ext cx="7832725" cy="1259417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2667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Präsentationsüberschrift</a:t>
            </a:r>
            <a:endParaRPr lang="de-DE" dirty="0"/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2254"/>
            <a:ext cx="1067271" cy="31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0" y="690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755579" y="2017448"/>
            <a:ext cx="7832725" cy="96429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33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755579" y="3337720"/>
            <a:ext cx="7832725" cy="1259417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2667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Präsentationsüberschrift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16916"/>
            <a:ext cx="1072896" cy="314325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16958"/>
            <a:ext cx="857123" cy="3065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23" y="92304"/>
            <a:ext cx="856800" cy="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80" y="1717146"/>
            <a:ext cx="7832725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00">
                <a:latin typeface="Univers 55" panose="00000400000000000000" pitchFamily="2" charset="0"/>
              </a:defRPr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00">
                <a:latin typeface="Univers 55" panose="00000400000000000000" pitchFamily="2" charset="0"/>
              </a:defRPr>
            </a:lvl2pPr>
            <a:lvl3pPr marL="0" indent="0">
              <a:spcAft>
                <a:spcPts val="500"/>
              </a:spcAft>
              <a:buNone/>
              <a:tabLst/>
              <a:defRPr sz="1333">
                <a:latin typeface="Univers 55" panose="00000400000000000000" pitchFamily="2" charset="0"/>
              </a:defRPr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>
                <a:latin typeface="Univers 55" panose="00000400000000000000" pitchFamily="2" charset="0"/>
              </a:defRPr>
            </a:lvl4pPr>
            <a:lvl5pPr marL="346590" indent="-105829">
              <a:spcAft>
                <a:spcPts val="500"/>
              </a:spcAft>
              <a:tabLst/>
              <a:defRPr sz="1333">
                <a:latin typeface="Univers 55" panose="00000400000000000000" pitchFamily="2" charset="0"/>
              </a:defRPr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 – 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DIN-Bold" panose="020B0500000000000000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80" y="3829608"/>
            <a:ext cx="7832725" cy="124774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Univers 55" panose="00000400000000000000" pitchFamily="2" charset="0"/>
              </a:defRPr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00">
                <a:latin typeface="Univers 55" panose="00000400000000000000" pitchFamily="2" charset="0"/>
              </a:defRPr>
            </a:lvl2pPr>
            <a:lvl3pPr marL="285750" indent="-285750">
              <a:spcAft>
                <a:spcPts val="500"/>
              </a:spcAft>
              <a:buFont typeface="Arial" panose="020B0604020202020204" pitchFamily="34" charset="0"/>
              <a:buChar char="•"/>
              <a:tabLst/>
              <a:defRPr sz="1600">
                <a:latin typeface="Univers 55" panose="00000400000000000000" pitchFamily="2" charset="0"/>
              </a:defRPr>
            </a:lvl3pPr>
            <a:lvl4pPr marL="420682" indent="-28575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333">
                <a:latin typeface="Univers 55" panose="00000400000000000000" pitchFamily="2" charset="0"/>
              </a:defRPr>
            </a:lvl4pPr>
            <a:lvl5pPr marL="346590" indent="-105829">
              <a:spcAft>
                <a:spcPts val="500"/>
              </a:spcAft>
              <a:tabLst/>
              <a:defRPr sz="1333">
                <a:latin typeface="Univers 55" panose="00000400000000000000" pitchFamily="2" charset="0"/>
              </a:defRPr>
            </a:lvl5pPr>
            <a:lvl9pPr marL="3333521" indent="-285750">
              <a:buFont typeface="Arial" panose="020B0604020202020204" pitchFamily="34" charset="0"/>
              <a:buChar char="•"/>
              <a:defRPr/>
            </a:lvl9pPr>
          </a:lstStyle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Lorem ipsum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foobar</a:t>
            </a:r>
            <a:endParaRPr lang="en-US" dirty="0" smtClean="0"/>
          </a:p>
          <a:p>
            <a:pPr lvl="0"/>
            <a:endParaRPr lang="de-DE" dirty="0" smtClean="0"/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3255928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DIN-Bold" panose="020B0500000000000000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23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80" y="1717146"/>
            <a:ext cx="396088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5" y="1717146"/>
            <a:ext cx="388461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769937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31265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8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78" y="1717146"/>
            <a:ext cx="2592460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419475" y="1717146"/>
            <a:ext cx="2592388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083300" y="1717146"/>
            <a:ext cx="2597149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70138" y="1713346"/>
            <a:ext cx="190976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770134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smtClean="0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771776" y="1713346"/>
            <a:ext cx="1944688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339" y="1713346"/>
            <a:ext cx="1908377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8" y="1713346"/>
            <a:ext cx="190976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55576" y="951178"/>
            <a:ext cx="7832725" cy="46566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 smtClean="0">
                <a:solidFill>
                  <a:schemeClr val="bg2"/>
                </a:solidFill>
                <a:latin typeface="DIN-Bold" panose="020B0500000000000000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/>
        </p:nvCxnSpPr>
        <p:spPr>
          <a:xfrm>
            <a:off x="-1" y="6985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755650" y="5328708"/>
            <a:ext cx="1898652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07 August 2017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833691" y="5329767"/>
            <a:ext cx="3883025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788152" y="5328708"/>
            <a:ext cx="1908175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Folie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2" name="Grafik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2254"/>
            <a:ext cx="1067271" cy="316798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1" y="217488"/>
            <a:ext cx="857037" cy="3062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0" y="110903"/>
            <a:ext cx="857038" cy="5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0" r:id="rId4"/>
    <p:sldLayoutId id="2147483654" r:id="rId5"/>
    <p:sldLayoutId id="2147483656" r:id="rId6"/>
    <p:sldLayoutId id="2147483657" r:id="rId7"/>
    <p:sldLayoutId id="2147483658" r:id="rId8"/>
    <p:sldLayoutId id="2147483655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761943" rtl="0" eaLnBrk="1" latinLnBrk="0" hangingPunct="1">
        <a:spcBef>
          <a:spcPct val="0"/>
        </a:spcBef>
        <a:buNone/>
        <a:defRPr sz="1667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761943" rtl="0" eaLnBrk="1" fontAlgn="t" latinLnBrk="0" hangingPunct="1">
        <a:spcBef>
          <a:spcPts val="0"/>
        </a:spcBef>
        <a:spcAft>
          <a:spcPts val="1000"/>
        </a:spcAft>
        <a:buFontTx/>
        <a:buNone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05829" algn="l" defTabSz="761943" rtl="0" eaLnBrk="1" fontAlgn="t" latinLnBrk="0" hangingPunct="1">
        <a:spcBef>
          <a:spcPts val="250"/>
        </a:spcBef>
        <a:buSzPct val="100000"/>
        <a:buFont typeface="Symbol" charset="2"/>
        <a:buChar char="-"/>
        <a:tabLst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656140" indent="-105829" algn="l" defTabSz="761943" rtl="0" eaLnBrk="1" fontAlgn="t" latinLnBrk="0" hangingPunct="1">
        <a:spcBef>
          <a:spcPts val="0"/>
        </a:spcBef>
        <a:spcAft>
          <a:spcPts val="250"/>
        </a:spcAft>
        <a:buSzPct val="100000"/>
        <a:buFont typeface="Symbol" charset="2"/>
        <a:buChar char="-"/>
        <a:tabLst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677306" indent="0" algn="l" defTabSz="761943" rtl="0" eaLnBrk="1" latinLnBrk="0" hangingPunct="1">
        <a:spcBef>
          <a:spcPts val="0"/>
        </a:spcBef>
        <a:buSzPct val="100000"/>
        <a:buFont typeface="AppleSymbols" charset="0"/>
        <a:buNone/>
        <a:tabLst/>
        <a:defRPr sz="1167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195869" indent="-105829" algn="l" defTabSz="761943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167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095343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314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286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257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1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3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4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87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57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28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00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72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pos="839" userDrawn="1">
          <p15:clr>
            <a:srgbClr val="F26B43"/>
          </p15:clr>
        </p15:guide>
        <p15:guide id="4" pos="884" userDrawn="1">
          <p15:clr>
            <a:srgbClr val="F26B43"/>
          </p15:clr>
        </p15:guide>
        <p15:guide id="5" pos="1292" userDrawn="1">
          <p15:clr>
            <a:srgbClr val="F26B43"/>
          </p15:clr>
        </p15:guide>
        <p15:guide id="6" pos="1247" userDrawn="1">
          <p15:clr>
            <a:srgbClr val="F26B43"/>
          </p15:clr>
        </p15:guide>
        <p15:guide id="7" pos="1701" userDrawn="1">
          <p15:clr>
            <a:srgbClr val="F26B43"/>
          </p15:clr>
        </p15:guide>
        <p15:guide id="8" pos="1746" userDrawn="1">
          <p15:clr>
            <a:srgbClr val="F26B43"/>
          </p15:clr>
        </p15:guide>
        <p15:guide id="9" pos="2109" userDrawn="1">
          <p15:clr>
            <a:srgbClr val="F26B43"/>
          </p15:clr>
        </p15:guide>
        <p15:guide id="10" pos="2154" userDrawn="1">
          <p15:clr>
            <a:srgbClr val="F26B43"/>
          </p15:clr>
        </p15:guide>
        <p15:guide id="11" pos="2517" userDrawn="1">
          <p15:clr>
            <a:srgbClr val="F26B43"/>
          </p15:clr>
        </p15:guide>
        <p15:guide id="12" pos="2562" userDrawn="1">
          <p15:clr>
            <a:srgbClr val="F26B43"/>
          </p15:clr>
        </p15:guide>
        <p15:guide id="13" pos="2971" userDrawn="1">
          <p15:clr>
            <a:srgbClr val="F26B43"/>
          </p15:clr>
        </p15:guide>
        <p15:guide id="14" pos="3016" userDrawn="1">
          <p15:clr>
            <a:srgbClr val="F26B43"/>
          </p15:clr>
        </p15:guide>
        <p15:guide id="15" pos="3379" userDrawn="1">
          <p15:clr>
            <a:srgbClr val="F26B43"/>
          </p15:clr>
        </p15:guide>
        <p15:guide id="16" pos="3424" userDrawn="1">
          <p15:clr>
            <a:srgbClr val="F26B43"/>
          </p15:clr>
        </p15:guide>
        <p15:guide id="17" pos="3787" userDrawn="1">
          <p15:clr>
            <a:srgbClr val="F26B43"/>
          </p15:clr>
        </p15:guide>
        <p15:guide id="18" pos="3833" userDrawn="1">
          <p15:clr>
            <a:srgbClr val="F26B43"/>
          </p15:clr>
        </p15:guide>
        <p15:guide id="19" pos="4195" userDrawn="1">
          <p15:clr>
            <a:srgbClr val="F26B43"/>
          </p15:clr>
        </p15:guide>
        <p15:guide id="20" pos="4241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3357" userDrawn="1">
          <p15:clr>
            <a:srgbClr val="F26B43"/>
          </p15:clr>
        </p15:guide>
        <p15:guide id="27" orient="horz" pos="1082" userDrawn="1">
          <p15:clr>
            <a:srgbClr val="F26B43"/>
          </p15:clr>
        </p15:guide>
        <p15:guide id="28" orient="horz" pos="3198" userDrawn="1">
          <p15:clr>
            <a:srgbClr val="F26B43"/>
          </p15:clr>
        </p15:guide>
        <p15:guide id="29" orient="horz" pos="326" userDrawn="1">
          <p15:clr>
            <a:srgbClr val="F26B43"/>
          </p15:clr>
        </p15:guide>
        <p15:guide id="30" orient="horz" pos="137" userDrawn="1">
          <p15:clr>
            <a:srgbClr val="F26B43"/>
          </p15:clr>
        </p15:guide>
        <p15:guide id="31" orient="horz" pos="2367" userDrawn="1">
          <p15:clr>
            <a:srgbClr val="F26B43"/>
          </p15:clr>
        </p15:guide>
        <p15:guide id="32" orient="horz" pos="2103" userDrawn="1">
          <p15:clr>
            <a:srgbClr val="F26B43"/>
          </p15:clr>
        </p15:guide>
        <p15:guide id="33" orient="horz" pos="1876" userDrawn="1">
          <p15:clr>
            <a:srgbClr val="F26B43"/>
          </p15:clr>
        </p15:guide>
        <p15:guide id="34" orient="horz" pos="8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endParaRPr lang="de-DE" dirty="0">
              <a:latin typeface="DIN-Bold" panose="020B0500000000000000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de-DE" dirty="0">
                <a:latin typeface="DIN-Bold" panose="020B0500000000000000" pitchFamily="34" charset="0"/>
              </a:rPr>
              <a:t>Continuous Clock </a:t>
            </a:r>
            <a:r>
              <a:rPr lang="de-DE" dirty="0" smtClean="0">
                <a:latin typeface="DIN-Bold" panose="020B0500000000000000" pitchFamily="34" charset="0"/>
              </a:rPr>
              <a:t>SynchroniZation </a:t>
            </a:r>
            <a:r>
              <a:rPr lang="de-DE" dirty="0">
                <a:latin typeface="DIN-Bold" panose="020B0500000000000000" pitchFamily="34" charset="0"/>
              </a:rPr>
              <a:t>for Accurate Performance Analysis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55576" y="4675702"/>
            <a:ext cx="3708412" cy="41024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e-DE" sz="1333" b="0" i="0" dirty="0" smtClean="0">
                <a:solidFill>
                  <a:schemeClr val="bg1">
                    <a:alpha val="80000"/>
                  </a:schemeClr>
                </a:solidFill>
                <a:latin typeface="Univers 55" panose="00000400000000000000" pitchFamily="2" charset="0"/>
                <a:ea typeface="Verdana" charset="0"/>
                <a:cs typeface="Verdana" charset="0"/>
              </a:rPr>
              <a:t>Johannes Ziegenbalg</a:t>
            </a:r>
          </a:p>
          <a:p>
            <a:r>
              <a:rPr lang="de-DE" sz="1333" dirty="0" smtClean="0">
                <a:solidFill>
                  <a:schemeClr val="bg1">
                    <a:alpha val="80000"/>
                  </a:schemeClr>
                </a:solidFill>
                <a:latin typeface="Univers 55" panose="00000400000000000000" pitchFamily="2" charset="0"/>
                <a:ea typeface="Verdana" charset="0"/>
                <a:cs typeface="Verdana" charset="0"/>
              </a:rPr>
              <a:t>Scalable Tools Workshop</a:t>
            </a:r>
            <a:r>
              <a:rPr lang="de-DE" sz="1333" b="0" i="0" dirty="0" smtClean="0">
                <a:solidFill>
                  <a:schemeClr val="bg1">
                    <a:alpha val="80000"/>
                  </a:schemeClr>
                </a:solidFill>
                <a:latin typeface="Univers 55" panose="00000400000000000000" pitchFamily="2" charset="0"/>
                <a:ea typeface="Verdana" charset="0"/>
                <a:cs typeface="Verdana" charset="0"/>
              </a:rPr>
              <a:t>, </a:t>
            </a:r>
            <a:r>
              <a:rPr lang="en-US" sz="1333" dirty="0" smtClean="0">
                <a:solidFill>
                  <a:schemeClr val="bg1">
                    <a:alpha val="80000"/>
                  </a:schemeClr>
                </a:solidFill>
                <a:latin typeface="Univers 55" panose="00000400000000000000" pitchFamily="2" charset="0"/>
                <a:ea typeface="Verdana" charset="0"/>
                <a:cs typeface="Verdana" charset="0"/>
              </a:rPr>
              <a:t>07</a:t>
            </a:r>
            <a:r>
              <a:rPr lang="en-US" sz="1333" b="0" i="0" dirty="0" smtClean="0">
                <a:solidFill>
                  <a:schemeClr val="bg1">
                    <a:alpha val="80000"/>
                  </a:schemeClr>
                </a:solidFill>
                <a:latin typeface="Univers 55" panose="00000400000000000000" pitchFamily="2" charset="0"/>
                <a:ea typeface="Verdana" charset="0"/>
                <a:cs typeface="Verdana" charset="0"/>
              </a:rPr>
              <a:t> August 2017</a:t>
            </a:r>
            <a:endParaRPr lang="de-DE" sz="1333" b="0" i="0" dirty="0">
              <a:solidFill>
                <a:schemeClr val="bg1">
                  <a:alpha val="80000"/>
                </a:schemeClr>
              </a:solidFill>
              <a:latin typeface="Univers 55" panose="00000400000000000000" pitchFamily="2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Linear regression is not feasible – too complex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Consider only messages with lowest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latency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ow latency messages defined by convex hulls</a:t>
            </a:r>
            <a:endParaRPr lang="en-US" altLang="x-none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SLOPE </a:t>
            </a:r>
            <a:r>
              <a:rPr lang="en-US" dirty="0" smtClean="0"/>
              <a:t>COMPUTATION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34D0DF49-36D4-4967-BD4B-EFE94AA0D99A}" type="slidenum">
              <a:rPr lang="de-DE" smtClean="0"/>
              <a:t>10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7" y="886794"/>
            <a:ext cx="4592372" cy="24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 anchor="ctr"/>
              <a:lstStyle/>
              <a:p>
                <a:pPr marL="420682" lvl="1" indent="-285750">
                  <a:buFont typeface="Arial" panose="020B0604020202020204" pitchFamily="34" charset="0"/>
                  <a:buChar char="•"/>
                </a:pPr>
                <a:r>
                  <a:rPr lang="en-US" altLang="x-none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Compute using Graham Scan algorithm – 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𝑂</m:t>
                    </m:r>
                    <m:d>
                      <m:dPr>
                        <m:ctrlPr>
                          <a:rPr lang="en-US" altLang="x-non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x-non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𝑁</m:t>
                        </m:r>
                        <m:r>
                          <a:rPr lang="en-US" altLang="x-non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x-non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𝑙𝑜𝑔</m:t>
                        </m:r>
                        <m:r>
                          <a:rPr lang="en-US" altLang="x-non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x-non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x-none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420682" lvl="1" indent="-285750">
                  <a:buFont typeface="Arial" panose="020B0604020202020204" pitchFamily="34" charset="0"/>
                  <a:buChar char="•"/>
                </a:pPr>
                <a:r>
                  <a:rPr lang="en-US" altLang="x-none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Request messages – upper hull</a:t>
                </a:r>
              </a:p>
              <a:p>
                <a:pPr marL="420682" lvl="1" indent="-285750">
                  <a:buFont typeface="Arial" panose="020B0604020202020204" pitchFamily="34" charset="0"/>
                  <a:buChar char="•"/>
                </a:pPr>
                <a:r>
                  <a:rPr lang="en-US" altLang="x-none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Reply messages – lower hull</a:t>
                </a:r>
                <a:endParaRPr lang="en-US" altLang="x-none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CONVEX HULL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97668154-230F-4849-9DB6-F9B418C79252}" type="slidenum">
              <a:rPr lang="de-DE" smtClean="0"/>
              <a:t>11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7" y="886794"/>
            <a:ext cx="4592372" cy="24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Many possibilities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Compute tangents between polygons (convex hulls)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Slope of clock equals to slope of angle bisector</a:t>
            </a:r>
            <a:endParaRPr lang="en-US" altLang="x-none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SLOPE </a:t>
            </a:r>
            <a:r>
              <a:rPr lang="en-US" dirty="0" smtClean="0"/>
              <a:t>SELECTION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F3379DAE-2333-4CFF-9A35-0B29CE77D60E}" type="slidenum">
              <a:rPr lang="de-DE" smtClean="0"/>
              <a:t>12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92" y="886793"/>
            <a:ext cx="4591820" cy="24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Global clock will become a bottleneck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Hierarchical arrangement of communication pairs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Loss of accuracy due </a:t>
            </a: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 intermediate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timestamp translation</a:t>
            </a:r>
            <a:endParaRPr lang="en-US" altLang="x-none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MULTI-STAGE </a:t>
            </a:r>
            <a:r>
              <a:rPr lang="en-US" dirty="0" smtClean="0"/>
              <a:t>SYNCHRONISATION</a:t>
            </a:r>
            <a:endParaRPr lang="de-D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972AEA61-7DC7-46A6-87ED-B531E99BB5FF}" type="slidenum">
              <a:rPr lang="de-DE" smtClean="0"/>
              <a:t>13</a:t>
            </a:fld>
            <a:endParaRPr lang="de-DE" dirty="0"/>
          </a:p>
        </p:txBody>
      </p:sp>
      <p:pic>
        <p:nvPicPr>
          <p:cNvPr id="8" name="Bild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1" y="1181853"/>
            <a:ext cx="7203842" cy="1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755580" y="3253544"/>
            <a:ext cx="7832725" cy="1823810"/>
          </a:xfrm>
        </p:spPr>
        <p:txBody>
          <a:bodyPr anchor="ctr"/>
          <a:lstStyle/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Scalable </a:t>
            </a: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infrastructure for synchronizing clocks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Synchronization during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endParaRPr lang="en-US" altLang="x-none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Adjust </a:t>
            </a: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 clock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effects – tradeoff accuracy vs. responsiveness</a:t>
            </a:r>
            <a:endParaRPr lang="en-US" altLang="x-none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Works with long running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applications</a:t>
            </a:r>
            <a:endParaRPr lang="en-US" altLang="x-none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755576" y="2713484"/>
            <a:ext cx="7834314" cy="465668"/>
          </a:xfrm>
        </p:spPr>
        <p:txBody>
          <a:bodyPr/>
          <a:lstStyle/>
          <a:p>
            <a:r>
              <a:rPr lang="en-US" dirty="0"/>
              <a:t>CONCLUSIONS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3EDB359D-DE4D-492F-830D-A973AC80731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3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47783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Motivation</a:t>
            </a:r>
          </a:p>
          <a:p>
            <a:pPr marL="47783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Challenges</a:t>
            </a:r>
          </a:p>
          <a:p>
            <a:pPr marL="47783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One-Time Synchronization</a:t>
            </a:r>
          </a:p>
          <a:p>
            <a:pPr marL="47783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Continuous Clock Synchronization</a:t>
            </a:r>
          </a:p>
          <a:p>
            <a:pPr marL="47783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Multi-stage Synchronization</a:t>
            </a:r>
          </a:p>
          <a:p>
            <a:pPr marL="47783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mtClean="0"/>
              <a:t>Conclusion</a:t>
            </a: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0C74B5D8-41E2-40D9-8283-E2CEEC88948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8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Accurate </a:t>
            </a: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performance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Lack </a:t>
            </a: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 </a:t>
            </a: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system-wide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timer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Different initial clock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properties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and changes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over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20336FBE-96EF-1B43-9998-83765DDB0397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0" name="Picture Placeholder 9"/>
          <p:cNvPicPr preferRelativeResize="0"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29" y="1092165"/>
            <a:ext cx="6346825" cy="216376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486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Large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initial timestamp differences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Differences </a:t>
            </a: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clock speed</a:t>
            </a:r>
            <a:endParaRPr lang="en-US" altLang="x-none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Clock acceleration due </a:t>
            </a:r>
            <a:r>
              <a:rPr lang="en-US" altLang="x-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physical effects and NTP corrections</a:t>
            </a:r>
            <a:endParaRPr lang="en-US" altLang="x-none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EA94AD1D-D764-41C8-973B-10E068A7E688}" type="slidenum">
              <a:rPr lang="de-DE" smtClean="0"/>
              <a:t>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92" y="957948"/>
            <a:ext cx="2333421" cy="2243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137575" y="3279822"/>
            <a:ext cx="3275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© </a:t>
            </a:r>
            <a:r>
              <a:rPr lang="en-US" sz="1000" dirty="0"/>
              <a:t>Heinz </a:t>
            </a:r>
            <a:r>
              <a:rPr lang="en-US" sz="1000" dirty="0" smtClean="0"/>
              <a:t>Zak: Wolfgang Güllich climbing “separate reality”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677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clock requesting timestamps from global one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Intercept</a:t>
            </a:r>
            <a:r>
              <a:rPr lang="en-US" dirty="0" smtClean="0"/>
              <a:t> – the absolute time offset between two clocks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Slope </a:t>
            </a:r>
            <a:r>
              <a:rPr lang="en-US" dirty="0" smtClean="0"/>
              <a:t>– the speed difference of two clocks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AB849D59-B201-4138-881B-4ED0A53FC7F9}" type="slidenum">
              <a:rPr lang="de-DE" smtClean="0"/>
              <a:t>5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94" y="949288"/>
            <a:ext cx="4464496" cy="23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 smtClean="0"/>
              <a:t>ONE-TIME SYNCHRONIZATION</a:t>
            </a:r>
            <a:endParaRPr lang="de-DE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A8B08230-70AD-476A-82B4-FB782E714FBB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9" y="1597360"/>
            <a:ext cx="8094872" cy="2844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5" y="4441676"/>
            <a:ext cx="783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1400" dirty="0">
                <a:latin typeface="Arial" charset="0"/>
                <a:ea typeface="Arial" charset="0"/>
                <a:cs typeface="Arial" charset="0"/>
              </a:rPr>
              <a:t>Clock differences to Rank 0 after a single synchronization step in the beginning</a:t>
            </a:r>
            <a:endParaRPr lang="en-US" altLang="x-none" sz="1400" dirty="0">
              <a:latin typeface="Univers 55" panose="00000400000000000000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 “clock-sync” Messages – attach Timestamps (</a:t>
            </a:r>
            <a:r>
              <a:rPr lang="en-US" i="1" dirty="0" smtClean="0"/>
              <a:t>t</a:t>
            </a:r>
            <a:r>
              <a:rPr lang="en-US" i="1" baseline="-50000" dirty="0" smtClean="0"/>
              <a:t>0</a:t>
            </a:r>
            <a:r>
              <a:rPr lang="en-US" i="1" dirty="0" smtClean="0"/>
              <a:t> - t</a:t>
            </a:r>
            <a:r>
              <a:rPr lang="en-US" i="1" baseline="-50000" dirty="0" smtClean="0"/>
              <a:t>3</a:t>
            </a:r>
            <a:r>
              <a:rPr lang="en-US" dirty="0" smtClean="0"/>
              <a:t>)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measurement points over time</a:t>
            </a:r>
          </a:p>
          <a:p>
            <a:pPr marL="420682" lvl="1" indent="-285750">
              <a:buFont typeface="Arial" panose="020B0604020202020204" pitchFamily="34" charset="0"/>
              <a:buChar char="•"/>
            </a:pPr>
            <a:r>
              <a:rPr lang="en-US" dirty="0"/>
              <a:t>Compute slope/intercept of local clock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2A9CBC2B-C79D-463E-A3B5-D62848353D31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57" y="1201316"/>
            <a:ext cx="3694292" cy="15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19572" y="3829608"/>
                <a:ext cx="7832725" cy="1247746"/>
              </a:xfrm>
            </p:spPr>
            <p:txBody>
              <a:bodyPr anchor="ctr"/>
              <a:lstStyle/>
              <a:p>
                <a:pPr marL="420682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𝑙𝑜𝑐𝑎𝑙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𝑡𝑖𝑚𝑒𝑠𝑡𝑎𝑚𝑝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𝑔𝑙𝑜𝑏𝑎𝑙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𝑡𝑖𝑚𝑒𝑠𝑡𝑎𝑚𝑝</m:t>
                    </m:r>
                  </m:oMath>
                </a14:m>
                <a:endParaRPr lang="en-US" dirty="0" smtClean="0"/>
              </a:p>
              <a:p>
                <a:pPr marL="420682" lvl="1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X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𝑟𝑒𝑠𝑝𝑜𝑛𝑠𝑒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𝑟𝑒𝑐𝑒𝑖𝑣𝑒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20682" lvl="1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O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request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𝑟𝑒𝑐𝑒𝑖𝑣𝑒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19572" y="3829608"/>
                <a:ext cx="7832725" cy="124774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SYNCHRONIZATION – SYNCHRONOUS CLOCK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2A9CBC2B-C79D-463E-A3B5-D62848353D31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8" y="910225"/>
            <a:ext cx="4592370" cy="24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 anchor="ctr"/>
              <a:lstStyle/>
              <a:p>
                <a:pPr marL="420682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Impossible to differentiate intercept from latency</a:t>
                </a:r>
              </a:p>
              <a:p>
                <a:pPr marL="420682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Latency highly influenced by the running software stack</a:t>
                </a:r>
              </a:p>
              <a:p>
                <a:pPr marL="420682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Intercept –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𝑟𝑒𝑞𝑢𝑒𝑠𝑡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𝑟𝑒𝑠𝑝𝑜𝑛𝑠𝑒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78" b="-3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INTERCEPT COMPUTATION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07 August 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Continuous Clock Synchronisation for Accurate Performance Analysis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fld id="{A107D217-C54D-44C8-8097-8E53D23B83F8}" type="slidenum">
              <a:rPr lang="de-DE" smtClean="0"/>
              <a:t>9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47" y="877280"/>
            <a:ext cx="4443112" cy="24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28_Praesentation_16zu10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On-screen Show (16:10)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AppleSymbols</vt:lpstr>
      <vt:lpstr>Arial</vt:lpstr>
      <vt:lpstr>Calibri</vt:lpstr>
      <vt:lpstr>Cambria Math</vt:lpstr>
      <vt:lpstr>DIN-Bold</vt:lpstr>
      <vt:lpstr>LucidaGrande</vt:lpstr>
      <vt:lpstr>Symbol</vt:lpstr>
      <vt:lpstr>Univers 55</vt:lpstr>
      <vt:lpstr>Verdana</vt:lpstr>
      <vt:lpstr>160728_Praesentation_16zu10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jozie</cp:lastModifiedBy>
  <cp:revision>184</cp:revision>
  <cp:lastPrinted>2011-09-22T08:24:40Z</cp:lastPrinted>
  <dcterms:created xsi:type="dcterms:W3CDTF">2011-09-19T08:56:31Z</dcterms:created>
  <dcterms:modified xsi:type="dcterms:W3CDTF">2017-08-04T14:57:09Z</dcterms:modified>
</cp:coreProperties>
</file>