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72" r:id="rId20"/>
    <p:sldId id="278" r:id="rId21"/>
    <p:sldId id="279" r:id="rId22"/>
    <p:sldId id="280" r:id="rId23"/>
    <p:sldId id="281" r:id="rId24"/>
    <p:sldId id="282" r:id="rId25"/>
    <p:sldId id="283" r:id="rId26"/>
    <p:sldId id="287" r:id="rId27"/>
    <p:sldId id="288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 Williams" initials="W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2FB"/>
          </a:solidFill>
        </a:fill>
      </a:tcStyle>
    </a:wholeTbl>
    <a:band2H>
      <a:tcTxStyle/>
      <a:tcStyle>
        <a:tcBdr/>
        <a:fill>
          <a:solidFill>
            <a:srgbClr val="EEF1FD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0CE"/>
          </a:solidFill>
        </a:fill>
      </a:tcStyle>
    </a:wholeTbl>
    <a:band2H>
      <a:tcTxStyle/>
      <a:tcStyle>
        <a:tcBdr/>
        <a:fill>
          <a:solidFill>
            <a:srgbClr val="FDF0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EE9"/>
          </a:solidFill>
        </a:fill>
      </a:tcStyle>
    </a:wholeTbl>
    <a:band2H>
      <a:tcTxStyle/>
      <a:tcStyle>
        <a:tcBdr/>
        <a:fill>
          <a:solidFill>
            <a:srgbClr val="ECEFF4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Static and dynamic binary instrumentation and modification</a:t>
            </a:r>
          </a:p>
          <a:p>
            <a:pPr>
              <a:spcBef>
                <a:spcPts val="0"/>
              </a:spcBef>
            </a:pPr>
            <a:r>
              <a:t>Instrumentation: don’t change original program behavior</a:t>
            </a:r>
          </a:p>
          <a:p>
            <a:pPr>
              <a:spcBef>
                <a:spcPts val="0"/>
              </a:spcBef>
            </a:pPr>
            <a:r>
              <a:t>Modification: change behavior in well-defined ways</a:t>
            </a:r>
          </a:p>
          <a:p>
            <a:pPr>
              <a:spcBef>
                <a:spcPts val="0"/>
              </a:spcBef>
            </a:pPr>
            <a:r>
              <a:t>Binary: work on arbitrary executables &amp; shared libraries w/o recompilation etc</a:t>
            </a:r>
          </a:p>
          <a:p>
            <a:pPr>
              <a:spcBef>
                <a:spcPts val="0"/>
              </a:spcBef>
            </a:pPr>
            <a:r>
              <a:t>Static and dynamic: rewrite on disk, or modify a running process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really should get a slide of HPCViewer results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really should get a slide of HPCViewer results</a:t>
            </a:r>
          </a:p>
        </p:txBody>
      </p:sp>
    </p:spTree>
    <p:extLst>
      <p:ext uri="{BB962C8B-B14F-4D97-AF65-F5344CB8AC3E}">
        <p14:creationId xmlns:p14="http://schemas.microsoft.com/office/powerpoint/2010/main" val="37769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ounded Rectangle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" name="dyninst-big.png" descr="dyninst-b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aradyn Project"/>
          <p:cNvSpPr txBox="1"/>
          <p:nvPr/>
        </p:nvSpPr>
        <p:spPr>
          <a:xfrm>
            <a:off x="3124200" y="3657600"/>
            <a:ext cx="28956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algn="ctr">
              <a:spcBef>
                <a:spcPts val="500"/>
              </a:spcBef>
              <a:defRPr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Paradyn Project</a:t>
            </a:r>
          </a:p>
        </p:txBody>
      </p:sp>
      <p:sp>
        <p:nvSpPr>
          <p:cNvPr id="15" name="Petascale Tools Workshop…"/>
          <p:cNvSpPr txBox="1"/>
          <p:nvPr/>
        </p:nvSpPr>
        <p:spPr>
          <a:xfrm>
            <a:off x="2819400" y="4572000"/>
            <a:ext cx="342900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Petascale Tools Workshop</a:t>
            </a:r>
          </a:p>
          <a:p>
            <a:pPr algn="ctr">
              <a:defRPr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Granlibakken, CA</a:t>
            </a:r>
          </a:p>
          <a:p>
            <a:pPr algn="ctr">
              <a:defRPr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Aug 6-10, 2017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685800" y="127317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40404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124200"/>
            <a:ext cx="6400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AutoShape 3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2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96860" y="6540817"/>
            <a:ext cx="256541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Rounded Rectangle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" name="dyninst-big.png" descr="dyninst-b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New Developments in the Dyninst Toolkits"/>
          <p:cNvSpPr txBox="1"/>
          <p:nvPr/>
        </p:nvSpPr>
        <p:spPr>
          <a:xfrm>
            <a:off x="1208132" y="6490017"/>
            <a:ext cx="65532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t>New Developments in the Dyninst Toolkits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88543" y="6540817"/>
            <a:ext cx="6864857" cy="269241"/>
          </a:xfrm>
          <a:prstGeom prst="rect">
            <a:avLst/>
          </a:prstGeom>
        </p:spPr>
        <p:txBody>
          <a:bodyPr wrap="square"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ounded Rectangle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0" name="dyninst-big.png" descr="dyninst-b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" y="990600"/>
            <a:ext cx="4267200" cy="518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96860" y="6540817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ew Developments in the Dyninst Toolkits"/>
          <p:cNvSpPr txBox="1"/>
          <p:nvPr/>
        </p:nvSpPr>
        <p:spPr>
          <a:xfrm>
            <a:off x="1208132" y="6490017"/>
            <a:ext cx="65532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t>New Developments in the Dyninst Toolkits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Rounded Rectangle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" name="dyninst-big.png" descr="dyninst-b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" y="990600"/>
            <a:ext cx="4267200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4D4D4D"/>
                </a:solidFill>
              </a:defRPr>
            </a:lvl1pPr>
            <a:lvl2pPr marL="0" indent="45720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4D4D4D"/>
                </a:solidFill>
              </a:defRPr>
            </a:lvl2pPr>
            <a:lvl3pPr marL="0" indent="91440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4D4D4D"/>
                </a:solidFill>
              </a:defRPr>
            </a:lvl3pPr>
            <a:lvl4pPr marL="0" indent="137160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4D4D4D"/>
                </a:solidFill>
              </a:defRPr>
            </a:lvl4pPr>
            <a:lvl5pPr marL="0" indent="182880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4D4D4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Rectangle"/>
          <p:cNvSpPr>
            <a:spLocks noGrp="1"/>
          </p:cNvSpPr>
          <p:nvPr>
            <p:ph type="body" sz="quarter" idx="13"/>
          </p:nvPr>
        </p:nvSpPr>
        <p:spPr>
          <a:xfrm>
            <a:off x="4721225" y="971550"/>
            <a:ext cx="42703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4D4D4D"/>
                </a:solidFill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96860" y="6540817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" name="New Developments in the Dyninst Toolkits"/>
          <p:cNvSpPr txBox="1"/>
          <p:nvPr/>
        </p:nvSpPr>
        <p:spPr>
          <a:xfrm>
            <a:off x="1208132" y="6490017"/>
            <a:ext cx="65532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t>New Developments in the Dyninst Toolkits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Rounded Rectangle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" name="dyninst-big.png" descr="dyninst-b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96860" y="6540817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New Developments in the Dyninst Toolkits"/>
          <p:cNvSpPr txBox="1"/>
          <p:nvPr/>
        </p:nvSpPr>
        <p:spPr>
          <a:xfrm>
            <a:off x="1208132" y="6490017"/>
            <a:ext cx="65532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t>New Developments in the Dyninst Toolkits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Rounded Rectangle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9" name="dyninst-big.png" descr="dyninst-b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Rectangle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96860" y="6540817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New Developments in the Dyninst Toolkits"/>
          <p:cNvSpPr txBox="1"/>
          <p:nvPr/>
        </p:nvSpPr>
        <p:spPr>
          <a:xfrm>
            <a:off x="1208132" y="6490017"/>
            <a:ext cx="65532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t>New Developments in the Dyninst Toolkits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ounded Rectangle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3" name="dyninst-big.png" descr="dyninst-bi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Image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96860" y="6540817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New Developments in the Dyninst Toolkits"/>
          <p:cNvSpPr txBox="1"/>
          <p:nvPr/>
        </p:nvSpPr>
        <p:spPr>
          <a:xfrm>
            <a:off x="1208132" y="6490017"/>
            <a:ext cx="65532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t>New Developments in the Dyninst Toolkits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6232525"/>
            <a:ext cx="755650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AutoShape 3"/>
          <p:cNvSpPr/>
          <p:nvPr/>
        </p:nvSpPr>
        <p:spPr>
          <a:xfrm>
            <a:off x="1219200" y="6458282"/>
            <a:ext cx="6553200" cy="58978"/>
          </a:xfrm>
          <a:prstGeom prst="roundRect">
            <a:avLst>
              <a:gd name="adj" fmla="val 33329"/>
            </a:avLst>
          </a:prstGeom>
          <a:gradFill>
            <a:gsLst>
              <a:gs pos="0">
                <a:srgbClr val="FF0000"/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1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988" y="6232525"/>
            <a:ext cx="912813" cy="5492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18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>
                <a:solidFill>
                  <a:srgbClr val="1C1C1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96860" y="6540817"/>
            <a:ext cx="256541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96860" y="6448742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7F7F7F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o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o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o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o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o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Courier New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yninst/dynins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ent and Upcoming Advances in the Dyninst Toolki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Recent and Upcoming Advances in the Dyninst Toolkits</a:t>
            </a:r>
          </a:p>
        </p:txBody>
      </p:sp>
      <p:sp>
        <p:nvSpPr>
          <p:cNvPr id="138" name="Bill Williams and Sasha Nicola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400"/>
              </a:spcBef>
              <a:defRPr sz="2000"/>
            </a:lvl1pPr>
          </a:lstStyle>
          <a:p>
            <a:r>
              <a:t>Bill Williams and Sasha Nicolas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ross-architecture instru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Cross-architecture instrumentation</a:t>
            </a:r>
          </a:p>
        </p:txBody>
      </p:sp>
      <p:sp>
        <p:nvSpPr>
          <p:cNvPr id="223" name="Analysis was easy, so what’s missing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was easy, so what’s missing?</a:t>
            </a:r>
          </a:p>
          <a:p>
            <a:pPr marL="800100" lvl="1" indent="-342900"/>
            <a:r>
              <a:t>Code generation</a:t>
            </a:r>
          </a:p>
          <a:p>
            <a:pPr marL="800100" lvl="1" indent="-342900"/>
            <a:r>
              <a:t>Binary rewriting</a:t>
            </a:r>
          </a:p>
          <a:p>
            <a:pPr marL="800100" lvl="1" indent="-342900"/>
            <a:r>
              <a:t>Remote process control</a:t>
            </a:r>
          </a:p>
          <a:p>
            <a:r>
              <a:t>Not currently an internal need</a:t>
            </a:r>
          </a:p>
          <a:p>
            <a:r>
              <a:t>Hasn’t been requested by users</a:t>
            </a:r>
          </a:p>
          <a:p>
            <a:r>
              <a:t>No spare resources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arallelism for fun and prof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Parallelism for fun and profit</a:t>
            </a:r>
          </a:p>
        </p:txBody>
      </p:sp>
      <p:sp>
        <p:nvSpPr>
          <p:cNvPr id="227" name="Binaries continue to get larger and more comple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Binaries continue to get larger and more complex</a:t>
            </a:r>
          </a:p>
          <a:p>
            <a:r>
              <a:t>Front-end and workstation hardware also continues improving, but mostly by adding cores</a:t>
            </a:r>
          </a:p>
          <a:p>
            <a:r>
              <a:t>Bottlenecks in Dyninst and components:</a:t>
            </a:r>
          </a:p>
          <a:p>
            <a:pPr marL="800100" lvl="1" indent="-342900"/>
            <a:r>
              <a:t>CFG construction</a:t>
            </a:r>
          </a:p>
          <a:p>
            <a:pPr marL="800100" lvl="1" indent="-342900"/>
            <a:r>
              <a:t>Line and type info parsing</a:t>
            </a:r>
          </a:p>
          <a:p>
            <a:r>
              <a:t>Take advantage of extra cores in our analysis layers!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n ECP-motivated use c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ECP-motivated use case</a:t>
            </a:r>
          </a:p>
        </p:txBody>
      </p:sp>
      <p:sp>
        <p:nvSpPr>
          <p:cNvPr id="231" name="Working with HPCToolkit on the Exascale Computing Project (ECP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Working with HPCToolkit on the Exascale Computing Project (ECP)</a:t>
            </a:r>
          </a:p>
          <a:p>
            <a:r>
              <a:t>Goal: replace mixture of homegrown, Dyninst, binutils, other components inside HPCStruct with Dyninst toolkits</a:t>
            </a:r>
          </a:p>
          <a:p>
            <a:pPr marL="800100" lvl="1" indent="-342900"/>
            <a:r>
              <a:t>Improve precision and internal consistency</a:t>
            </a:r>
          </a:p>
          <a:p>
            <a:pPr marL="800100" lvl="1" indent="-342900"/>
            <a:r>
              <a:t>Improve performance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n ECP-motivated use c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Breaking down </a:t>
            </a:r>
            <a:r>
              <a:rPr lang="en-US" dirty="0" err="1" smtClean="0"/>
              <a:t>HPCStruct</a:t>
            </a:r>
            <a:endParaRPr dirty="0"/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74563"/>
              </p:ext>
            </p:extLst>
          </p:nvPr>
        </p:nvGraphicFramePr>
        <p:xfrm>
          <a:off x="152400" y="1104751"/>
          <a:ext cx="8839200" cy="4500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680"/>
                <a:gridCol w="3119120"/>
                <a:gridCol w="2946400"/>
              </a:tblGrid>
              <a:tr h="718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Task</a:t>
                      </a:r>
                      <a:endParaRPr lang="en-US" sz="2000" b="1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Previous approach</a:t>
                      </a:r>
                      <a:endParaRPr lang="en-US" sz="2000" b="1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Dyninst</a:t>
                      </a:r>
                      <a:r>
                        <a:rPr lang="en-US" sz="2000" b="1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operation</a:t>
                      </a:r>
                      <a:endParaRPr lang="en-US" sz="2000" b="1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</a:tr>
              <a:tr h="8852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Analyze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function boundaries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Scan based on symbols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ParseAPI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control flow parse and report function extents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</a:tr>
              <a:tr h="8852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Analyze loop locations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Based on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linear sweep disassembly from </a:t>
                      </a:r>
                      <a:r>
                        <a:rPr lang="en-US" sz="2000" baseline="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binutils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ParseAPI</a:t>
                      </a:r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loop analysis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</a:tr>
              <a:tr h="8852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Map address ranges to source lines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Based on </a:t>
                      </a:r>
                      <a:r>
                        <a:rPr lang="en-US" sz="200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libdwarf</a:t>
                      </a:r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,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binutils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SymtabAPI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line information parsing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</a:tr>
              <a:tr h="8852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Map address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ranges to set of </a:t>
                      </a:r>
                      <a:r>
                        <a:rPr lang="en-US" sz="2000" baseline="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inlined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functions present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Based on </a:t>
                      </a:r>
                      <a:r>
                        <a:rPr lang="en-US" sz="200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SymtabAPI</a:t>
                      </a:r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or absent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Generated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as part of </a:t>
                      </a:r>
                      <a:r>
                        <a:rPr lang="en-US" sz="2000" baseline="0" dirty="0" err="1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SymtabAPI</a:t>
                      </a:r>
                      <a:r>
                        <a:rPr lang="en-US" sz="2000" baseline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 type parsing</a:t>
                      </a:r>
                      <a:endParaRPr lang="en-US" sz="20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arallelizing DWARF: existing infra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Parallelizing DWARF: existing infrastructure</a:t>
            </a:r>
          </a:p>
        </p:txBody>
      </p:sp>
      <p:sp>
        <p:nvSpPr>
          <p:cNvPr id="239" name="Dyninst has used libdwarf for many yea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Dyninst has used libdwarf for many years</a:t>
            </a:r>
          </a:p>
          <a:p>
            <a:r>
              <a:rPr dirty="0"/>
              <a:t>Provides a useful abstract representation of DWARF information</a:t>
            </a:r>
          </a:p>
          <a:p>
            <a:r>
              <a:rPr dirty="0"/>
              <a:t>Cannot be used in a multithreaded </a:t>
            </a:r>
            <a:r>
              <a:rPr dirty="0" smtClean="0"/>
              <a:t>manner</a:t>
            </a:r>
            <a:endParaRPr lang="en-US" dirty="0" smtClean="0"/>
          </a:p>
          <a:p>
            <a:r>
              <a:rPr lang="en-US" dirty="0" smtClean="0"/>
              <a:t>Long turnaround on new features/bug fixes</a:t>
            </a:r>
            <a:endParaRPr dirty="0"/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arallelizing DWARF: a necessary replac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Parallelizing DWARF: a necessary replacement</a:t>
            </a:r>
          </a:p>
        </p:txBody>
      </p:sp>
      <p:sp>
        <p:nvSpPr>
          <p:cNvPr id="243" name="Elfutils includes libdw, a libdwarf replace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Elfutils includes libdw, a libdwarf replacement</a:t>
            </a:r>
          </a:p>
          <a:p>
            <a:r>
              <a:t>Not fully thread-safe yet, but takes multithreading seriously as a goal</a:t>
            </a:r>
          </a:p>
          <a:p>
            <a:r>
              <a:t>Issues with migration:</a:t>
            </a:r>
          </a:p>
          <a:p>
            <a:pPr marL="800100" lvl="1" indent="-342900"/>
            <a:r>
              <a:t>Diverging data structures</a:t>
            </a:r>
          </a:p>
          <a:p>
            <a:pPr marL="800100" lvl="1" indent="-342900"/>
            <a:r>
              <a:t>API differences</a:t>
            </a:r>
          </a:p>
          <a:p>
            <a:pPr marL="800100" lvl="1" indent="-342900"/>
            <a:r>
              <a:t>Lack of .eh_frame support</a:t>
            </a:r>
          </a:p>
          <a:p>
            <a:pPr marL="800100" lvl="1" indent="-342900"/>
            <a:r>
              <a:t>DWARF5 support incomplete</a:t>
            </a:r>
          </a:p>
          <a:p>
            <a:r>
              <a:t>Nevertheless, migration is complete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arallelizing DWARF: next ste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Parallelizing DWARF: next steps</a:t>
            </a:r>
          </a:p>
        </p:txBody>
      </p:sp>
      <p:sp>
        <p:nvSpPr>
          <p:cNvPr id="247" name="The tree structure of DWARF is parsed recursively, leading to natural parallelis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tree structure of DWARF is parsed recursively, leading to natural parallelism</a:t>
            </a:r>
          </a:p>
          <a:p>
            <a:r>
              <a:t>Implement spawn/join model and test:</a:t>
            </a:r>
          </a:p>
          <a:p>
            <a:pPr marL="800100" lvl="1" indent="-342900"/>
            <a:r>
              <a:t>Performance</a:t>
            </a:r>
          </a:p>
          <a:p>
            <a:pPr marL="800100" lvl="1" indent="-342900"/>
            <a:r>
              <a:t>Correctness</a:t>
            </a:r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aralleizing Parse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Paralle</a:t>
            </a:r>
            <a:r>
              <a:rPr lang="en-US" dirty="0" smtClean="0"/>
              <a:t>l</a:t>
            </a:r>
            <a:r>
              <a:rPr dirty="0" smtClean="0"/>
              <a:t>izing </a:t>
            </a:r>
            <a:r>
              <a:rPr dirty="0"/>
              <a:t>ParseAPI</a:t>
            </a:r>
          </a:p>
        </p:txBody>
      </p:sp>
      <p:sp>
        <p:nvSpPr>
          <p:cNvPr id="251" name="Simultaneous graph-construction and graph-traversal probl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Simultaneous graph-construction and graph-traversal problem</a:t>
            </a:r>
          </a:p>
          <a:p>
            <a:r>
              <a:rPr dirty="0"/>
              <a:t>Originally optimized for the single-threaded case</a:t>
            </a:r>
          </a:p>
          <a:p>
            <a:r>
              <a:rPr lang="en-US" dirty="0" smtClean="0"/>
              <a:t>Naturally decomposes into parsing functions independently</a:t>
            </a:r>
          </a:p>
          <a:p>
            <a:r>
              <a:rPr lang="en-US" dirty="0" smtClean="0"/>
              <a:t>Synchronization needs to happen where two threads work on the same data:</a:t>
            </a:r>
          </a:p>
          <a:p>
            <a:pPr marL="457200" indent="-457200">
              <a:buFont typeface="Courier New" charset="0"/>
              <a:buChar char="o"/>
            </a:pPr>
            <a:r>
              <a:rPr lang="en-US" dirty="0"/>
              <a:t>	</a:t>
            </a:r>
            <a:r>
              <a:rPr lang="en-US" dirty="0" err="1" smtClean="0"/>
              <a:t>Interprocedural</a:t>
            </a:r>
            <a:r>
              <a:rPr lang="en-US" dirty="0" smtClean="0"/>
              <a:t> edges</a:t>
            </a:r>
          </a:p>
          <a:p>
            <a:pPr marL="457200" indent="-457200">
              <a:buFont typeface="Courier New" charset="0"/>
              <a:buChar char="o"/>
            </a:pPr>
            <a:r>
              <a:rPr lang="en-US" dirty="0"/>
              <a:t>	</a:t>
            </a:r>
            <a:r>
              <a:rPr lang="en-US" dirty="0" smtClean="0"/>
              <a:t>Shared code</a:t>
            </a:r>
          </a:p>
          <a:p>
            <a:pPr marL="457200" indent="-457200">
              <a:buFont typeface="Courier New" charset="0"/>
              <a:buChar char="o"/>
            </a:pPr>
            <a:r>
              <a:rPr lang="en-US" dirty="0"/>
              <a:t>	</a:t>
            </a:r>
            <a:r>
              <a:rPr lang="en-US" dirty="0" smtClean="0"/>
              <a:t>Shared indexes of CFG elements</a:t>
            </a:r>
            <a:endParaRPr dirty="0"/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aralleizing Parse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Initial approach</a:t>
            </a:r>
            <a:endParaRPr dirty="0"/>
          </a:p>
        </p:txBody>
      </p:sp>
      <p:sp>
        <p:nvSpPr>
          <p:cNvPr id="251" name="Simultaneous graph-construction and graph-traversal probl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 and basic blocks become </a:t>
            </a:r>
            <a:r>
              <a:rPr lang="en-US" dirty="0" smtClean="0"/>
              <a:t>lockable and apply internal locking appropriately</a:t>
            </a:r>
          </a:p>
          <a:p>
            <a:r>
              <a:rPr lang="en-US" dirty="0" smtClean="0"/>
              <a:t>External locking used sparingly when multiple operations must be transactional</a:t>
            </a:r>
            <a:endParaRPr lang="en-US" dirty="0"/>
          </a:p>
          <a:p>
            <a:r>
              <a:rPr dirty="0" smtClean="0"/>
              <a:t>Able </a:t>
            </a:r>
            <a:r>
              <a:rPr dirty="0"/>
              <a:t>to achieve a roughly 2.7x </a:t>
            </a:r>
            <a:r>
              <a:rPr dirty="0" smtClean="0"/>
              <a:t>speedup</a:t>
            </a:r>
            <a:r>
              <a:rPr lang="en-US" dirty="0" smtClean="0"/>
              <a:t> with HPCStruct</a:t>
            </a:r>
          </a:p>
          <a:p>
            <a:r>
              <a:rPr dirty="0" smtClean="0"/>
              <a:t>After </a:t>
            </a:r>
            <a:r>
              <a:rPr dirty="0"/>
              <a:t>multithreading ParseAPI, single-threaded DWARF becomes 50% of </a:t>
            </a:r>
            <a:r>
              <a:rPr lang="en-US" dirty="0" smtClean="0"/>
              <a:t>HPCStruct </a:t>
            </a:r>
            <a:r>
              <a:rPr dirty="0" smtClean="0"/>
              <a:t>run time</a:t>
            </a:r>
            <a:endParaRPr lang="en-US" dirty="0" smtClean="0"/>
          </a:p>
          <a:p>
            <a:r>
              <a:rPr dirty="0" smtClean="0"/>
              <a:t>Lock </a:t>
            </a:r>
            <a:r>
              <a:rPr dirty="0"/>
              <a:t>overhead is ~20% of </a:t>
            </a:r>
            <a:r>
              <a:rPr lang="en-US" dirty="0" smtClean="0"/>
              <a:t>HPCStruct run</a:t>
            </a:r>
            <a:r>
              <a:rPr dirty="0" smtClean="0"/>
              <a:t> </a:t>
            </a:r>
            <a:r>
              <a:rPr dirty="0"/>
              <a:t>time</a:t>
            </a: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672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owards a lock-free pars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Towards a lock-free parser</a:t>
            </a:r>
          </a:p>
        </p:txBody>
      </p:sp>
      <p:sp>
        <p:nvSpPr>
          <p:cNvPr id="257" name="Natural granularity is parsing each function independent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spcBef>
                <a:spcPts val="600"/>
              </a:spcBef>
              <a:defRPr sz="2912"/>
            </a:pPr>
            <a:r>
              <a:rPr lang="en-US" dirty="0" smtClean="0"/>
              <a:t>Two key problems require locking: </a:t>
            </a:r>
            <a:r>
              <a:rPr lang="en-US" dirty="0" err="1" smtClean="0"/>
              <a:t>interprocedural</a:t>
            </a:r>
            <a:r>
              <a:rPr lang="en-US" dirty="0" smtClean="0"/>
              <a:t> edges and shared code</a:t>
            </a:r>
          </a:p>
          <a:p>
            <a:pPr defTabSz="832104">
              <a:spcBef>
                <a:spcPts val="600"/>
              </a:spcBef>
              <a:defRPr sz="2912"/>
            </a:pPr>
            <a:r>
              <a:rPr lang="en-US" dirty="0" smtClean="0"/>
              <a:t>Shared code can be cloned</a:t>
            </a:r>
          </a:p>
          <a:p>
            <a:pPr marL="1240971" lvl="1" indent="-457200" defTabSz="832104">
              <a:spcBef>
                <a:spcPts val="600"/>
              </a:spcBef>
              <a:buFont typeface="Courier New" charset="0"/>
              <a:buChar char="o"/>
              <a:defRPr sz="2912"/>
            </a:pPr>
            <a:r>
              <a:rPr lang="en-US" dirty="0" smtClean="0"/>
              <a:t>Duplicates a bit of data </a:t>
            </a:r>
          </a:p>
          <a:p>
            <a:pPr marL="1240971" lvl="1" indent="-457200" defTabSz="832104">
              <a:spcBef>
                <a:spcPts val="600"/>
              </a:spcBef>
              <a:buFont typeface="Courier New" charset="0"/>
              <a:buChar char="o"/>
              <a:defRPr sz="2912"/>
            </a:pPr>
            <a:r>
              <a:rPr lang="en-US" dirty="0" smtClean="0"/>
              <a:t>Allows unlocked access</a:t>
            </a:r>
          </a:p>
          <a:p>
            <a:pPr defTabSz="832104">
              <a:spcBef>
                <a:spcPts val="600"/>
              </a:spcBef>
              <a:defRPr sz="2912"/>
            </a:pPr>
            <a:r>
              <a:rPr lang="en-US" dirty="0" err="1" smtClean="0"/>
              <a:t>Interprocedural</a:t>
            </a:r>
            <a:r>
              <a:rPr lang="en-US" dirty="0" smtClean="0"/>
              <a:t> edges are hard to get rid of</a:t>
            </a:r>
          </a:p>
          <a:p>
            <a:pPr defTabSz="832104">
              <a:spcBef>
                <a:spcPts val="600"/>
              </a:spcBef>
              <a:defRPr sz="2912"/>
            </a:pPr>
            <a:r>
              <a:rPr lang="en-US" dirty="0" smtClean="0"/>
              <a:t>Key insight: block splits contain all the synchronization problems that occur at a function boundary</a:t>
            </a:r>
            <a:endParaRPr dirty="0"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Brief Introduction to Dyninst</a:t>
            </a:r>
          </a:p>
        </p:txBody>
      </p:sp>
      <p:sp>
        <p:nvSpPr>
          <p:cNvPr id="141" name="Slide Number Placeholder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09" y="1905000"/>
            <a:ext cx="2619843" cy="304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 6"/>
          <p:cNvGrpSpPr/>
          <p:nvPr/>
        </p:nvGrpSpPr>
        <p:grpSpPr>
          <a:xfrm>
            <a:off x="3947910" y="1981200"/>
            <a:ext cx="1447801" cy="2600325"/>
            <a:chOff x="0" y="0"/>
            <a:chExt cx="1447799" cy="2600325"/>
          </a:xfrm>
        </p:grpSpPr>
        <p:pic>
          <p:nvPicPr>
            <p:cNvPr id="143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47800" cy="2600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icture 14" descr="Picture 1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4130" y="704630"/>
              <a:ext cx="155383" cy="408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6" name="AutoShape 46"/>
          <p:cNvSpPr/>
          <p:nvPr/>
        </p:nvSpPr>
        <p:spPr>
          <a:xfrm>
            <a:off x="2957309" y="3048000"/>
            <a:ext cx="838201" cy="457200"/>
          </a:xfrm>
          <a:prstGeom prst="rightArrow">
            <a:avLst>
              <a:gd name="adj1" fmla="val 46667"/>
              <a:gd name="adj2" fmla="val 7252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" name="AutoShape 46"/>
          <p:cNvSpPr/>
          <p:nvPr/>
        </p:nvSpPr>
        <p:spPr>
          <a:xfrm>
            <a:off x="5548110" y="3048000"/>
            <a:ext cx="838201" cy="457200"/>
          </a:xfrm>
          <a:prstGeom prst="rightArrow">
            <a:avLst>
              <a:gd name="adj1" fmla="val 46667"/>
              <a:gd name="adj2" fmla="val 7252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8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67310" y="2209800"/>
            <a:ext cx="1919491" cy="198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Box 1"/>
          <p:cNvSpPr txBox="1"/>
          <p:nvPr/>
        </p:nvSpPr>
        <p:spPr>
          <a:xfrm>
            <a:off x="1090409" y="4953000"/>
            <a:ext cx="716280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Dyninst: a tool for static and dynamic binary instrumentation and modification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upporting CUDA bin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Supporting CUDA binaries</a:t>
            </a:r>
          </a:p>
        </p:txBody>
      </p:sp>
      <p:sp>
        <p:nvSpPr>
          <p:cNvPr id="343" name="Challenges at many levels of the toolki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Challenges at many levels of the toolkits</a:t>
            </a:r>
          </a:p>
          <a:p>
            <a:pPr marL="800100" lvl="1" indent="-342900"/>
            <a:r>
              <a:rPr dirty="0" smtClean="0"/>
              <a:t>SymtabAPI</a:t>
            </a:r>
            <a:endParaRPr lang="en-US" dirty="0" smtClean="0"/>
          </a:p>
          <a:p>
            <a:pPr marL="1235529" lvl="2" indent="-342900"/>
            <a:r>
              <a:rPr lang="en-US" dirty="0"/>
              <a:t>F</a:t>
            </a:r>
            <a:r>
              <a:rPr dirty="0" smtClean="0"/>
              <a:t>at binaries</a:t>
            </a:r>
            <a:r>
              <a:rPr lang="en-US" dirty="0" smtClean="0"/>
              <a:t> (nested ELF files) are a new challenge</a:t>
            </a:r>
          </a:p>
          <a:p>
            <a:pPr marL="1235529" lvl="2" indent="-342900"/>
            <a:r>
              <a:rPr lang="en-US" dirty="0"/>
              <a:t>M</a:t>
            </a:r>
            <a:r>
              <a:rPr dirty="0" smtClean="0"/>
              <a:t>apping </a:t>
            </a:r>
            <a:r>
              <a:rPr dirty="0"/>
              <a:t>cubins to </a:t>
            </a:r>
            <a:r>
              <a:rPr dirty="0" smtClean="0"/>
              <a:t>archives</a:t>
            </a:r>
            <a:r>
              <a:rPr lang="en-US" dirty="0" smtClean="0"/>
              <a:t>: not a perfect match</a:t>
            </a:r>
            <a:endParaRPr dirty="0"/>
          </a:p>
          <a:p>
            <a:pPr marL="800100" lvl="1" indent="-342900"/>
            <a:r>
              <a:rPr dirty="0"/>
              <a:t>InstructionAPI: proprietary format</a:t>
            </a:r>
          </a:p>
          <a:p>
            <a:pPr marL="800100" lvl="1" indent="-342900"/>
            <a:r>
              <a:rPr dirty="0"/>
              <a:t>ParseAPI, DataflowAPI: what can we do without instruction-level information?</a:t>
            </a:r>
          </a:p>
        </p:txBody>
      </p:sp>
      <p:sp>
        <p:nvSpPr>
          <p:cNvPr id="3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Dyninst 10.0 pl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Dyninst 10.0 plans</a:t>
            </a:r>
          </a:p>
        </p:txBody>
      </p:sp>
      <p:sp>
        <p:nvSpPr>
          <p:cNvPr id="347" name="Three design goals:…"/>
          <p:cNvSpPr txBox="1">
            <a:spLocks noGrp="1"/>
          </p:cNvSpPr>
          <p:nvPr>
            <p:ph type="body" idx="1"/>
          </p:nvPr>
        </p:nvSpPr>
        <p:spPr>
          <a:xfrm>
            <a:off x="152400" y="1041400"/>
            <a:ext cx="8763000" cy="5181600"/>
          </a:xfrm>
          <a:prstGeom prst="rect">
            <a:avLst/>
          </a:prstGeom>
        </p:spPr>
        <p:txBody>
          <a:bodyPr/>
          <a:lstStyle/>
          <a:p>
            <a:r>
              <a:t>Three design goals:</a:t>
            </a:r>
          </a:p>
          <a:p>
            <a:pPr marL="800100" lvl="1" indent="-342900"/>
            <a:r>
              <a:t>Expose component-level interfaces in a more natural manner, avoiding redundancy</a:t>
            </a:r>
          </a:p>
          <a:p>
            <a:pPr marL="800100" lvl="1" indent="-342900"/>
            <a:r>
              <a:t>Standardize parameter formats across APIs</a:t>
            </a:r>
          </a:p>
          <a:p>
            <a:pPr marL="800100" lvl="1" indent="-342900"/>
            <a:r>
              <a:t>Ensure interfaces support any extra information necessary for thread safety and accuracy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A motivating example for Dyninst 10.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motivating example for Dyninst 10.0</a:t>
            </a:r>
          </a:p>
        </p:txBody>
      </p:sp>
      <p:sp>
        <p:nvSpPr>
          <p:cNvPr id="351" name="BPatch_statement class is entirely analogous to Symtab::Statement but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804672">
              <a:spcBef>
                <a:spcPts val="600"/>
              </a:spcBef>
              <a:defRPr sz="2816"/>
            </a:pPr>
            <a:r>
              <a:t>BPatch_statement class is entirely analogous to Symtab::Statement but:</a:t>
            </a:r>
          </a:p>
          <a:p>
            <a:pPr marL="704087" lvl="1" indent="-301752" defTabSz="804672">
              <a:spcBef>
                <a:spcPts val="600"/>
              </a:spcBef>
              <a:defRPr sz="2816"/>
            </a:pPr>
            <a:r>
              <a:t>Uses void* rather than Address/Offset for address range</a:t>
            </a:r>
          </a:p>
          <a:p>
            <a:pPr marL="704087" lvl="1" indent="-301752" defTabSz="804672">
              <a:spcBef>
                <a:spcPts val="600"/>
              </a:spcBef>
              <a:defRPr sz="2816"/>
            </a:pPr>
            <a:r>
              <a:t>Is not an AddressRange</a:t>
            </a:r>
          </a:p>
          <a:p>
            <a:pPr marL="704087" lvl="1" indent="-301752" defTabSz="804672">
              <a:spcBef>
                <a:spcPts val="600"/>
              </a:spcBef>
              <a:defRPr sz="2816"/>
            </a:pPr>
            <a:r>
              <a:t>Uses const char* rather than std::string</a:t>
            </a:r>
          </a:p>
          <a:p>
            <a:pPr defTabSz="804672">
              <a:spcBef>
                <a:spcPts val="600"/>
              </a:spcBef>
              <a:defRPr sz="2816"/>
            </a:pPr>
            <a:r>
              <a:t>Why isn’t BPatch_statement a Symtab::Statement then? Annoying, inconsistent backwards compatibility wrappers</a:t>
            </a:r>
          </a:p>
          <a:p>
            <a:pPr defTabSz="804672">
              <a:spcBef>
                <a:spcPts val="600"/>
              </a:spcBef>
              <a:defRPr sz="2816"/>
            </a:pPr>
            <a:r>
              <a:t>What if it were a Symtab::Statement?</a:t>
            </a:r>
          </a:p>
          <a:p>
            <a:pPr marL="402335" lvl="1" indent="0" defTabSz="804672">
              <a:spcBef>
                <a:spcPts val="600"/>
              </a:spcBef>
              <a:buNone/>
              <a:defRPr sz="2816"/>
            </a:pPr>
            <a:r>
              <a:t>…and what if the wrapper functions went away?</a:t>
            </a:r>
            <a:endParaRPr dirty="0"/>
          </a:p>
          <a:p>
            <a:pPr defTabSz="804672">
              <a:spcBef>
                <a:spcPts val="600"/>
              </a:spcBef>
              <a:defRPr sz="2816"/>
            </a:pPr>
            <a:r>
              <a:t>Big change to the interface—thoughts?</a:t>
            </a:r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tandardizing function forma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Standardizing function formats</a:t>
            </a:r>
          </a:p>
        </p:txBody>
      </p:sp>
      <p:sp>
        <p:nvSpPr>
          <p:cNvPr id="355" name="At last count, at least six ways to return a collection of values in Dyninst toolki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 last count, at least six ways to return a collection of values in Dyninst toolkits</a:t>
            </a:r>
          </a:p>
          <a:p>
            <a:r>
              <a:t>At least four ways to indicate an error</a:t>
            </a:r>
          </a:p>
          <a:p>
            <a:r>
              <a:t>Some combinations (returning pointer to newly allocated container, with NULL meaning empty or error or both) are obviously awkward</a:t>
            </a:r>
          </a:p>
          <a:p>
            <a:r>
              <a:t>Interface grew organically, but it’s time for a principled design</a:t>
            </a:r>
          </a:p>
        </p:txBody>
      </p: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A GitHub year in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GitHub year in review</a:t>
            </a:r>
          </a:p>
        </p:txBody>
      </p:sp>
      <p:sp>
        <p:nvSpPr>
          <p:cNvPr id="359" name="Integrated Jenkins into our reposito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Integrated Jenkins into our repository</a:t>
            </a:r>
          </a:p>
          <a:p>
            <a:r>
              <a:t>13 committers in the past year</a:t>
            </a:r>
          </a:p>
          <a:p>
            <a:r>
              <a:t>44 unique cloners in the past two weeks</a:t>
            </a:r>
          </a:p>
          <a:p>
            <a:r>
              <a:t>~120 issues reported in the past year</a:t>
            </a:r>
          </a:p>
          <a:p>
            <a:r>
              <a:t>More than two-thirds of these issues resolved</a:t>
            </a:r>
          </a:p>
        </p:txBody>
      </p:sp>
      <p:sp>
        <p:nvSpPr>
          <p:cNvPr id="3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oftware inf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info</a:t>
            </a:r>
          </a:p>
        </p:txBody>
      </p:sp>
      <p:sp>
        <p:nvSpPr>
          <p:cNvPr id="363" name="Main project page: https://github.com/dyninst/dynin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Main project page: </a:t>
            </a:r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/>
              </a:rPr>
              <a:t>https://github.com/dyninst/dyninst</a:t>
            </a:r>
          </a:p>
          <a:p>
            <a:pPr marL="800100" lvl="1" indent="-342900"/>
            <a:r>
              <a:t>Issue tracker</a:t>
            </a:r>
          </a:p>
          <a:p>
            <a:pPr marL="800100" lvl="1" indent="-342900"/>
            <a:r>
              <a:t>Releases and manuals</a:t>
            </a:r>
          </a:p>
          <a:p>
            <a:pPr marL="800100" lvl="1" indent="-342900"/>
            <a:r>
              <a:t>Test results</a:t>
            </a:r>
          </a:p>
          <a:p>
            <a:r>
              <a:t>LGPL</a:t>
            </a:r>
          </a:p>
          <a:p>
            <a:r>
              <a:t>Contributions welcome</a:t>
            </a:r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r current CFG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current CFG structure</a:t>
            </a:r>
          </a:p>
        </p:txBody>
      </p:sp>
      <p:sp>
        <p:nvSpPr>
          <p:cNvPr id="2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2" name="Source A1"/>
          <p:cNvSpPr/>
          <p:nvPr/>
        </p:nvSpPr>
        <p:spPr>
          <a:xfrm>
            <a:off x="884645" y="743252"/>
            <a:ext cx="2054498" cy="2208953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Block A:</a:t>
            </a:r>
          </a:p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/>
              <a:t>c</a:t>
            </a:r>
            <a:r>
              <a:rPr lang="en-US" sz="3200" dirty="0" smtClean="0"/>
              <a:t>all foo</a:t>
            </a:r>
          </a:p>
        </p:txBody>
      </p:sp>
      <p:sp>
        <p:nvSpPr>
          <p:cNvPr id="13" name="Source A1"/>
          <p:cNvSpPr/>
          <p:nvPr/>
        </p:nvSpPr>
        <p:spPr>
          <a:xfrm>
            <a:off x="884645" y="5270382"/>
            <a:ext cx="2054498" cy="109728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Block B:</a:t>
            </a:r>
          </a:p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foo</a:t>
            </a:r>
          </a:p>
        </p:txBody>
      </p:sp>
      <p:cxnSp>
        <p:nvCxnSpPr>
          <p:cNvPr id="5" name="Straight Arrow Connector 4"/>
          <p:cNvCxnSpPr>
            <a:endCxn id="12" idx="2"/>
          </p:cNvCxnSpPr>
          <p:nvPr/>
        </p:nvCxnSpPr>
        <p:spPr>
          <a:xfrm flipV="1">
            <a:off x="1911894" y="2952205"/>
            <a:ext cx="0" cy="1267099"/>
          </a:xfrm>
          <a:prstGeom prst="straightConnector1">
            <a:avLst/>
          </a:prstGeom>
          <a:noFill/>
          <a:ln w="38100" cap="flat">
            <a:solidFill>
              <a:schemeClr val="bg2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27" idx="2"/>
            <a:endCxn id="13" idx="0"/>
          </p:cNvCxnSpPr>
          <p:nvPr/>
        </p:nvCxnSpPr>
        <p:spPr>
          <a:xfrm>
            <a:off x="1911894" y="4895458"/>
            <a:ext cx="0" cy="374924"/>
          </a:xfrm>
          <a:prstGeom prst="straightConnector1">
            <a:avLst/>
          </a:prstGeom>
          <a:noFill/>
          <a:ln w="38100" cap="flat">
            <a:solidFill>
              <a:schemeClr val="bg2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5672949" y="3422469"/>
            <a:ext cx="753977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6426926" y="3237804"/>
            <a:ext cx="22990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Points-to</a:t>
            </a: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 relationship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" name="Source A1"/>
          <p:cNvSpPr/>
          <p:nvPr/>
        </p:nvSpPr>
        <p:spPr>
          <a:xfrm>
            <a:off x="884645" y="4229556"/>
            <a:ext cx="2054498" cy="665902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Edge AB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7932" y="4140926"/>
            <a:ext cx="329546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Block A is cut into A and 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Assume</a:t>
            </a:r>
            <a:r>
              <a:rPr lang="en-US" dirty="0" smtClean="0"/>
              <a:t> C is the second half of 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Call edge needs to move its source from A to 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Edge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 changes, therefore B must be locked</a:t>
            </a:r>
          </a:p>
        </p:txBody>
      </p:sp>
    </p:spTree>
    <p:extLst>
      <p:ext uri="{BB962C8B-B14F-4D97-AF65-F5344CB8AC3E}">
        <p14:creationId xmlns:p14="http://schemas.microsoft.com/office/powerpoint/2010/main" val="1856472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r current CFG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Splitting the calling block</a:t>
            </a:r>
            <a:endParaRPr dirty="0"/>
          </a:p>
        </p:txBody>
      </p:sp>
      <p:sp>
        <p:nvSpPr>
          <p:cNvPr id="2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2" name="Source A1"/>
          <p:cNvSpPr/>
          <p:nvPr/>
        </p:nvSpPr>
        <p:spPr>
          <a:xfrm>
            <a:off x="884645" y="743253"/>
            <a:ext cx="2054498" cy="760064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Block A</a:t>
            </a:r>
          </a:p>
        </p:txBody>
      </p:sp>
      <p:sp>
        <p:nvSpPr>
          <p:cNvPr id="13" name="Source A1"/>
          <p:cNvSpPr/>
          <p:nvPr/>
        </p:nvSpPr>
        <p:spPr>
          <a:xfrm>
            <a:off x="884645" y="5270382"/>
            <a:ext cx="2054498" cy="109728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Block B:</a:t>
            </a:r>
          </a:p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foo</a:t>
            </a:r>
          </a:p>
        </p:txBody>
      </p:sp>
      <p:cxnSp>
        <p:nvCxnSpPr>
          <p:cNvPr id="5" name="Straight Arrow Connector 4"/>
          <p:cNvCxnSpPr>
            <a:stCxn id="17" idx="0"/>
            <a:endCxn id="12" idx="2"/>
          </p:cNvCxnSpPr>
          <p:nvPr/>
        </p:nvCxnSpPr>
        <p:spPr>
          <a:xfrm flipV="1">
            <a:off x="1911894" y="1503317"/>
            <a:ext cx="0" cy="294459"/>
          </a:xfrm>
          <a:prstGeom prst="straightConnector1">
            <a:avLst/>
          </a:prstGeom>
          <a:noFill/>
          <a:ln w="38100" cap="flat">
            <a:solidFill>
              <a:schemeClr val="bg2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27" idx="2"/>
            <a:endCxn id="13" idx="0"/>
          </p:cNvCxnSpPr>
          <p:nvPr/>
        </p:nvCxnSpPr>
        <p:spPr>
          <a:xfrm>
            <a:off x="1911894" y="4895458"/>
            <a:ext cx="0" cy="374924"/>
          </a:xfrm>
          <a:prstGeom prst="straightConnector1">
            <a:avLst/>
          </a:prstGeom>
          <a:noFill/>
          <a:ln w="38100" cap="flat">
            <a:solidFill>
              <a:schemeClr val="bg2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5672949" y="3422469"/>
            <a:ext cx="753977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6426926" y="3237804"/>
            <a:ext cx="22990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Points-to</a:t>
            </a: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 relationship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" name="Source A1"/>
          <p:cNvSpPr/>
          <p:nvPr/>
        </p:nvSpPr>
        <p:spPr>
          <a:xfrm>
            <a:off x="884645" y="4229556"/>
            <a:ext cx="2054498" cy="665902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Edge CB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7932" y="4140926"/>
            <a:ext cx="3295469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Block A is cut into A and 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Assume</a:t>
            </a:r>
            <a:r>
              <a:rPr lang="en-US" dirty="0" smtClean="0"/>
              <a:t> C is the second half of 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Call edge needs to move its source from A to 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Edge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 changes, therefore B must be locked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 may change, therefore foo may need to be locked</a:t>
            </a: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" name="Source A1"/>
          <p:cNvSpPr/>
          <p:nvPr/>
        </p:nvSpPr>
        <p:spPr>
          <a:xfrm>
            <a:off x="884645" y="2757352"/>
            <a:ext cx="2054498" cy="109728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 smtClean="0"/>
              <a:t>Block C:</a:t>
            </a:r>
          </a:p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dirty="0"/>
              <a:t>c</a:t>
            </a:r>
            <a:r>
              <a:rPr lang="en-US" sz="3200" dirty="0" smtClean="0"/>
              <a:t>all foo</a:t>
            </a:r>
          </a:p>
        </p:txBody>
      </p:sp>
      <p:sp>
        <p:nvSpPr>
          <p:cNvPr id="17" name="Source A1"/>
          <p:cNvSpPr/>
          <p:nvPr/>
        </p:nvSpPr>
        <p:spPr>
          <a:xfrm>
            <a:off x="884645" y="1797776"/>
            <a:ext cx="2054498" cy="66511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3200">
                <a:solidFill>
                  <a:srgbClr val="595959"/>
                </a:solidFill>
              </a:defRPr>
            </a:pPr>
            <a:r>
              <a:rPr lang="en-US" sz="3200" smtClean="0"/>
              <a:t>Edge AC</a:t>
            </a:r>
            <a:endParaRPr lang="en-US" sz="3200" dirty="0" smtClean="0"/>
          </a:p>
        </p:txBody>
      </p:sp>
      <p:cxnSp>
        <p:nvCxnSpPr>
          <p:cNvPr id="19" name="Straight Arrow Connector 18"/>
          <p:cNvCxnSpPr>
            <a:stCxn id="16" idx="0"/>
            <a:endCxn id="17" idx="2"/>
          </p:cNvCxnSpPr>
          <p:nvPr/>
        </p:nvCxnSpPr>
        <p:spPr>
          <a:xfrm flipV="1">
            <a:off x="1911894" y="2462893"/>
            <a:ext cx="0" cy="294459"/>
          </a:xfrm>
          <a:prstGeom prst="straightConnector1">
            <a:avLst/>
          </a:prstGeom>
          <a:noFill/>
          <a:ln w="38100" cap="flat">
            <a:solidFill>
              <a:schemeClr val="bg2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27" idx="0"/>
            <a:endCxn id="16" idx="2"/>
          </p:cNvCxnSpPr>
          <p:nvPr/>
        </p:nvCxnSpPr>
        <p:spPr>
          <a:xfrm flipV="1">
            <a:off x="1911894" y="3854632"/>
            <a:ext cx="0" cy="374924"/>
          </a:xfrm>
          <a:prstGeom prst="straightConnector1">
            <a:avLst/>
          </a:prstGeom>
          <a:noFill/>
          <a:ln w="38100" cap="flat">
            <a:solidFill>
              <a:schemeClr val="bg2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98375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Dyninst and the Components</a:t>
            </a:r>
          </a:p>
        </p:txBody>
      </p:sp>
      <p:sp>
        <p:nvSpPr>
          <p:cNvPr id="15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7973059" y="6540817"/>
            <a:ext cx="18034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57" name="Group 27"/>
          <p:cNvGrpSpPr/>
          <p:nvPr/>
        </p:nvGrpSpPr>
        <p:grpSpPr>
          <a:xfrm>
            <a:off x="3852931" y="2536643"/>
            <a:ext cx="1145215" cy="968557"/>
            <a:chOff x="0" y="0"/>
            <a:chExt cx="1145214" cy="968556"/>
          </a:xfrm>
        </p:grpSpPr>
        <p:pic>
          <p:nvPicPr>
            <p:cNvPr id="155" name="Picture 41" descr="Picture 4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164" y="0"/>
              <a:ext cx="1123050" cy="968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TextBox 21"/>
            <p:cNvSpPr txBox="1"/>
            <p:nvPr/>
          </p:nvSpPr>
          <p:spPr>
            <a:xfrm>
              <a:off x="0" y="89716"/>
              <a:ext cx="1145215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  Parse</a:t>
              </a:r>
            </a:p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API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 Component</a:t>
              </a:r>
            </a:p>
          </p:txBody>
        </p:sp>
      </p:grpSp>
      <p:grpSp>
        <p:nvGrpSpPr>
          <p:cNvPr id="160" name="Group 45"/>
          <p:cNvGrpSpPr/>
          <p:nvPr/>
        </p:nvGrpSpPr>
        <p:grpSpPr>
          <a:xfrm>
            <a:off x="3876940" y="3832599"/>
            <a:ext cx="1121207" cy="1079019"/>
            <a:chOff x="0" y="0"/>
            <a:chExt cx="1121205" cy="1079018"/>
          </a:xfrm>
        </p:grpSpPr>
        <p:pic>
          <p:nvPicPr>
            <p:cNvPr id="158" name="Picture 39" descr="Picture 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700" y="0"/>
              <a:ext cx="1099506" cy="10790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TextBox 24"/>
            <p:cNvSpPr txBox="1"/>
            <p:nvPr/>
          </p:nvSpPr>
          <p:spPr>
            <a:xfrm>
              <a:off x="0" y="194109"/>
              <a:ext cx="1121206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Dataflow API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 Component</a:t>
              </a:r>
            </a:p>
          </p:txBody>
        </p:sp>
      </p:grpSp>
      <p:grpSp>
        <p:nvGrpSpPr>
          <p:cNvPr id="163" name="Group 18"/>
          <p:cNvGrpSpPr/>
          <p:nvPr/>
        </p:nvGrpSpPr>
        <p:grpSpPr>
          <a:xfrm>
            <a:off x="3852931" y="5132439"/>
            <a:ext cx="1220915" cy="1165125"/>
            <a:chOff x="0" y="44308"/>
            <a:chExt cx="1220914" cy="1165123"/>
          </a:xfrm>
        </p:grpSpPr>
        <p:pic>
          <p:nvPicPr>
            <p:cNvPr id="161" name="Picture 37" descr="Picture 3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630" y="44308"/>
              <a:ext cx="1197285" cy="1165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TextBox 27"/>
            <p:cNvSpPr txBox="1"/>
            <p:nvPr/>
          </p:nvSpPr>
          <p:spPr>
            <a:xfrm>
              <a:off x="0" y="330199"/>
              <a:ext cx="1220915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Proc</a:t>
              </a:r>
            </a:p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Control</a:t>
              </a:r>
              <a:r>
                <a:rPr sz="1400"/>
                <a:t> </a:t>
              </a:r>
              <a:r>
                <a:t>API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Component</a:t>
              </a:r>
            </a:p>
          </p:txBody>
        </p:sp>
      </p:grpSp>
      <p:grpSp>
        <p:nvGrpSpPr>
          <p:cNvPr id="166" name="Group 28"/>
          <p:cNvGrpSpPr/>
          <p:nvPr/>
        </p:nvGrpSpPr>
        <p:grpSpPr>
          <a:xfrm>
            <a:off x="5732236" y="3095218"/>
            <a:ext cx="1117437" cy="1072951"/>
            <a:chOff x="0" y="0"/>
            <a:chExt cx="1117435" cy="1072950"/>
          </a:xfrm>
        </p:grpSpPr>
        <p:pic>
          <p:nvPicPr>
            <p:cNvPr id="164" name="Picture 35" descr="Picture 3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206" y="0"/>
              <a:ext cx="1095809" cy="1072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TextBox 31"/>
            <p:cNvSpPr txBox="1"/>
            <p:nvPr/>
          </p:nvSpPr>
          <p:spPr>
            <a:xfrm>
              <a:off x="0" y="460618"/>
              <a:ext cx="1117436" cy="61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Patch API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 Component</a:t>
              </a:r>
            </a:p>
          </p:txBody>
        </p:sp>
      </p:grpSp>
      <p:grpSp>
        <p:nvGrpSpPr>
          <p:cNvPr id="169" name="Group 20"/>
          <p:cNvGrpSpPr/>
          <p:nvPr/>
        </p:nvGrpSpPr>
        <p:grpSpPr>
          <a:xfrm>
            <a:off x="5639248" y="5132736"/>
            <a:ext cx="1162133" cy="1164828"/>
            <a:chOff x="0" y="95703"/>
            <a:chExt cx="1162132" cy="1164826"/>
          </a:xfrm>
        </p:grpSpPr>
        <p:pic>
          <p:nvPicPr>
            <p:cNvPr id="167" name="Picture 33" descr="Picture 3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8788" y="95703"/>
              <a:ext cx="1133345" cy="1164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TextBox 31"/>
            <p:cNvSpPr txBox="1"/>
            <p:nvPr/>
          </p:nvSpPr>
          <p:spPr>
            <a:xfrm>
              <a:off x="0" y="457199"/>
              <a:ext cx="1155713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algn="r">
                <a:defRPr sz="22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  <a:r>
                <a:rPr sz="1800"/>
                <a:t>Stack Walker API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 Component</a:t>
              </a:r>
            </a:p>
          </p:txBody>
        </p:sp>
      </p:grpSp>
      <p:grpSp>
        <p:nvGrpSpPr>
          <p:cNvPr id="172" name="Group 25"/>
          <p:cNvGrpSpPr/>
          <p:nvPr/>
        </p:nvGrpSpPr>
        <p:grpSpPr>
          <a:xfrm>
            <a:off x="1910989" y="2531493"/>
            <a:ext cx="1126615" cy="974373"/>
            <a:chOff x="0" y="0"/>
            <a:chExt cx="1126613" cy="974372"/>
          </a:xfrm>
        </p:grpSpPr>
        <p:pic>
          <p:nvPicPr>
            <p:cNvPr id="170" name="Picture 29" descr="Picture 2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126614" cy="974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TextBox 31"/>
            <p:cNvSpPr txBox="1"/>
            <p:nvPr/>
          </p:nvSpPr>
          <p:spPr>
            <a:xfrm>
              <a:off x="275096" y="94955"/>
              <a:ext cx="83671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b">
              <a:sp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Symtab</a:t>
              </a:r>
            </a:p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API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Component</a:t>
              </a:r>
            </a:p>
          </p:txBody>
        </p:sp>
      </p:grpSp>
      <p:grpSp>
        <p:nvGrpSpPr>
          <p:cNvPr id="175" name="Group 26"/>
          <p:cNvGrpSpPr/>
          <p:nvPr/>
        </p:nvGrpSpPr>
        <p:grpSpPr>
          <a:xfrm>
            <a:off x="1933039" y="3838306"/>
            <a:ext cx="1112817" cy="1073313"/>
            <a:chOff x="26245" y="0"/>
            <a:chExt cx="1112816" cy="1073312"/>
          </a:xfrm>
        </p:grpSpPr>
        <p:pic>
          <p:nvPicPr>
            <p:cNvPr id="173" name="Picture 27" descr="Picture 2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6245" y="0"/>
              <a:ext cx="1112817" cy="10733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TextBox 31"/>
            <p:cNvSpPr txBox="1"/>
            <p:nvPr/>
          </p:nvSpPr>
          <p:spPr>
            <a:xfrm>
              <a:off x="47438" y="285912"/>
              <a:ext cx="1083371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Instruction</a:t>
              </a:r>
            </a:p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API </a:t>
              </a:r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 </a:t>
              </a:r>
              <a:br/>
              <a:r>
                <a:t>Component</a:t>
              </a:r>
            </a:p>
          </p:txBody>
        </p:sp>
      </p:grpSp>
      <p:grpSp>
        <p:nvGrpSpPr>
          <p:cNvPr id="178" name="Group 28"/>
          <p:cNvGrpSpPr/>
          <p:nvPr/>
        </p:nvGrpSpPr>
        <p:grpSpPr>
          <a:xfrm>
            <a:off x="7442159" y="1142154"/>
            <a:ext cx="1092820" cy="1097526"/>
            <a:chOff x="0" y="0"/>
            <a:chExt cx="1092818" cy="1097524"/>
          </a:xfrm>
        </p:grpSpPr>
        <p:pic>
          <p:nvPicPr>
            <p:cNvPr id="176" name="Picture 25" descr="Picture 2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070" y="0"/>
              <a:ext cx="1071668" cy="1097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TextBox 31"/>
            <p:cNvSpPr txBox="1"/>
            <p:nvPr/>
          </p:nvSpPr>
          <p:spPr>
            <a:xfrm>
              <a:off x="0" y="218489"/>
              <a:ext cx="1092819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Codegen</a:t>
              </a:r>
            </a:p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 Component</a:t>
              </a:r>
            </a:p>
          </p:txBody>
        </p:sp>
      </p:grpSp>
      <p:grpSp>
        <p:nvGrpSpPr>
          <p:cNvPr id="181" name="Group 44"/>
          <p:cNvGrpSpPr/>
          <p:nvPr/>
        </p:nvGrpSpPr>
        <p:grpSpPr>
          <a:xfrm>
            <a:off x="5738443" y="1142155"/>
            <a:ext cx="1126317" cy="1097525"/>
            <a:chOff x="0" y="0"/>
            <a:chExt cx="1126316" cy="1097524"/>
          </a:xfrm>
        </p:grpSpPr>
        <p:pic>
          <p:nvPicPr>
            <p:cNvPr id="179" name="Picture 45" descr="Picture 45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1800" y="0"/>
              <a:ext cx="1104517" cy="1097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TextBox 31"/>
            <p:cNvSpPr txBox="1"/>
            <p:nvPr/>
          </p:nvSpPr>
          <p:spPr>
            <a:xfrm>
              <a:off x="-1" y="167236"/>
              <a:ext cx="1126318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algn="r">
                <a:defRPr sz="22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  <a:r>
                <a:rPr sz="1800"/>
                <a:t>DynC</a:t>
              </a:r>
            </a:p>
            <a:p>
              <a:pPr algn="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  <a:p>
              <a:pPr algn="r">
                <a:defRPr sz="9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Dyninst Component</a:t>
              </a:r>
            </a:p>
          </p:txBody>
        </p:sp>
      </p:grpSp>
      <p:sp>
        <p:nvSpPr>
          <p:cNvPr id="182" name="Left-Up Arrow 47"/>
          <p:cNvSpPr/>
          <p:nvPr/>
        </p:nvSpPr>
        <p:spPr>
          <a:xfrm rot="8001702">
            <a:off x="1595438" y="3362397"/>
            <a:ext cx="481620" cy="4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63"/>
                </a:moveTo>
                <a:lnTo>
                  <a:pt x="5400" y="10927"/>
                </a:lnTo>
                <a:lnTo>
                  <a:pt x="5400" y="13595"/>
                </a:lnTo>
                <a:lnTo>
                  <a:pt x="13500" y="13595"/>
                </a:lnTo>
                <a:lnTo>
                  <a:pt x="13500" y="5337"/>
                </a:lnTo>
                <a:lnTo>
                  <a:pt x="10800" y="5337"/>
                </a:lnTo>
                <a:lnTo>
                  <a:pt x="16200" y="0"/>
                </a:lnTo>
                <a:lnTo>
                  <a:pt x="21600" y="5337"/>
                </a:lnTo>
                <a:lnTo>
                  <a:pt x="18900" y="5337"/>
                </a:lnTo>
                <a:lnTo>
                  <a:pt x="18900" y="18932"/>
                </a:lnTo>
                <a:lnTo>
                  <a:pt x="5400" y="18932"/>
                </a:lnTo>
                <a:lnTo>
                  <a:pt x="5400" y="21600"/>
                </a:lnTo>
                <a:close/>
              </a:path>
            </a:pathLst>
          </a:custGeom>
          <a:gradFill>
            <a:gsLst>
              <a:gs pos="37000">
                <a:srgbClr val="BFBFBF"/>
              </a:gs>
              <a:gs pos="100000">
                <a:srgbClr val="00B050"/>
              </a:gs>
            </a:gsLst>
            <a:lin ang="2700000"/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85" name="Oval 14"/>
          <p:cNvGrpSpPr/>
          <p:nvPr/>
        </p:nvGrpSpPr>
        <p:grpSpPr>
          <a:xfrm>
            <a:off x="172145" y="3217293"/>
            <a:ext cx="1473201" cy="862015"/>
            <a:chOff x="0" y="0"/>
            <a:chExt cx="1473200" cy="862014"/>
          </a:xfrm>
        </p:grpSpPr>
        <p:sp>
          <p:nvSpPr>
            <p:cNvPr id="183" name="Oval"/>
            <p:cNvSpPr/>
            <p:nvPr/>
          </p:nvSpPr>
          <p:spPr>
            <a:xfrm>
              <a:off x="0" y="-1"/>
              <a:ext cx="1473200" cy="862016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Binary"/>
            <p:cNvSpPr txBox="1"/>
            <p:nvPr/>
          </p:nvSpPr>
          <p:spPr>
            <a:xfrm>
              <a:off x="325116" y="226536"/>
              <a:ext cx="822968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Binary</a:t>
              </a:r>
            </a:p>
          </p:txBody>
        </p:sp>
      </p:grpSp>
      <p:sp>
        <p:nvSpPr>
          <p:cNvPr id="186" name="Right Arrow 49"/>
          <p:cNvSpPr/>
          <p:nvPr/>
        </p:nvSpPr>
        <p:spPr>
          <a:xfrm>
            <a:off x="3093144" y="2836293"/>
            <a:ext cx="685801" cy="30480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9167">
                <a:srgbClr val="DFCF04"/>
              </a:gs>
              <a:gs pos="100000">
                <a:srgbClr val="4E75A3"/>
              </a:gs>
            </a:gsLst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7" name="Right Arrow 50"/>
          <p:cNvSpPr/>
          <p:nvPr/>
        </p:nvSpPr>
        <p:spPr>
          <a:xfrm rot="19002662">
            <a:off x="3023915" y="3397336"/>
            <a:ext cx="929372" cy="30480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E5F62"/>
              </a:gs>
              <a:gs pos="100000">
                <a:srgbClr val="4E75A3"/>
              </a:gs>
            </a:gsLst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8" name="Right Arrow 51"/>
          <p:cNvSpPr/>
          <p:nvPr/>
        </p:nvSpPr>
        <p:spPr>
          <a:xfrm>
            <a:off x="3093144" y="4131693"/>
            <a:ext cx="680238" cy="30480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E5F62"/>
              </a:gs>
              <a:gs pos="100000">
                <a:srgbClr val="4E75A3"/>
              </a:gs>
            </a:gsLst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9" name="Down Arrow 52"/>
          <p:cNvSpPr/>
          <p:nvPr/>
        </p:nvSpPr>
        <p:spPr>
          <a:xfrm rot="13948510">
            <a:off x="5228675" y="3549134"/>
            <a:ext cx="306388" cy="8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740"/>
                </a:moveTo>
                <a:lnTo>
                  <a:pt x="5400" y="17740"/>
                </a:lnTo>
                <a:lnTo>
                  <a:pt x="5400" y="0"/>
                </a:lnTo>
                <a:lnTo>
                  <a:pt x="16200" y="0"/>
                </a:lnTo>
                <a:lnTo>
                  <a:pt x="16200" y="17740"/>
                </a:lnTo>
                <a:lnTo>
                  <a:pt x="21600" y="1774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4E75A3"/>
              </a:gs>
              <a:gs pos="100000">
                <a:srgbClr val="CC9900"/>
              </a:gs>
            </a:gsLst>
            <a:lin ang="5400000"/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own Arrow 53"/>
          <p:cNvSpPr/>
          <p:nvPr/>
        </p:nvSpPr>
        <p:spPr>
          <a:xfrm rot="18434319">
            <a:off x="5254025" y="2762268"/>
            <a:ext cx="306388" cy="79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437"/>
                </a:moveTo>
                <a:lnTo>
                  <a:pt x="5400" y="17437"/>
                </a:lnTo>
                <a:lnTo>
                  <a:pt x="5400" y="0"/>
                </a:lnTo>
                <a:lnTo>
                  <a:pt x="16200" y="0"/>
                </a:lnTo>
                <a:lnTo>
                  <a:pt x="16200" y="17437"/>
                </a:lnTo>
                <a:lnTo>
                  <a:pt x="21600" y="17437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4E75A3"/>
              </a:gs>
              <a:gs pos="100000">
                <a:srgbClr val="CC9900"/>
              </a:gs>
            </a:gsLst>
            <a:lin ang="5400000"/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1" name="Right Arrow 54"/>
          <p:cNvSpPr/>
          <p:nvPr/>
        </p:nvSpPr>
        <p:spPr>
          <a:xfrm>
            <a:off x="5124980" y="5562255"/>
            <a:ext cx="514269" cy="30480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153A1"/>
              </a:gs>
              <a:gs pos="100000">
                <a:srgbClr val="996578"/>
              </a:gs>
            </a:gsLst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2" name="Right Arrow 55"/>
          <p:cNvSpPr/>
          <p:nvPr/>
        </p:nvSpPr>
        <p:spPr>
          <a:xfrm rot="19011991">
            <a:off x="6770969" y="5244276"/>
            <a:ext cx="813203" cy="30480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6578"/>
              </a:gs>
              <a:gs pos="100000">
                <a:srgbClr val="00B050"/>
              </a:gs>
            </a:gsLst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95" name="Oval 14"/>
          <p:cNvGrpSpPr/>
          <p:nvPr/>
        </p:nvGrpSpPr>
        <p:grpSpPr>
          <a:xfrm>
            <a:off x="7391400" y="3269681"/>
            <a:ext cx="1473200" cy="862015"/>
            <a:chOff x="0" y="0"/>
            <a:chExt cx="1473200" cy="862014"/>
          </a:xfrm>
        </p:grpSpPr>
        <p:sp>
          <p:nvSpPr>
            <p:cNvPr id="193" name="Oval"/>
            <p:cNvSpPr/>
            <p:nvPr/>
          </p:nvSpPr>
          <p:spPr>
            <a:xfrm>
              <a:off x="0" y="-1"/>
              <a:ext cx="1473200" cy="862016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4" name="Binary"/>
            <p:cNvSpPr txBox="1"/>
            <p:nvPr/>
          </p:nvSpPr>
          <p:spPr>
            <a:xfrm>
              <a:off x="325116" y="226536"/>
              <a:ext cx="822968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Binary</a:t>
              </a:r>
            </a:p>
          </p:txBody>
        </p:sp>
      </p:grpSp>
      <p:grpSp>
        <p:nvGrpSpPr>
          <p:cNvPr id="198" name="Rectangle 57"/>
          <p:cNvGrpSpPr/>
          <p:nvPr/>
        </p:nvGrpSpPr>
        <p:grpSpPr>
          <a:xfrm>
            <a:off x="7315200" y="2812481"/>
            <a:ext cx="1676400" cy="2209801"/>
            <a:chOff x="0" y="0"/>
            <a:chExt cx="1676400" cy="22098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1676400" cy="2209800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7" name="Process"/>
            <p:cNvSpPr txBox="1"/>
            <p:nvPr/>
          </p:nvSpPr>
          <p:spPr>
            <a:xfrm>
              <a:off x="0" y="0"/>
              <a:ext cx="167640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0D0D0D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Process</a:t>
              </a:r>
            </a:p>
          </p:txBody>
        </p:sp>
      </p:grpSp>
      <p:sp>
        <p:nvSpPr>
          <p:cNvPr id="199" name="Right Arrow 58"/>
          <p:cNvSpPr/>
          <p:nvPr/>
        </p:nvSpPr>
        <p:spPr>
          <a:xfrm>
            <a:off x="6858000" y="3498281"/>
            <a:ext cx="457199" cy="30480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C9900"/>
              </a:gs>
              <a:gs pos="100000">
                <a:srgbClr val="00B050"/>
              </a:gs>
            </a:gsLst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Down Arrow 59"/>
          <p:cNvSpPr/>
          <p:nvPr/>
        </p:nvSpPr>
        <p:spPr>
          <a:xfrm>
            <a:off x="6137759" y="2336569"/>
            <a:ext cx="306388" cy="68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47"/>
                </a:moveTo>
                <a:lnTo>
                  <a:pt x="5400" y="16747"/>
                </a:lnTo>
                <a:lnTo>
                  <a:pt x="5400" y="0"/>
                </a:lnTo>
                <a:lnTo>
                  <a:pt x="16200" y="0"/>
                </a:lnTo>
                <a:lnTo>
                  <a:pt x="16200" y="16747"/>
                </a:lnTo>
                <a:lnTo>
                  <a:pt x="21600" y="16747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8D0505"/>
              </a:gs>
              <a:gs pos="100000">
                <a:srgbClr val="CC9900"/>
              </a:gs>
            </a:gsLst>
            <a:lin ang="5400000"/>
          </a:gradFill>
          <a:ln w="19050">
            <a:solidFill>
              <a:srgbClr val="59595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New Dyninst developments since 20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Dyninst developments since 2016</a:t>
            </a:r>
          </a:p>
        </p:txBody>
      </p:sp>
      <p:sp>
        <p:nvSpPr>
          <p:cNvPr id="203" name="ARM64 analysis layers comple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ARM64 analysis layers complete</a:t>
            </a:r>
          </a:p>
          <a:p>
            <a:pPr marL="800100" lvl="1" indent="-342900"/>
            <a:r>
              <a:t>New: ParseAPI and DataflowAPI</a:t>
            </a:r>
          </a:p>
          <a:p>
            <a:r>
              <a:t>New jump table analysis integrated and tested cross-platform</a:t>
            </a:r>
          </a:p>
          <a:p>
            <a:pPr marL="800100" lvl="1" indent="-342900"/>
            <a:r>
              <a:t>ARM64 and x86 flavors working</a:t>
            </a:r>
          </a:p>
          <a:p>
            <a:pPr marL="800100" lvl="1" indent="-342900"/>
            <a:r>
              <a:t>PPC coming soon</a:t>
            </a:r>
          </a:p>
          <a:p>
            <a:r>
              <a:t>Cross-architecture analysis released</a:t>
            </a:r>
          </a:p>
          <a:p>
            <a:r>
              <a:t>Internal multithreading in progress</a:t>
            </a:r>
          </a:p>
          <a:p>
            <a:r>
              <a:t>Early work on CUDA support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Jump table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Jump table analysis</a:t>
            </a:r>
          </a:p>
        </p:txBody>
      </p:sp>
      <p:sp>
        <p:nvSpPr>
          <p:cNvPr id="207" name="Initial principle: jump tables a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850391">
              <a:defRPr sz="2976"/>
            </a:pPr>
            <a:r>
              <a:t>Initial principle: jump tables are</a:t>
            </a:r>
          </a:p>
          <a:p>
            <a:pPr marL="744093" lvl="1" indent="-318897" defTabSz="850391">
              <a:defRPr sz="2976"/>
            </a:pPr>
            <a:r>
              <a:t>Computed control flow</a:t>
            </a:r>
          </a:p>
          <a:p>
            <a:pPr marL="744093" lvl="1" indent="-318897" defTabSz="850391">
              <a:defRPr sz="2976"/>
            </a:pPr>
            <a:r>
              <a:t>Based on an index</a:t>
            </a:r>
          </a:p>
          <a:p>
            <a:pPr marL="744093" lvl="1" indent="-318897" defTabSz="850391">
              <a:defRPr sz="2976"/>
            </a:pPr>
            <a:r>
              <a:t>Referring to a compact chunk of read-only data</a:t>
            </a:r>
          </a:p>
          <a:p>
            <a:pPr defTabSz="850391">
              <a:defRPr sz="2976"/>
            </a:pPr>
            <a:r>
              <a:t>Naively, compute a backwards slice on the target of the computed indirect jump</a:t>
            </a:r>
          </a:p>
          <a:p>
            <a:pPr marL="728907" lvl="1" indent="-303711" defTabSz="850391">
              <a:defRPr sz="2976"/>
            </a:pPr>
            <a:r>
              <a:t>Control dependence: finds the bounds on the index</a:t>
            </a:r>
          </a:p>
          <a:p>
            <a:pPr marL="728907" lvl="1" indent="-303711" defTabSz="850391">
              <a:defRPr sz="2976"/>
            </a:pPr>
            <a:r>
              <a:t>Data dependence: finds the computation of the target</a:t>
            </a:r>
          </a:p>
          <a:p>
            <a:pPr defTabSz="850391">
              <a:defRPr sz="2976"/>
            </a:pPr>
            <a:r>
              <a:t>Algorithm is architecture-independent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complexities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Tables are not always single-level</a:t>
            </a:r>
          </a:p>
          <a:p>
            <a:r>
              <a:rPr lang="en-US" dirty="0" smtClean="0"/>
              <a:t>Indexes are not always:</a:t>
            </a:r>
          </a:p>
          <a:p>
            <a:r>
              <a:rPr lang="en-US" dirty="0"/>
              <a:t>	</a:t>
            </a:r>
            <a:r>
              <a:rPr lang="en-US" dirty="0" smtClean="0"/>
              <a:t>zero-based</a:t>
            </a:r>
          </a:p>
          <a:p>
            <a:r>
              <a:rPr lang="en-US" dirty="0"/>
              <a:t>	</a:t>
            </a:r>
            <a:r>
              <a:rPr lang="en-US" dirty="0" smtClean="0"/>
              <a:t>explicitly bounded above (or below)</a:t>
            </a:r>
          </a:p>
          <a:p>
            <a:r>
              <a:rPr lang="en-US" dirty="0" smtClean="0"/>
              <a:t>Index bounds and table contents may be computed far from each other</a:t>
            </a:r>
          </a:p>
          <a:p>
            <a:r>
              <a:rPr lang="en-US" dirty="0" smtClean="0"/>
              <a:t>Single slice can get very large and complex</a:t>
            </a:r>
          </a:p>
        </p:txBody>
      </p:sp>
    </p:spTree>
    <p:extLst>
      <p:ext uri="{BB962C8B-B14F-4D97-AF65-F5344CB8AC3E}">
        <p14:creationId xmlns:p14="http://schemas.microsoft.com/office/powerpoint/2010/main" val="2022978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Jump table refin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Jump table refinements</a:t>
            </a:r>
          </a:p>
        </p:txBody>
      </p:sp>
      <p:sp>
        <p:nvSpPr>
          <p:cNvPr id="211" name="Two independent values matter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independent values matter:</a:t>
            </a:r>
          </a:p>
          <a:p>
            <a:pPr marL="800100" lvl="1" indent="-342900"/>
            <a:r>
              <a:t>Table index</a:t>
            </a:r>
          </a:p>
          <a:p>
            <a:pPr marL="800100" lvl="1" indent="-342900"/>
            <a:r>
              <a:t>Table location</a:t>
            </a:r>
          </a:p>
          <a:p>
            <a:r>
              <a:t>Identify and slice for each one separately</a:t>
            </a:r>
          </a:p>
          <a:p>
            <a:pPr marL="800100" lvl="1" indent="-342900"/>
            <a:r>
              <a:t>Reduces complexity of each slice</a:t>
            </a:r>
          </a:p>
          <a:p>
            <a:pPr marL="800100" lvl="1" indent="-342900"/>
            <a:r>
              <a:t>Slicing algorithms tend to be O(n</a:t>
            </a:r>
            <a:r>
              <a:rPr baseline="31999"/>
              <a:t>2</a:t>
            </a:r>
            <a:r>
              <a:t>) in the size of the slice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sults from new jump table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Results from new jump table analysis</a:t>
            </a:r>
          </a:p>
        </p:txBody>
      </p:sp>
      <p:sp>
        <p:nvSpPr>
          <p:cNvPr id="215" name="Improved accurac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implemented the two-slice approach and saw improvement across the board:</a:t>
            </a:r>
          </a:p>
          <a:p>
            <a:r>
              <a:rPr lang="en-US" dirty="0" smtClean="0"/>
              <a:t>x86-64 results on </a:t>
            </a:r>
            <a:r>
              <a:rPr lang="en-US" dirty="0" err="1" smtClean="0"/>
              <a:t>coreutils</a:t>
            </a:r>
            <a:r>
              <a:rPr lang="en-US" dirty="0" smtClean="0"/>
              <a:t>, </a:t>
            </a:r>
            <a:r>
              <a:rPr lang="en-US" dirty="0" err="1" smtClean="0"/>
              <a:t>findutils</a:t>
            </a:r>
            <a:r>
              <a:rPr lang="en-US" dirty="0" smtClean="0"/>
              <a:t>, </a:t>
            </a:r>
            <a:r>
              <a:rPr lang="en-US" dirty="0" err="1" smtClean="0"/>
              <a:t>binutils</a:t>
            </a:r>
            <a:r>
              <a:rPr lang="en-US" dirty="0" smtClean="0"/>
              <a:t>, and SPEC, built with </a:t>
            </a:r>
            <a:r>
              <a:rPr lang="en-US" dirty="0" err="1" smtClean="0"/>
              <a:t>gcc</a:t>
            </a:r>
            <a:r>
              <a:rPr lang="en-US" dirty="0" smtClean="0"/>
              <a:t> and </a:t>
            </a:r>
            <a:r>
              <a:rPr lang="en-US" dirty="0" err="1" smtClean="0"/>
              <a:t>icc</a:t>
            </a:r>
            <a:r>
              <a:rPr lang="en-US" dirty="0" smtClean="0"/>
              <a:t>, all optimization levels</a:t>
            </a:r>
          </a:p>
          <a:p>
            <a:r>
              <a:rPr lang="en-US" dirty="0"/>
              <a:t>	</a:t>
            </a:r>
            <a:r>
              <a:rPr lang="en-US" dirty="0" smtClean="0"/>
              <a:t>23% increase in tables resolved</a:t>
            </a:r>
          </a:p>
          <a:p>
            <a:r>
              <a:rPr lang="en-US" dirty="0"/>
              <a:t>	</a:t>
            </a:r>
            <a:r>
              <a:rPr lang="en-US" dirty="0" smtClean="0"/>
              <a:t>6% reduction in parsing time</a:t>
            </a:r>
          </a:p>
          <a:p>
            <a:r>
              <a:rPr lang="en-US" dirty="0" smtClean="0"/>
              <a:t>ARM results on </a:t>
            </a:r>
            <a:r>
              <a:rPr lang="en-US" dirty="0" err="1" smtClean="0"/>
              <a:t>coreutils</a:t>
            </a:r>
            <a:r>
              <a:rPr lang="en-US" dirty="0" smtClean="0"/>
              <a:t>, </a:t>
            </a:r>
            <a:r>
              <a:rPr lang="en-US" dirty="0" err="1" smtClean="0"/>
              <a:t>findutils</a:t>
            </a:r>
            <a:r>
              <a:rPr lang="en-US" dirty="0" smtClean="0"/>
              <a:t>, </a:t>
            </a:r>
            <a:r>
              <a:rPr lang="en-US" dirty="0" err="1" smtClean="0"/>
              <a:t>binutils</a:t>
            </a:r>
            <a:r>
              <a:rPr lang="en-US" dirty="0" smtClean="0"/>
              <a:t>, and system libraries, built with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O2</a:t>
            </a:r>
          </a:p>
          <a:p>
            <a:r>
              <a:rPr lang="en-US" dirty="0"/>
              <a:t>	</a:t>
            </a:r>
            <a:r>
              <a:rPr lang="en-US" dirty="0" smtClean="0"/>
              <a:t>9% increase in tables resolved, corresponding to a 48% reduction in unparsed tables</a:t>
            </a:r>
          </a:p>
          <a:p>
            <a:r>
              <a:rPr lang="en-US" dirty="0" smtClean="0"/>
              <a:t>	23</a:t>
            </a:r>
            <a:r>
              <a:rPr lang="en-US" dirty="0"/>
              <a:t>% reduction in parsing </a:t>
            </a:r>
            <a:r>
              <a:rPr lang="en-US" dirty="0" smtClean="0"/>
              <a:t>time</a:t>
            </a:r>
          </a:p>
          <a:p>
            <a:r>
              <a:rPr lang="en-US" dirty="0"/>
              <a:t>	</a:t>
            </a:r>
            <a:r>
              <a:rPr lang="en-US" dirty="0" smtClean="0"/>
              <a:t>55% reduction in tables containing incorrect edges</a:t>
            </a:r>
            <a:endParaRPr dirty="0"/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ross-architecture binary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Cross-architecture binary analysis</a:t>
            </a:r>
          </a:p>
        </p:txBody>
      </p:sp>
      <p:sp>
        <p:nvSpPr>
          <p:cNvPr id="219" name="Goal: process binaries on unrelated hosts as long as they have a common file forma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Goal: process binaries on unrelated hosts as long as they have a common file format</a:t>
            </a:r>
          </a:p>
          <a:p>
            <a:pPr marL="800100" lvl="1" indent="-342900"/>
            <a:r>
              <a:rPr dirty="0"/>
              <a:t>Internal testing: easier to analyze a collection of different binaries on a single host</a:t>
            </a:r>
          </a:p>
          <a:p>
            <a:pPr marL="800100" lvl="1" indent="-342900"/>
            <a:r>
              <a:rPr dirty="0"/>
              <a:t>Tool uses: can preprocess code from a cluster on your desktop, irrespective of hardware</a:t>
            </a:r>
          </a:p>
          <a:p>
            <a:r>
              <a:rPr dirty="0"/>
              <a:t>All static analysis components now support </a:t>
            </a:r>
            <a:r>
              <a:rPr dirty="0" smtClean="0"/>
              <a:t>this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Symtab</a:t>
            </a:r>
            <a:r>
              <a:rPr lang="en-US" dirty="0" smtClean="0"/>
              <a:t>, </a:t>
            </a:r>
            <a:r>
              <a:rPr lang="en-US" dirty="0" err="1" smtClean="0"/>
              <a:t>InstructionAPI</a:t>
            </a:r>
            <a:r>
              <a:rPr lang="en-US" dirty="0" smtClean="0"/>
              <a:t>, </a:t>
            </a:r>
            <a:r>
              <a:rPr lang="en-US" dirty="0" err="1" smtClean="0"/>
              <a:t>ParseAPI</a:t>
            </a:r>
            <a:r>
              <a:rPr lang="en-US" dirty="0" smtClean="0"/>
              <a:t>, </a:t>
            </a:r>
            <a:r>
              <a:rPr lang="en-US" dirty="0" err="1" smtClean="0"/>
              <a:t>DataflowAPI</a:t>
            </a:r>
            <a:endParaRPr dirty="0"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2AAF6"/>
      </a:accent1>
      <a:accent2>
        <a:srgbClr val="FA8282"/>
      </a:accent2>
      <a:accent3>
        <a:srgbClr val="F3A447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2AAF6"/>
      </a:accent1>
      <a:accent2>
        <a:srgbClr val="FA8282"/>
      </a:accent2>
      <a:accent3>
        <a:srgbClr val="F3A447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1260</Words>
  <Application>Microsoft Macintosh PowerPoint</Application>
  <PresentationFormat>On-screen Show (4:3)</PresentationFormat>
  <Paragraphs>253</Paragraphs>
  <Slides>27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Courier New</vt:lpstr>
      <vt:lpstr>Gill Sans</vt:lpstr>
      <vt:lpstr>Gill Sans MT</vt:lpstr>
      <vt:lpstr>Office Theme</vt:lpstr>
      <vt:lpstr>Recent and Upcoming Advances in the Dyninst Toolkits</vt:lpstr>
      <vt:lpstr>A Brief Introduction to Dyninst</vt:lpstr>
      <vt:lpstr>Dyninst and the Components</vt:lpstr>
      <vt:lpstr>New Dyninst developments since 2016</vt:lpstr>
      <vt:lpstr>Jump table analysis</vt:lpstr>
      <vt:lpstr>Real-world complexities</vt:lpstr>
      <vt:lpstr>Jump table refinements</vt:lpstr>
      <vt:lpstr>Results from new jump table analysis</vt:lpstr>
      <vt:lpstr>Cross-architecture binary analysis</vt:lpstr>
      <vt:lpstr>Cross-architecture instrumentation</vt:lpstr>
      <vt:lpstr>Parallelism for fun and profit</vt:lpstr>
      <vt:lpstr>An ECP-motivated use case</vt:lpstr>
      <vt:lpstr>Breaking down HPCStruct</vt:lpstr>
      <vt:lpstr>Parallelizing DWARF: existing infrastructure</vt:lpstr>
      <vt:lpstr>Parallelizing DWARF: a necessary replacement</vt:lpstr>
      <vt:lpstr>Parallelizing DWARF: next steps</vt:lpstr>
      <vt:lpstr>Parallelizing ParseAPI</vt:lpstr>
      <vt:lpstr>Initial approach</vt:lpstr>
      <vt:lpstr>Towards a lock-free parser</vt:lpstr>
      <vt:lpstr>Supporting CUDA binaries</vt:lpstr>
      <vt:lpstr>Dyninst 10.0 plans</vt:lpstr>
      <vt:lpstr>A motivating example for Dyninst 10.0</vt:lpstr>
      <vt:lpstr>Standardizing function formats</vt:lpstr>
      <vt:lpstr>A GitHub year in review</vt:lpstr>
      <vt:lpstr>Software info</vt:lpstr>
      <vt:lpstr>Our current CFG structure</vt:lpstr>
      <vt:lpstr>Splitting the calling block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and Upcoming Advances in the Dyninst Toolkits</dc:title>
  <cp:lastModifiedBy>Bill Williams</cp:lastModifiedBy>
  <cp:revision>20</cp:revision>
  <dcterms:modified xsi:type="dcterms:W3CDTF">2017-08-07T16:20:45Z</dcterms:modified>
</cp:coreProperties>
</file>