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0" r:id="rId3"/>
    <p:sldId id="495" r:id="rId4"/>
    <p:sldId id="511" r:id="rId5"/>
    <p:sldId id="508" r:id="rId6"/>
    <p:sldId id="509" r:id="rId7"/>
    <p:sldId id="498" r:id="rId8"/>
    <p:sldId id="512" r:id="rId9"/>
    <p:sldId id="496" r:id="rId10"/>
    <p:sldId id="513" r:id="rId11"/>
    <p:sldId id="497" r:id="rId12"/>
    <p:sldId id="515" r:id="rId13"/>
    <p:sldId id="516" r:id="rId14"/>
    <p:sldId id="517" r:id="rId15"/>
    <p:sldId id="514" r:id="rId16"/>
    <p:sldId id="257" r:id="rId17"/>
    <p:sldId id="518" r:id="rId18"/>
    <p:sldId id="5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7B2D-CAA1-47F8-967C-4D2CA72E2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6C0A-836D-46CD-B4E8-859A138B8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F814-9407-4654-879B-C52A1148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00E79-6801-4DCF-9B3A-A0D38CC8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9EB1-31CA-434E-93EE-6A16A292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2EC7-44EE-4C51-BC68-0AA6B7C6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3F82C-C5A6-497B-93DD-BDC652515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1CB9-C8A3-4299-AEC9-F0E792B8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D51D-7A9F-4D8C-9E05-FA7895F4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B2D8-56B5-4078-8D72-BABD19FF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12B7E-DF8B-49B4-87AC-98A89C10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B28F-2EAD-4036-B575-559DE588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3884-A6F8-4EFF-8D8C-DB2F0D7C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6D38-2A9D-4C6E-8B41-ABA6A65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7C7F-7F81-4CEA-A1F7-9F933A5B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Arial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err="1"/>
              <a:t>18pt</a:t>
            </a:r>
            <a:r>
              <a:rPr lang="en-US" dirty="0"/>
              <a:t> Arial body text</a:t>
            </a:r>
          </a:p>
          <a:p>
            <a:pPr lvl="1"/>
            <a:r>
              <a:rPr lang="en-US" dirty="0" err="1"/>
              <a:t>18pt</a:t>
            </a:r>
            <a:r>
              <a:rPr lang="en-US" dirty="0"/>
              <a:t> Arial bullet one</a:t>
            </a:r>
          </a:p>
          <a:p>
            <a:pPr lvl="2"/>
            <a:r>
              <a:rPr lang="en-US" dirty="0" err="1"/>
              <a:t>18pt</a:t>
            </a:r>
            <a:r>
              <a:rPr lang="en-US" dirty="0"/>
              <a:t> Arial sub-bullet</a:t>
            </a:r>
          </a:p>
          <a:p>
            <a:pPr lvl="3"/>
            <a:r>
              <a:rPr lang="en-US" dirty="0" err="1"/>
              <a:t>16pt</a:t>
            </a:r>
            <a:r>
              <a:rPr lang="en-US" dirty="0"/>
              <a:t> Arial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Arial 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67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18A2-6C0D-47ED-9EAB-0A679322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86DC-61B6-41FA-BF04-2A0432C3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068F-9EA4-480E-A114-073F6A58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B303-5432-4B13-89A8-2007879A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844D-6733-45F1-973D-50A2D63A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EDBC-4F5D-4B62-860A-B8E46F3B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4A46-E6C0-4C7C-BF97-DA158A02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1B5-BEDF-43F3-BB15-2FF16E03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C9E6-7743-46F4-BA1A-6022B2DD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56C7-4DD7-435E-952F-7E67E714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DA9-E259-41F1-B714-D08E359C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5FDA-998F-4E16-B0A6-61B964DD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244B9-953A-4A40-9E5C-8544743D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9341-55DF-43AA-A617-6CA4AB58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AC4E-7557-472D-95C0-F0FF334C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AB59-9A09-4ECF-8799-1607428C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5A4A-BCD8-40FD-A22A-28513FBE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7BCA-98FA-42C1-A28A-778E39D3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A1D5-2798-41D7-B065-F86CA9F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BD3BE-8980-4549-9198-24E2F7123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23679-9E3D-4963-A62A-79FC61FDE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7423-3F8B-4756-A21D-721F8814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FADC4-3FCD-4201-8FB7-36B61A9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208EE-63FD-448C-92FF-8A1CD7F9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6DEC-7E7F-4954-9B93-5191CBD1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F386A-9204-4403-BE60-6BA43E6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5FD1-306B-4FE0-9255-3EA28E01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6F3D6-F09D-4F7D-A422-D24CEB03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B500-B8BD-454F-8CD5-AA707F5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1D45-1D93-439E-A130-D6E666B7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0CAC-AB2A-4396-BE06-62908E6E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2692-EED5-406D-8112-A3880F5B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3665-997F-4C3E-A0F9-25925C19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2C567-11B9-4CB6-A6AB-7F3C40A5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2F7B-CEF6-4622-8091-B5344B4F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AB311-1A62-4D87-BBEC-772418C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10ED-BCA5-43EB-8102-382B4746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4E33-00E6-4677-A1B0-D02EC0FB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5D0D1-C53F-4995-A015-46202629F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A474-8A5F-48C3-8F98-D01B1933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C9D5-D2F2-4326-8416-DCD95789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8B51-F959-4EF7-A99D-9821413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2A4E-4201-4F37-A8DD-ACD99587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CC3E-08CE-4A64-9F08-F50C0F8D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EAA7-4947-4C88-A9E3-D603AB85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897A-D1D9-4587-AA7A-919B9B927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5555-27A3-4991-97E8-5BEE5D4EA6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69E1-9597-42CC-BAC4-4DF399667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AC6E-33F0-46E5-ABFB-B9525C2E4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5E58-AB77-4C46-B7FB-10244F4D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E51-A00E-4A8E-8087-1B70772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82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Profiling:</a:t>
            </a:r>
            <a:br>
              <a:rPr lang="en-US" dirty="0"/>
            </a:br>
            <a:r>
              <a:rPr lang="en-US" dirty="0"/>
              <a:t>How Do We Do It?</a:t>
            </a:r>
            <a:br>
              <a:rPr lang="en-US" dirty="0"/>
            </a:br>
            <a:r>
              <a:rPr lang="en-US" dirty="0"/>
              <a:t>What Are We Missing?</a:t>
            </a:r>
            <a:br>
              <a:rPr lang="en-US" dirty="0"/>
            </a:br>
            <a:r>
              <a:rPr lang="en-US" dirty="0"/>
              <a:t>What The Heck Do We Do with The Results?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BA27A-013C-4CDF-A7B2-BDCB4E5B6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908324"/>
            <a:ext cx="9144000" cy="1655762"/>
          </a:xfrm>
        </p:spPr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MikeC</a:t>
            </a:r>
            <a:r>
              <a:rPr lang="en-US" dirty="0"/>
              <a:t>, </a:t>
            </a:r>
            <a:r>
              <a:rPr lang="en-US" dirty="0" err="1"/>
              <a:t>BenW</a:t>
            </a:r>
            <a:r>
              <a:rPr lang="en-US" dirty="0"/>
              <a:t>, </a:t>
            </a:r>
            <a:r>
              <a:rPr lang="en-US" dirty="0" err="1"/>
              <a:t>MartyI</a:t>
            </a:r>
            <a:r>
              <a:rPr lang="en-US" dirty="0"/>
              <a:t>, Rashawn, </a:t>
            </a:r>
            <a:r>
              <a:rPr lang="en-US" dirty="0" err="1"/>
              <a:t>MichaelL</a:t>
            </a:r>
            <a:r>
              <a:rPr lang="en-US" dirty="0"/>
              <a:t>, </a:t>
            </a:r>
            <a:r>
              <a:rPr lang="en-US" dirty="0" err="1"/>
              <a:t>Xiaozhu</a:t>
            </a:r>
            <a:r>
              <a:rPr lang="en-US" dirty="0"/>
              <a:t>, </a:t>
            </a:r>
            <a:r>
              <a:rPr lang="en-US" dirty="0" err="1"/>
              <a:t>WillC</a:t>
            </a:r>
            <a:r>
              <a:rPr lang="en-US" dirty="0"/>
              <a:t>, </a:t>
            </a:r>
            <a:r>
              <a:rPr lang="en-US" dirty="0" err="1"/>
              <a:t>Probir</a:t>
            </a:r>
            <a:r>
              <a:rPr lang="en-US" dirty="0"/>
              <a:t>, </a:t>
            </a:r>
            <a:r>
              <a:rPr lang="en-US" dirty="0" err="1"/>
              <a:t>TimH</a:t>
            </a:r>
            <a:r>
              <a:rPr lang="en-US" dirty="0"/>
              <a:t>, Stephane, </a:t>
            </a:r>
            <a:r>
              <a:rPr lang="en-US" dirty="0" err="1"/>
              <a:t>NathanT</a:t>
            </a:r>
            <a:r>
              <a:rPr lang="en-US" dirty="0"/>
              <a:t>, </a:t>
            </a:r>
            <a:r>
              <a:rPr lang="en-US" dirty="0" err="1"/>
              <a:t>Laksono</a:t>
            </a:r>
            <a:r>
              <a:rPr lang="en-US" dirty="0"/>
              <a:t>, Yukon, Ramesh, </a:t>
            </a:r>
            <a:r>
              <a:rPr lang="en-US" dirty="0" err="1"/>
              <a:t>MichaelB</a:t>
            </a:r>
            <a:r>
              <a:rPr lang="en-US" dirty="0"/>
              <a:t>, Bart, </a:t>
            </a:r>
            <a:r>
              <a:rPr lang="en-US" dirty="0" err="1"/>
              <a:t>BillW</a:t>
            </a:r>
            <a:r>
              <a:rPr lang="en-US" dirty="0"/>
              <a:t>, </a:t>
            </a:r>
            <a:r>
              <a:rPr lang="en-US" dirty="0" err="1"/>
              <a:t>DaveM</a:t>
            </a:r>
            <a:r>
              <a:rPr lang="en-US" dirty="0"/>
              <a:t>, </a:t>
            </a:r>
            <a:r>
              <a:rPr lang="en-US" dirty="0" err="1"/>
              <a:t>DavidC</a:t>
            </a:r>
            <a:r>
              <a:rPr lang="en-US" dirty="0"/>
              <a:t>, </a:t>
            </a:r>
            <a:r>
              <a:rPr lang="en-US" dirty="0" err="1"/>
              <a:t>DavidB</a:t>
            </a:r>
            <a:r>
              <a:rPr lang="en-US" dirty="0"/>
              <a:t>, </a:t>
            </a:r>
            <a:r>
              <a:rPr lang="en-US" dirty="0" err="1"/>
              <a:t>TiffanyC</a:t>
            </a:r>
            <a:r>
              <a:rPr lang="en-US" dirty="0"/>
              <a:t>, Tao and others</a:t>
            </a:r>
          </a:p>
        </p:txBody>
      </p:sp>
    </p:spTree>
    <p:extLst>
      <p:ext uri="{BB962C8B-B14F-4D97-AF65-F5344CB8AC3E}">
        <p14:creationId xmlns:p14="http://schemas.microsoft.com/office/powerpoint/2010/main" val="113464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D4C0-1C08-40A4-8980-2793F973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07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Information Do We Need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DFCC-766F-4B67-B389-82EE29E3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723"/>
            <a:ext cx="10515600" cy="523954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Address values?</a:t>
            </a:r>
          </a:p>
          <a:p>
            <a:pPr lvl="1"/>
            <a:r>
              <a:rPr lang="en-US" dirty="0"/>
              <a:t>Automated capability to map </a:t>
            </a:r>
          </a:p>
          <a:p>
            <a:pPr lvl="1"/>
            <a:r>
              <a:rPr lang="en-US" dirty="0"/>
              <a:t>Would it be ok to dump out just offset bits </a:t>
            </a:r>
          </a:p>
          <a:p>
            <a:pPr lvl="1"/>
            <a:r>
              <a:rPr lang="en-US" dirty="0"/>
              <a:t>Where you were loading/storing is more important than the what</a:t>
            </a:r>
          </a:p>
          <a:p>
            <a:r>
              <a:rPr lang="en-US" dirty="0"/>
              <a:t>Data values?</a:t>
            </a:r>
          </a:p>
          <a:p>
            <a:pPr lvl="1"/>
            <a:r>
              <a:rPr lang="en-US" dirty="0"/>
              <a:t>Still important but lesser</a:t>
            </a:r>
          </a:p>
          <a:p>
            <a:pPr lvl="1"/>
            <a:r>
              <a:rPr lang="en-US" dirty="0"/>
              <a:t>End user cares</a:t>
            </a:r>
          </a:p>
          <a:p>
            <a:r>
              <a:rPr lang="en-US" dirty="0"/>
              <a:t>Every load and store needs to go back to a variable identifier (or name where available)</a:t>
            </a:r>
          </a:p>
          <a:p>
            <a:pPr lvl="1"/>
            <a:r>
              <a:rPr lang="en-US" dirty="0"/>
              <a:t>The type of the variable, the structure name and the field name</a:t>
            </a:r>
          </a:p>
          <a:p>
            <a:pPr lvl="1"/>
            <a:r>
              <a:rPr lang="en-US" dirty="0"/>
              <a:t>No matter whether it is local, global or heap?  Spills and fills from the registers handled separately</a:t>
            </a:r>
          </a:p>
          <a:p>
            <a:r>
              <a:rPr lang="en-US" dirty="0"/>
              <a:t>Demand loads? Demand stores?  Prefetches?</a:t>
            </a:r>
          </a:p>
          <a:p>
            <a:pPr lvl="1"/>
            <a:r>
              <a:rPr lang="en-US" dirty="0"/>
              <a:t>L1 Hits uses memory that has been prefetched</a:t>
            </a:r>
          </a:p>
          <a:p>
            <a:pPr lvl="1"/>
            <a:r>
              <a:rPr lang="en-US" dirty="0"/>
              <a:t>Prefetching what you care about is if your prefetches are useless or not (do they get thrown out before you use it)</a:t>
            </a:r>
          </a:p>
          <a:p>
            <a:pPr lvl="1"/>
            <a:r>
              <a:rPr lang="en-US" dirty="0"/>
              <a:t>Just need an event on when it hoses it</a:t>
            </a:r>
          </a:p>
          <a:p>
            <a:pPr lvl="1"/>
            <a:r>
              <a:rPr lang="en-US" dirty="0"/>
              <a:t>And capability to turn them on and off</a:t>
            </a:r>
          </a:p>
          <a:p>
            <a:pPr lvl="1"/>
            <a:r>
              <a:rPr lang="en-US" dirty="0"/>
              <a:t>Determine the number of evictions and at what levels for the prefetchers</a:t>
            </a:r>
          </a:p>
          <a:p>
            <a:r>
              <a:rPr lang="en-US" dirty="0"/>
              <a:t>Software Prefetches</a:t>
            </a:r>
          </a:p>
          <a:p>
            <a:pPr lvl="1"/>
            <a:r>
              <a:rPr lang="en-US" dirty="0"/>
              <a:t>Need to know when they are useful or not</a:t>
            </a:r>
          </a:p>
          <a:p>
            <a:pPr lvl="1"/>
            <a:r>
              <a:rPr lang="en-US" dirty="0"/>
              <a:t>Determine when they are too close (and should be moved back further in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A462-DC40-4E12-B9F0-76C35448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81661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our primary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42CE-A655-4B2C-BCD4-645556C5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" y="792352"/>
            <a:ext cx="11259312" cy="5727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Determine what data can be achieved dynamically vs. statically</a:t>
            </a:r>
          </a:p>
          <a:p>
            <a:r>
              <a:rPr lang="en-US" dirty="0"/>
              <a:t>Symbols</a:t>
            </a:r>
          </a:p>
          <a:p>
            <a:pPr lvl="1"/>
            <a:r>
              <a:rPr lang="en-US" dirty="0"/>
              <a:t>Determining what data is being accessed on the heap</a:t>
            </a:r>
          </a:p>
          <a:p>
            <a:pPr lvl="1"/>
            <a:r>
              <a:rPr lang="en-US" dirty="0"/>
              <a:t>Loss of symbolic information when optimizations applied?</a:t>
            </a:r>
          </a:p>
          <a:p>
            <a:pPr lvl="1"/>
            <a:r>
              <a:rPr lang="en-US" dirty="0"/>
              <a:t>Showing what is referenced and what is not referenced (complaint is that it is too big)</a:t>
            </a:r>
          </a:p>
          <a:p>
            <a:pPr lvl="1"/>
            <a:r>
              <a:rPr lang="en-US" dirty="0"/>
              <a:t>Size is too big </a:t>
            </a:r>
          </a:p>
          <a:p>
            <a:pPr lvl="1"/>
            <a:r>
              <a:rPr lang="en-US" dirty="0"/>
              <a:t>The variable name is not propagated throughout the optimizations</a:t>
            </a:r>
          </a:p>
          <a:p>
            <a:pPr lvl="1"/>
            <a:r>
              <a:rPr lang="en-US" dirty="0"/>
              <a:t>Use the DLA and then look at the variables that are in scope</a:t>
            </a:r>
          </a:p>
          <a:p>
            <a:pPr lvl="1"/>
            <a:r>
              <a:rPr lang="en-US" dirty="0"/>
              <a:t>If you find the variables that are in scope…finding the offset in the variables</a:t>
            </a:r>
          </a:p>
          <a:p>
            <a:r>
              <a:rPr lang="en-US" dirty="0"/>
              <a:t>Ability for HW to output data?</a:t>
            </a:r>
          </a:p>
          <a:p>
            <a:r>
              <a:rPr lang="en-US" dirty="0"/>
              <a:t>Structure of Structures</a:t>
            </a:r>
          </a:p>
          <a:p>
            <a:pPr lvl="1"/>
            <a:r>
              <a:rPr lang="en-US" dirty="0"/>
              <a:t>How do we bring it back to something actionable</a:t>
            </a:r>
          </a:p>
          <a:p>
            <a:pPr lvl="1"/>
            <a:r>
              <a:rPr lang="en-US" dirty="0"/>
              <a:t>Doable today with current DWARF information </a:t>
            </a:r>
          </a:p>
          <a:p>
            <a:r>
              <a:rPr lang="en-US" dirty="0"/>
              <a:t>Overhead of collecting?</a:t>
            </a:r>
          </a:p>
          <a:p>
            <a:pPr lvl="1"/>
            <a:r>
              <a:rPr lang="en-US" dirty="0"/>
              <a:t>What is acceptable overhead?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9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60A-684B-463E-A68F-F024B05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US" dirty="0"/>
              <a:t>Allocators:  What is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F13A-007A-4851-87E6-72CDA18A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3889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are the issues</a:t>
            </a:r>
          </a:p>
          <a:p>
            <a:pPr lvl="1"/>
            <a:r>
              <a:rPr lang="en-US" dirty="0"/>
              <a:t>Allocation patterns that cause data locality problems</a:t>
            </a:r>
          </a:p>
          <a:p>
            <a:pPr lvl="1"/>
            <a:r>
              <a:rPr lang="en-US" dirty="0"/>
              <a:t>Thread sharing issues that cause problems</a:t>
            </a:r>
          </a:p>
          <a:p>
            <a:pPr lvl="1"/>
            <a:r>
              <a:rPr lang="en-US" dirty="0"/>
              <a:t>Multithreaded synchronization issues on the </a:t>
            </a:r>
            <a:r>
              <a:rPr lang="en-US" dirty="0" err="1"/>
              <a:t>freelists</a:t>
            </a:r>
            <a:endParaRPr lang="en-US" dirty="0"/>
          </a:p>
          <a:p>
            <a:pPr lvl="1"/>
            <a:r>
              <a:rPr lang="en-US" dirty="0"/>
              <a:t>Memory hierarchy behavior (do we allocate on various types of memory)</a:t>
            </a:r>
          </a:p>
          <a:p>
            <a:pPr lvl="1"/>
            <a:r>
              <a:rPr lang="en-US" dirty="0"/>
              <a:t>Ephemerality vs. permanence </a:t>
            </a:r>
          </a:p>
          <a:p>
            <a:pPr lvl="2"/>
            <a:r>
              <a:rPr lang="en-US" dirty="0"/>
              <a:t>Things disappear and then you have </a:t>
            </a:r>
          </a:p>
          <a:p>
            <a:r>
              <a:rPr lang="en-US" dirty="0"/>
              <a:t>Allocators</a:t>
            </a:r>
          </a:p>
          <a:p>
            <a:pPr lvl="1"/>
            <a:r>
              <a:rPr lang="en-US" dirty="0"/>
              <a:t>Empire = rich information on what is allocated</a:t>
            </a:r>
          </a:p>
          <a:p>
            <a:pPr lvl="1"/>
            <a:r>
              <a:rPr lang="en-US" dirty="0"/>
              <a:t>GLIBC = lots of performance issues </a:t>
            </a:r>
          </a:p>
          <a:p>
            <a:pPr lvl="2"/>
            <a:r>
              <a:rPr lang="en-US" dirty="0"/>
              <a:t>Everybody uses it but it does not give good performance</a:t>
            </a:r>
          </a:p>
          <a:p>
            <a:pPr lvl="1"/>
            <a:r>
              <a:rPr lang="en-US" dirty="0" err="1"/>
              <a:t>TCMalloc</a:t>
            </a:r>
            <a:r>
              <a:rPr lang="en-US" dirty="0"/>
              <a:t> = Being used by folks concerned about performance</a:t>
            </a:r>
          </a:p>
          <a:p>
            <a:pPr lvl="1"/>
            <a:r>
              <a:rPr lang="en-US" dirty="0" err="1"/>
              <a:t>TBBMalloc</a:t>
            </a:r>
            <a:r>
              <a:rPr lang="en-US" dirty="0"/>
              <a:t> = Better performance </a:t>
            </a:r>
          </a:p>
          <a:p>
            <a:pPr lvl="2"/>
            <a:r>
              <a:rPr lang="en-US" dirty="0"/>
              <a:t>Has a good example on allocate on a cache line, guarantees that will give you an aligned malloc on a </a:t>
            </a:r>
            <a:r>
              <a:rPr lang="en-US" dirty="0" err="1"/>
              <a:t>cacheline</a:t>
            </a:r>
            <a:endParaRPr lang="en-US" dirty="0"/>
          </a:p>
          <a:p>
            <a:pPr lvl="2"/>
            <a:r>
              <a:rPr lang="en-US" dirty="0"/>
              <a:t>Advantage of no semantics that are required</a:t>
            </a:r>
          </a:p>
          <a:p>
            <a:pPr lvl="1"/>
            <a:r>
              <a:rPr lang="en-US" dirty="0" err="1"/>
              <a:t>MemAlign</a:t>
            </a:r>
            <a:endParaRPr lang="en-US" dirty="0"/>
          </a:p>
          <a:p>
            <a:r>
              <a:rPr lang="en-US" dirty="0"/>
              <a:t>Problem is creating a memory allocators for everybody</a:t>
            </a:r>
          </a:p>
          <a:p>
            <a:pPr lvl="1"/>
            <a:r>
              <a:rPr lang="en-US" dirty="0"/>
              <a:t>You end up hosing folks</a:t>
            </a:r>
          </a:p>
          <a:p>
            <a:r>
              <a:rPr lang="en-US" dirty="0"/>
              <a:t>How about allocating for the accelerators?</a:t>
            </a:r>
          </a:p>
          <a:p>
            <a:pPr lvl="1"/>
            <a:r>
              <a:rPr lang="en-US" dirty="0"/>
              <a:t>Many times we end up allocating and freeing on the accelerators</a:t>
            </a:r>
          </a:p>
          <a:p>
            <a:r>
              <a:rPr lang="en-US" dirty="0"/>
              <a:t>HPC folks and how do we get the best allocator possible</a:t>
            </a:r>
          </a:p>
          <a:p>
            <a:pPr lvl="1"/>
            <a:r>
              <a:rPr lang="en-US" dirty="0"/>
              <a:t>Advisor or hints</a:t>
            </a:r>
          </a:p>
          <a:p>
            <a:r>
              <a:rPr lang="en-US" dirty="0"/>
              <a:t>What about C++ where malloc has a very different meaning</a:t>
            </a:r>
          </a:p>
          <a:p>
            <a:pPr lvl="1"/>
            <a:r>
              <a:rPr lang="en-US" dirty="0"/>
              <a:t>Definition of an interface, semantics could become very difficult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5BBD-4A95-4571-A49B-D8CD7EA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5A1E-EED7-4172-AE7C-E34F830E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Universal Free</a:t>
            </a:r>
          </a:p>
          <a:p>
            <a:pPr lvl="2"/>
            <a:r>
              <a:rPr lang="en-US" dirty="0"/>
              <a:t>Finds the allocator that you allocated it and then it will figure out where it was freed and then put it into the appropriate free list</a:t>
            </a:r>
          </a:p>
          <a:p>
            <a:pPr lvl="1"/>
            <a:r>
              <a:rPr lang="en-US" dirty="0"/>
              <a:t>Allocator with better semantics for allocation</a:t>
            </a:r>
          </a:p>
          <a:p>
            <a:pPr lvl="1"/>
            <a:r>
              <a:rPr lang="en-US" dirty="0"/>
              <a:t>Allocate on the stack vs. allocating on the heap</a:t>
            </a:r>
          </a:p>
          <a:p>
            <a:pPr lvl="1"/>
            <a:r>
              <a:rPr lang="en-US" dirty="0"/>
              <a:t>Alignment of the allocation</a:t>
            </a:r>
          </a:p>
          <a:p>
            <a:pPr lvl="1"/>
            <a:r>
              <a:rPr lang="en-US" dirty="0"/>
              <a:t>More permanent vs. more ephemeral</a:t>
            </a:r>
          </a:p>
          <a:p>
            <a:pPr lvl="1"/>
            <a:r>
              <a:rPr lang="en-US" dirty="0"/>
              <a:t>A hint to keep it around</a:t>
            </a:r>
          </a:p>
          <a:p>
            <a:pPr lvl="1"/>
            <a:r>
              <a:rPr lang="en-US" dirty="0"/>
              <a:t>Could advisor help where we say if we have this data available</a:t>
            </a:r>
          </a:p>
          <a:p>
            <a:pPr lvl="1"/>
            <a:r>
              <a:rPr lang="en-US" dirty="0"/>
              <a:t>Could we have an implementation that automatically the correct malloc</a:t>
            </a:r>
          </a:p>
          <a:p>
            <a:r>
              <a:rPr lang="en-US" dirty="0"/>
              <a:t>How 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Call stack, size, type (when available), </a:t>
            </a:r>
          </a:p>
          <a:p>
            <a:pPr lvl="1"/>
            <a:r>
              <a:rPr lang="en-US" dirty="0"/>
              <a:t>Need to get information out on the fly for almost free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64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4F5-DAE9-48A1-9CEE-0834AB56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the Allocators Do with the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36BF-0048-4787-90E4-56D892E3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Semantically poor APIs at the moment (need better control)</a:t>
            </a:r>
          </a:p>
          <a:p>
            <a:pPr lvl="1"/>
            <a:endParaRPr lang="en-US" dirty="0"/>
          </a:p>
          <a:p>
            <a:r>
              <a:rPr lang="en-US" dirty="0"/>
              <a:t>TLP could say is the allocation actually touched</a:t>
            </a:r>
          </a:p>
          <a:p>
            <a:pPr lvl="1"/>
            <a:r>
              <a:rPr lang="en-US" dirty="0" err="1"/>
              <a:t>Dz</a:t>
            </a:r>
            <a:r>
              <a:rPr lang="en-US" dirty="0"/>
              <a:t> page fault and then you allocate a large page</a:t>
            </a:r>
          </a:p>
          <a:p>
            <a:pPr lvl="1"/>
            <a:r>
              <a:rPr lang="en-US" dirty="0"/>
              <a:t>We could decide what to zero and what not to zero </a:t>
            </a:r>
          </a:p>
          <a:p>
            <a:pPr lvl="1"/>
            <a:r>
              <a:rPr lang="en-US" dirty="0"/>
              <a:t>Can we proactively zero it</a:t>
            </a:r>
          </a:p>
          <a:p>
            <a:pPr lvl="1"/>
            <a:r>
              <a:rPr lang="en-US" dirty="0"/>
              <a:t>Can we just hold onto it</a:t>
            </a:r>
          </a:p>
          <a:p>
            <a:pPr lvl="1"/>
            <a:r>
              <a:rPr lang="en-US" dirty="0"/>
              <a:t>Instead of allocating/freeing do the kernel (let’s just grab it)</a:t>
            </a:r>
          </a:p>
          <a:p>
            <a:r>
              <a:rPr lang="en-US" dirty="0"/>
              <a:t>Once you do a malloc how much of it do you utilize?</a:t>
            </a:r>
          </a:p>
          <a:p>
            <a:r>
              <a:rPr lang="en-US" dirty="0"/>
              <a:t>Today just do things like large pages vs. small pages</a:t>
            </a:r>
          </a:p>
        </p:txBody>
      </p:sp>
    </p:spTree>
    <p:extLst>
      <p:ext uri="{BB962C8B-B14F-4D97-AF65-F5344CB8AC3E}">
        <p14:creationId xmlns:p14="http://schemas.microsoft.com/office/powerpoint/2010/main" val="398889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143-1EFC-4320-A191-BD2E46F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the Allocators Do with the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9B4E-67F9-4948-A8F4-5DA36A10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of the tools to do anything with the information that we provide?</a:t>
            </a:r>
          </a:p>
          <a:p>
            <a:r>
              <a:rPr lang="en-US" dirty="0"/>
              <a:t>How much overhead is acceptable?</a:t>
            </a:r>
          </a:p>
          <a:p>
            <a:pPr lvl="1"/>
            <a:r>
              <a:rPr lang="en-US" dirty="0"/>
              <a:t>Style of just getting a series of loads and stores</a:t>
            </a:r>
          </a:p>
          <a:p>
            <a:r>
              <a:rPr lang="en-US" dirty="0"/>
              <a:t>How much bloat and information is ok within DWARF</a:t>
            </a:r>
          </a:p>
          <a:p>
            <a:r>
              <a:rPr lang="en-US" dirty="0"/>
              <a:t>Presenting up the data so that it can be consumed and is actionable</a:t>
            </a:r>
          </a:p>
          <a:p>
            <a:pPr lvl="1"/>
            <a:r>
              <a:rPr lang="en-US" dirty="0"/>
              <a:t>Giving programmers actionable data that they can utilize </a:t>
            </a:r>
          </a:p>
          <a:p>
            <a:pPr lvl="1"/>
            <a:r>
              <a:rPr lang="en-US" dirty="0"/>
              <a:t>How can you change your code</a:t>
            </a:r>
          </a:p>
          <a:p>
            <a:pPr lvl="1"/>
            <a:r>
              <a:rPr lang="en-US" dirty="0"/>
              <a:t>No knobs for moving around the boundary segments</a:t>
            </a:r>
          </a:p>
          <a:p>
            <a:pPr lvl="1"/>
            <a:r>
              <a:rPr lang="en-US" dirty="0"/>
              <a:t>Presentation can allow all the relevant information of the fields</a:t>
            </a:r>
          </a:p>
          <a:p>
            <a:pPr lvl="1"/>
            <a:r>
              <a:rPr lang="en-US" dirty="0"/>
              <a:t>Mapping all 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9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83E2-2CF7-4ED1-B08A-2001AB1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796163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597F-FE67-4375-B949-66B63685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253330"/>
            <a:ext cx="10515600" cy="49188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Need every load and store with a variable or a artificial variable tagged</a:t>
            </a:r>
          </a:p>
          <a:p>
            <a:pPr lvl="1"/>
            <a:r>
              <a:rPr lang="en-US" dirty="0"/>
              <a:t>Ben = DWARF for requirements</a:t>
            </a:r>
          </a:p>
          <a:p>
            <a:pPr lvl="1"/>
            <a:r>
              <a:rPr lang="en-US" dirty="0"/>
              <a:t>GCC = DWARF</a:t>
            </a:r>
          </a:p>
          <a:p>
            <a:pPr lvl="1"/>
            <a:r>
              <a:rPr lang="en-US" dirty="0"/>
              <a:t>LLVM = Stephane, Mike, Rashawn to find an owner</a:t>
            </a:r>
          </a:p>
          <a:p>
            <a:pPr lvl="1"/>
            <a:r>
              <a:rPr lang="en-US" dirty="0"/>
              <a:t>ICC = Mike, Rashawn</a:t>
            </a:r>
          </a:p>
          <a:p>
            <a:pPr lvl="1"/>
            <a:r>
              <a:rPr lang="en-US" dirty="0"/>
              <a:t>Binary analysis equipped with current DWARF = </a:t>
            </a:r>
            <a:r>
              <a:rPr lang="en-US" dirty="0" err="1"/>
              <a:t>Xiaozhu</a:t>
            </a:r>
            <a:r>
              <a:rPr lang="en-US" dirty="0"/>
              <a:t>/</a:t>
            </a:r>
            <a:r>
              <a:rPr lang="en-US" dirty="0" err="1"/>
              <a:t>DynINST</a:t>
            </a:r>
            <a:r>
              <a:rPr lang="en-US" dirty="0"/>
              <a:t>, BOLT</a:t>
            </a:r>
          </a:p>
          <a:p>
            <a:r>
              <a:rPr lang="en-US" dirty="0"/>
              <a:t>All HW needs sampling capability and tracing capability </a:t>
            </a:r>
          </a:p>
          <a:p>
            <a:pPr lvl="1"/>
            <a:r>
              <a:rPr lang="en-US" dirty="0"/>
              <a:t>Intel</a:t>
            </a:r>
          </a:p>
          <a:p>
            <a:pPr lvl="1"/>
            <a:r>
              <a:rPr lang="en-US" dirty="0"/>
              <a:t>AMD (IBS but no tracing) = </a:t>
            </a:r>
            <a:r>
              <a:rPr lang="en-US" dirty="0" err="1"/>
              <a:t>PaulD</a:t>
            </a:r>
            <a:endParaRPr lang="en-US" dirty="0"/>
          </a:p>
          <a:p>
            <a:pPr lvl="1"/>
            <a:r>
              <a:rPr lang="en-US" dirty="0"/>
              <a:t>Power (sampling for addresses), SPD (IBS with a buffer)</a:t>
            </a:r>
          </a:p>
          <a:p>
            <a:pPr lvl="1"/>
            <a:r>
              <a:rPr lang="en-US" dirty="0"/>
              <a:t>ARM (</a:t>
            </a:r>
            <a:r>
              <a:rPr lang="en-US" dirty="0" err="1"/>
              <a:t>Coresight</a:t>
            </a:r>
            <a:r>
              <a:rPr lang="en-US" dirty="0"/>
              <a:t>, IBS/SPE with buffer)</a:t>
            </a:r>
          </a:p>
          <a:p>
            <a:pPr lvl="1"/>
            <a:r>
              <a:rPr lang="en-US" dirty="0"/>
              <a:t>RISC V</a:t>
            </a:r>
          </a:p>
          <a:p>
            <a:pPr lvl="1"/>
            <a:r>
              <a:rPr lang="en-US" dirty="0"/>
              <a:t>Do the accelerators (IP units) need this capability?</a:t>
            </a:r>
          </a:p>
          <a:p>
            <a:pPr lvl="2"/>
            <a:r>
              <a:rPr lang="en-US" dirty="0"/>
              <a:t>It would be nice to have…but they further off right now.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2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9A6A-247B-4A41-A98E-654DC368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39547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Items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D889-C855-4BB2-B197-DA89803D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911224"/>
            <a:ext cx="10515600" cy="548043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Different memory hierarchies (HBM, PMM, </a:t>
            </a:r>
            <a:r>
              <a:rPr lang="en-US" dirty="0" err="1"/>
              <a:t>etc</a:t>
            </a:r>
            <a:r>
              <a:rPr lang="en-US" dirty="0"/>
              <a:t>) need access patterns</a:t>
            </a:r>
          </a:p>
          <a:p>
            <a:pPr lvl="1"/>
            <a:r>
              <a:rPr lang="en-US" dirty="0"/>
              <a:t> Intel = Ramesh</a:t>
            </a:r>
          </a:p>
          <a:p>
            <a:pPr lvl="1"/>
            <a:r>
              <a:rPr lang="en-US" dirty="0"/>
              <a:t>Maybe PAPI team can recommend</a:t>
            </a:r>
          </a:p>
          <a:p>
            <a:r>
              <a:rPr lang="en-US" dirty="0"/>
              <a:t>Tagging in the Heap identified as a problem</a:t>
            </a:r>
          </a:p>
          <a:p>
            <a:pPr lvl="1"/>
            <a:r>
              <a:rPr lang="en-US" dirty="0"/>
              <a:t>Information out of the allocators </a:t>
            </a:r>
          </a:p>
          <a:p>
            <a:pPr lvl="2"/>
            <a:r>
              <a:rPr lang="en-US" dirty="0"/>
              <a:t>Variable was holding a pointer but then we might just have load off that pointer</a:t>
            </a:r>
          </a:p>
          <a:p>
            <a:pPr lvl="2"/>
            <a:r>
              <a:rPr lang="en-US" dirty="0"/>
              <a:t>What was the pointer pointing to</a:t>
            </a:r>
          </a:p>
          <a:p>
            <a:pPr lvl="2"/>
            <a:r>
              <a:rPr lang="en-US" dirty="0"/>
              <a:t>You may be able to determine by the offset what it is pointing to</a:t>
            </a:r>
          </a:p>
          <a:p>
            <a:pPr lvl="2"/>
            <a:r>
              <a:rPr lang="en-US" dirty="0"/>
              <a:t>Need both the instruction address and the data address (exact IP)</a:t>
            </a:r>
          </a:p>
          <a:p>
            <a:pPr lvl="2"/>
            <a:r>
              <a:rPr lang="en-US" dirty="0"/>
              <a:t>You need the RBP (or RSP) = need the stack location</a:t>
            </a:r>
          </a:p>
          <a:p>
            <a:pPr lvl="2"/>
            <a:r>
              <a:rPr lang="en-US" dirty="0"/>
              <a:t>Column and discriminator information </a:t>
            </a:r>
          </a:p>
          <a:p>
            <a:pPr lvl="2"/>
            <a:r>
              <a:rPr lang="en-US" dirty="0"/>
              <a:t>At every malloc use </a:t>
            </a:r>
            <a:r>
              <a:rPr lang="en-US" dirty="0" err="1"/>
              <a:t>DynINST</a:t>
            </a:r>
            <a:r>
              <a:rPr lang="en-US" dirty="0"/>
              <a:t> to create a new symbol table, Some runtimes are already doing this</a:t>
            </a:r>
          </a:p>
          <a:p>
            <a:pPr lvl="2"/>
            <a:r>
              <a:rPr lang="en-US" dirty="0"/>
              <a:t>Stack Trace = name</a:t>
            </a:r>
          </a:p>
          <a:p>
            <a:pPr lvl="1"/>
            <a:r>
              <a:rPr lang="en-US" dirty="0"/>
              <a:t>Memory Allocators</a:t>
            </a:r>
          </a:p>
          <a:p>
            <a:pPr lvl="2"/>
            <a:r>
              <a:rPr lang="en-US" dirty="0"/>
              <a:t>Address returned, size, call stack, </a:t>
            </a:r>
          </a:p>
          <a:p>
            <a:pPr lvl="2"/>
            <a:r>
              <a:rPr lang="en-US" dirty="0"/>
              <a:t>Want the type (but it is impossible to get that information from you)</a:t>
            </a:r>
          </a:p>
          <a:p>
            <a:pPr lvl="3"/>
            <a:r>
              <a:rPr lang="en-US" dirty="0"/>
              <a:t>May need to change a more semantically rich information (touches on languages)</a:t>
            </a:r>
          </a:p>
          <a:p>
            <a:pPr lvl="3"/>
            <a:r>
              <a:rPr lang="en-US" dirty="0"/>
              <a:t>Pass in the DWARF handles </a:t>
            </a:r>
          </a:p>
          <a:p>
            <a:pPr lvl="2"/>
            <a:r>
              <a:rPr lang="en-US" dirty="0"/>
              <a:t>PROBLEM = allocator does not have all of the information </a:t>
            </a:r>
          </a:p>
          <a:p>
            <a:pPr lvl="2"/>
            <a:r>
              <a:rPr lang="en-US" dirty="0"/>
              <a:t>Document the trace capabilities that are already there and tell people how to use them</a:t>
            </a:r>
          </a:p>
          <a:p>
            <a:r>
              <a:rPr lang="en-US" dirty="0"/>
              <a:t>How do you get everyone to change their current malloc/free implementation </a:t>
            </a:r>
          </a:p>
          <a:p>
            <a:r>
              <a:rPr lang="en-US" dirty="0"/>
              <a:t>HW vendors</a:t>
            </a:r>
          </a:p>
          <a:p>
            <a:pPr lvl="1"/>
            <a:r>
              <a:rPr lang="en-US" dirty="0"/>
              <a:t>Very cheap trace capability from software</a:t>
            </a:r>
          </a:p>
          <a:p>
            <a:pPr lvl="1"/>
            <a:r>
              <a:rPr lang="en-US" dirty="0"/>
              <a:t>Want the capability to have it write to a buffer that is cheap and not shared with any other information</a:t>
            </a:r>
          </a:p>
          <a:p>
            <a:pPr lvl="2"/>
            <a:r>
              <a:rPr lang="en-US" dirty="0"/>
              <a:t>Acceptable to mask out other information </a:t>
            </a:r>
          </a:p>
          <a:p>
            <a:pPr lvl="1"/>
            <a:r>
              <a:rPr lang="en-US" dirty="0"/>
              <a:t>Use list from before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6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3E09-938B-4106-9516-2BC01BF9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/>
              <a:t>Actionable Items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C6FB-64DE-4422-9421-077B6CFB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Allocators</a:t>
            </a:r>
          </a:p>
          <a:p>
            <a:pPr lvl="1"/>
            <a:r>
              <a:rPr lang="en-US" dirty="0"/>
              <a:t>GLIBC = Ben</a:t>
            </a:r>
          </a:p>
          <a:p>
            <a:pPr lvl="1"/>
            <a:r>
              <a:rPr lang="en-US" dirty="0"/>
              <a:t>TBB = Rashawn, Mike</a:t>
            </a:r>
          </a:p>
          <a:p>
            <a:pPr lvl="1"/>
            <a:r>
              <a:rPr lang="en-US" dirty="0" err="1"/>
              <a:t>TCMalloc</a:t>
            </a:r>
            <a:r>
              <a:rPr lang="en-US" dirty="0"/>
              <a:t> = </a:t>
            </a:r>
            <a:r>
              <a:rPr lang="en-US" sz="3600" b="1" dirty="0">
                <a:solidFill>
                  <a:srgbClr val="FF0000"/>
                </a:solidFill>
              </a:rPr>
              <a:t>Stephane</a:t>
            </a:r>
          </a:p>
          <a:p>
            <a:pPr lvl="1"/>
            <a:r>
              <a:rPr lang="en-US" dirty="0"/>
              <a:t>Small Object Allocators = Need to identify the small allocators</a:t>
            </a:r>
          </a:p>
          <a:p>
            <a:r>
              <a:rPr lang="en-US" dirty="0"/>
              <a:t>Demand Zero Page Faults</a:t>
            </a:r>
          </a:p>
          <a:p>
            <a:pPr lvl="1"/>
            <a:r>
              <a:rPr lang="en-US" dirty="0"/>
              <a:t>Page is touched but not fully utilized</a:t>
            </a:r>
          </a:p>
          <a:p>
            <a:pPr lvl="1"/>
            <a:r>
              <a:rPr lang="en-US" dirty="0"/>
              <a:t>Memory allocators to recognize this case and either fix or notify the user</a:t>
            </a:r>
          </a:p>
          <a:p>
            <a:pPr lvl="1"/>
            <a:r>
              <a:rPr lang="en-US" dirty="0"/>
              <a:t>Owners listed above</a:t>
            </a:r>
          </a:p>
          <a:p>
            <a:r>
              <a:rPr lang="en-US" dirty="0"/>
              <a:t>More transparency on accesses that are on large pages vs. normal pages</a:t>
            </a:r>
          </a:p>
          <a:p>
            <a:pPr lvl="1"/>
            <a:r>
              <a:rPr lang="en-US" dirty="0"/>
              <a:t>Kernel interface or HW</a:t>
            </a:r>
          </a:p>
          <a:p>
            <a:r>
              <a:rPr lang="en-US" dirty="0"/>
              <a:t>Ephemeral vs. Permanence</a:t>
            </a:r>
          </a:p>
          <a:p>
            <a:pPr lvl="1"/>
            <a:r>
              <a:rPr lang="en-US" dirty="0"/>
              <a:t>Mallocs and frees have this information </a:t>
            </a:r>
          </a:p>
          <a:p>
            <a:pPr lvl="1"/>
            <a:r>
              <a:rPr lang="en-US" dirty="0"/>
              <a:t>We need it by call stack, type</a:t>
            </a:r>
          </a:p>
          <a:p>
            <a:pPr lvl="1"/>
            <a:r>
              <a:rPr lang="en-US" dirty="0"/>
              <a:t>Allocators need a way of dealing with this capability to avoid fragmentation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5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6D51-8B2F-4276-81D4-A13EEE3E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9DC3-37BF-4298-8D0A-DCE97E1D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Usages/Requirements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What Information We Need?</a:t>
            </a:r>
          </a:p>
          <a:p>
            <a:r>
              <a:rPr lang="en-US" dirty="0"/>
              <a:t>What are our primary issues?</a:t>
            </a:r>
          </a:p>
          <a:p>
            <a:r>
              <a:rPr lang="en-US" dirty="0"/>
              <a:t>Memory Allocators</a:t>
            </a:r>
          </a:p>
        </p:txBody>
      </p:sp>
    </p:spTree>
    <p:extLst>
      <p:ext uri="{BB962C8B-B14F-4D97-AF65-F5344CB8AC3E}">
        <p14:creationId xmlns:p14="http://schemas.microsoft.com/office/powerpoint/2010/main" val="137529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23732"/>
            <a:ext cx="10972800" cy="49571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Data Reordering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9001" y="595160"/>
          <a:ext cx="7608383" cy="1187825"/>
        </p:xfrm>
        <a:graphic>
          <a:graphicData uri="http://schemas.openxmlformats.org/drawingml/2006/table">
            <a:tbl>
              <a:tblPr/>
              <a:tblGrid>
                <a:gridCol w="241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7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PGO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PGO + Full</a:t>
                      </a:r>
                      <a:r>
                        <a:rPr lang="en-US" sz="21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Interprocedural</a:t>
                      </a:r>
                      <a:r>
                        <a:rPr lang="en-US" sz="21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Opt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End Bound Cost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DTLB Misses Cost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33811" marR="33811" marT="33811" marB="3381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8980"/>
          <a:stretch/>
        </p:blipFill>
        <p:spPr>
          <a:xfrm>
            <a:off x="299001" y="1835597"/>
            <a:ext cx="11849380" cy="4558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0665" y="6386891"/>
            <a:ext cx="9704684" cy="4205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>
                <a:solidFill>
                  <a:srgbClr val="004280"/>
                </a:solidFill>
              </a:rPr>
              <a:t>Top Down Helps Identify Necessary Global Data Reordering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86286" y="2600960"/>
            <a:ext cx="3135087" cy="7663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76993" y="3219097"/>
            <a:ext cx="4311" cy="29483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5062" y="2100318"/>
            <a:ext cx="286570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Hottest lock in OS</a:t>
            </a:r>
          </a:p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placed on own page</a:t>
            </a:r>
          </a:p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causing DTLB misses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93886" y="1129213"/>
            <a:ext cx="2399575" cy="66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41460" y="1181972"/>
            <a:ext cx="1669117" cy="3783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93459" y="689529"/>
            <a:ext cx="3698540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Compiler optimization</a:t>
            </a:r>
          </a:p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Hurting performance</a:t>
            </a:r>
          </a:p>
          <a:p>
            <a:r>
              <a:rPr lang="en-US" sz="2133" b="1" dirty="0">
                <a:solidFill>
                  <a:schemeClr val="tx2"/>
                </a:solidFill>
                <a:cs typeface="Neo Sans Intel"/>
              </a:rPr>
              <a:t>Due to data locality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334173" y="5712823"/>
            <a:ext cx="1857828" cy="557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832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FB1-4287-4815-9535-F6E9EE13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BCFD-588E-4D04-BE4D-42833119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en-US" dirty="0"/>
              <a:t>Mapping data and presenting it up to a useful semantic level</a:t>
            </a:r>
          </a:p>
          <a:p>
            <a:pPr lvl="1"/>
            <a:r>
              <a:rPr lang="en-US" dirty="0"/>
              <a:t>Quality of the symbolic information has improved on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263237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79843" y="6316854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953" y="130508"/>
            <a:ext cx="10972800" cy="1158240"/>
          </a:xfrm>
        </p:spPr>
        <p:txBody>
          <a:bodyPr>
            <a:normAutofit/>
          </a:bodyPr>
          <a:lstStyle/>
          <a:p>
            <a:r>
              <a:rPr lang="en-US" dirty="0"/>
              <a:t>We Have Text Locality Covered Pretty Well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0954" y="2845043"/>
          <a:ext cx="9899973" cy="2619589"/>
        </p:xfrm>
        <a:graphic>
          <a:graphicData uri="http://schemas.openxmlformats.org/drawingml/2006/table">
            <a:tbl>
              <a:tblPr/>
              <a:tblGrid>
                <a:gridCol w="493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NoPGO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PGO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TotalBytesExecuted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69k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62k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TotalCacheLinesExecuted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TotalCacheLinesBytes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109k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86k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CacheLineEfficiency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TotalPagesExecuted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PageEfficiency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7660" y="1542142"/>
          <a:ext cx="8980709" cy="1093892"/>
        </p:xfrm>
        <a:graphic>
          <a:graphicData uri="http://schemas.openxmlformats.org/drawingml/2006/table">
            <a:tbl>
              <a:tblPr/>
              <a:tblGrid>
                <a:gridCol w="724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PotentialInstructionCacheSavedPercentage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11.6%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BranchWith4kTraversalPercentage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36.3%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9134748" y="1542142"/>
            <a:ext cx="1192907" cy="30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134748" y="1575771"/>
            <a:ext cx="1192907" cy="885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43397" y="1084013"/>
            <a:ext cx="24176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dirty="0">
                <a:cs typeface="Neo Sans Intel"/>
              </a:rPr>
              <a:t>Predicted using LBR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30954" y="5625339"/>
          <a:ext cx="9899972" cy="107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Statistic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No PGO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PGO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PGO/</a:t>
                      </a:r>
                      <a:r>
                        <a:rPr lang="en-US" sz="19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NoPGO</a:t>
                      </a:r>
                      <a:endParaRPr lang="en-US" sz="19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Utilization: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39%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33%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50800" marR="50800" marT="33867" marB="338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Front End Bound Cost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43%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32%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33867" marB="338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7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481-B1C6-41B7-A295-2201583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So Good at Reordering Text/Code?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610C-EB80-46B1-9602-A6BAB738586D}"/>
              </a:ext>
            </a:extLst>
          </p:cNvPr>
          <p:cNvSpPr txBox="1">
            <a:spLocks/>
          </p:cNvSpPr>
          <p:nvPr/>
        </p:nvSpPr>
        <p:spPr>
          <a:xfrm>
            <a:off x="838200" y="16471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Symbols are better</a:t>
            </a:r>
          </a:p>
          <a:p>
            <a:r>
              <a:rPr lang="en-US" dirty="0"/>
              <a:t>Better defined rules for where to jump?</a:t>
            </a:r>
          </a:p>
          <a:p>
            <a:pPr lvl="1"/>
            <a:r>
              <a:rPr lang="en-US" dirty="0"/>
              <a:t>Pointers create all sorts of messiness</a:t>
            </a:r>
          </a:p>
          <a:p>
            <a:r>
              <a:rPr lang="en-US" dirty="0"/>
              <a:t>It is easier to reorder and not break the functionality of the program?</a:t>
            </a:r>
          </a:p>
          <a:p>
            <a:r>
              <a:rPr lang="en-US" dirty="0"/>
              <a:t>Basic block hit counts are easier to obtain from the HW?</a:t>
            </a:r>
          </a:p>
          <a:p>
            <a:pPr lvl="1"/>
            <a:r>
              <a:rPr lang="en-US" dirty="0"/>
              <a:t>Even temporal locality is easier in the text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2C52-31F2-4DA3-846D-FDD3636F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lang="en-US" dirty="0"/>
              <a:t>What Are Our Usages/Requirements?</a:t>
            </a:r>
            <a:br>
              <a:rPr lang="en-US" dirty="0"/>
            </a:br>
            <a:r>
              <a:rPr lang="en-US" dirty="0"/>
              <a:t>They Should Drive Everything Else (Prioritize)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5E6A-9D67-442E-A8A3-CCD1B09E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02"/>
            <a:ext cx="10515600" cy="518734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Array for structs or struct of arrays (defining access patterns of arrays)</a:t>
            </a:r>
          </a:p>
          <a:p>
            <a:r>
              <a:rPr lang="en-US" dirty="0"/>
              <a:t>Information for programmer vs. compiler safe=compiler, </a:t>
            </a:r>
            <a:r>
              <a:rPr lang="en-US" dirty="0" err="1"/>
              <a:t>not_safe</a:t>
            </a:r>
            <a:r>
              <a:rPr lang="en-US" dirty="0"/>
              <a:t>=developer</a:t>
            </a:r>
          </a:p>
          <a:p>
            <a:r>
              <a:rPr lang="en-US" dirty="0"/>
              <a:t>Reordering? </a:t>
            </a:r>
          </a:p>
          <a:p>
            <a:pPr lvl="1"/>
            <a:r>
              <a:rPr lang="en-US" dirty="0"/>
              <a:t>Improve cache line utilization?</a:t>
            </a:r>
          </a:p>
          <a:p>
            <a:pPr lvl="1"/>
            <a:r>
              <a:rPr lang="en-US" dirty="0"/>
              <a:t>Improve page utilization?</a:t>
            </a:r>
          </a:p>
          <a:p>
            <a:pPr lvl="1"/>
            <a:r>
              <a:rPr lang="en-US" dirty="0"/>
              <a:t>Automatic through compiler</a:t>
            </a:r>
          </a:p>
          <a:p>
            <a:pPr lvl="1"/>
            <a:r>
              <a:rPr lang="en-US" dirty="0"/>
              <a:t>Low fragmentation memory allocators?</a:t>
            </a:r>
          </a:p>
          <a:p>
            <a:r>
              <a:rPr lang="en-US" dirty="0"/>
              <a:t>Identify variables that are used together commonly on the same thread</a:t>
            </a:r>
          </a:p>
          <a:p>
            <a:pPr lvl="1"/>
            <a:r>
              <a:rPr lang="en-US" dirty="0"/>
              <a:t>Finding mixed groups of variables that are commonly used.  Can be used for precision capabilities</a:t>
            </a:r>
          </a:p>
          <a:p>
            <a:r>
              <a:rPr lang="en-US" dirty="0"/>
              <a:t>Determine where to utilize large pages for data?</a:t>
            </a:r>
          </a:p>
          <a:p>
            <a:r>
              <a:rPr lang="en-US" dirty="0"/>
              <a:t>Eliminate demand zero page faults?</a:t>
            </a:r>
          </a:p>
          <a:p>
            <a:r>
              <a:rPr lang="en-US" dirty="0"/>
              <a:t>Determining where we are thrashing cache?</a:t>
            </a:r>
          </a:p>
          <a:p>
            <a:r>
              <a:rPr lang="en-US" dirty="0"/>
              <a:t>Eliminating false sharing?</a:t>
            </a:r>
          </a:p>
          <a:p>
            <a:r>
              <a:rPr lang="en-US" dirty="0"/>
              <a:t>SMT aware scheduling?</a:t>
            </a:r>
          </a:p>
          <a:p>
            <a:r>
              <a:rPr lang="en-US" dirty="0"/>
              <a:t>Temporal locality hint usages?</a:t>
            </a:r>
          </a:p>
          <a:p>
            <a:r>
              <a:rPr lang="en-US" dirty="0"/>
              <a:t>Data profiling?</a:t>
            </a:r>
          </a:p>
          <a:p>
            <a:pPr lvl="1"/>
            <a:r>
              <a:rPr lang="en-US" dirty="0"/>
              <a:t>Function parameter passing</a:t>
            </a:r>
          </a:p>
          <a:p>
            <a:pPr lvl="1"/>
            <a:r>
              <a:rPr lang="en-US" dirty="0"/>
              <a:t>Value profiling to determine what values are changing and which are not</a:t>
            </a:r>
          </a:p>
          <a:p>
            <a:pPr lvl="1"/>
            <a:r>
              <a:rPr lang="en-US" dirty="0"/>
              <a:t>What is the precision of the variable</a:t>
            </a:r>
          </a:p>
          <a:p>
            <a:pPr lvl="1"/>
            <a:r>
              <a:rPr lang="en-US" dirty="0"/>
              <a:t>How many just remain 0.</a:t>
            </a:r>
          </a:p>
          <a:p>
            <a:pPr lvl="1"/>
            <a:r>
              <a:rPr lang="en-US" dirty="0"/>
              <a:t>Optimizations that can be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91A3-6B66-4077-8199-758DDC7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"/>
            <a:ext cx="10515600" cy="1325563"/>
          </a:xfrm>
        </p:spPr>
        <p:txBody>
          <a:bodyPr/>
          <a:lstStyle/>
          <a:p>
            <a:r>
              <a:rPr lang="en-US" dirty="0"/>
              <a:t>Requirements/Usages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B9FC-831E-428D-8CBB-8E073752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5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access patterns by call stack</a:t>
            </a:r>
          </a:p>
          <a:p>
            <a:pPr lvl="1"/>
            <a:r>
              <a:rPr lang="en-US" dirty="0"/>
              <a:t>Do we present the data in hierarchical order</a:t>
            </a:r>
          </a:p>
          <a:p>
            <a:pPr lvl="2"/>
            <a:r>
              <a:rPr lang="en-US" dirty="0"/>
              <a:t>What would the hierarchy look like</a:t>
            </a:r>
          </a:p>
          <a:p>
            <a:pPr lvl="2"/>
            <a:r>
              <a:rPr lang="en-US" dirty="0"/>
              <a:t>Do we need the call stacks and what data is utilized in that call stack</a:t>
            </a:r>
          </a:p>
          <a:p>
            <a:r>
              <a:rPr lang="en-US" dirty="0"/>
              <a:t>Heap Data</a:t>
            </a:r>
          </a:p>
          <a:p>
            <a:pPr lvl="1"/>
            <a:r>
              <a:rPr lang="en-US" dirty="0"/>
              <a:t>Many folks forget to free their data after allocating</a:t>
            </a:r>
          </a:p>
          <a:p>
            <a:pPr lvl="1"/>
            <a:r>
              <a:rPr lang="en-US" dirty="0"/>
              <a:t>Could have a performance impact on data that is just sitting around that could have been freed</a:t>
            </a:r>
          </a:p>
          <a:p>
            <a:pPr lvl="1"/>
            <a:r>
              <a:rPr lang="en-US" dirty="0"/>
              <a:t>Do have the lifetime of the name of the variable</a:t>
            </a:r>
          </a:p>
          <a:p>
            <a:r>
              <a:rPr lang="en-US" dirty="0"/>
              <a:t>Identify hot and cold pages and </a:t>
            </a:r>
            <a:r>
              <a:rPr lang="en-US" dirty="0" err="1"/>
              <a:t>cachelines</a:t>
            </a:r>
            <a:endParaRPr lang="en-US" dirty="0"/>
          </a:p>
          <a:p>
            <a:pPr lvl="1"/>
            <a:r>
              <a:rPr lang="en-US" dirty="0"/>
              <a:t>Utilization</a:t>
            </a:r>
          </a:p>
          <a:p>
            <a:r>
              <a:rPr lang="en-US" dirty="0"/>
              <a:t>Could we have a higher level output that could show what optimizations have been applied to the program</a:t>
            </a:r>
          </a:p>
          <a:p>
            <a:pPr lvl="1"/>
            <a:r>
              <a:rPr lang="en-US" dirty="0"/>
              <a:t>Has optimizations in the source.  </a:t>
            </a:r>
          </a:p>
          <a:p>
            <a:pPr lvl="1"/>
            <a:r>
              <a:rPr lang="en-US" dirty="0"/>
              <a:t>Example variable could be colored red and cold variables would be blue</a:t>
            </a:r>
          </a:p>
          <a:p>
            <a:r>
              <a:rPr lang="en-US" dirty="0"/>
              <a:t>Linker can move global and static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C75A-E37A-4303-AA8F-5E02B27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939"/>
            <a:ext cx="10515600" cy="1325563"/>
          </a:xfrm>
        </p:spPr>
        <p:txBody>
          <a:bodyPr/>
          <a:lstStyle/>
          <a:p>
            <a:r>
              <a:rPr lang="en-US" dirty="0"/>
              <a:t>What Information Do We Need?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32C-4C75-43B6-A821-13E013EC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236"/>
            <a:ext cx="10515600" cy="58354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Spatial locality?</a:t>
            </a:r>
          </a:p>
          <a:p>
            <a:r>
              <a:rPr lang="en-US" dirty="0"/>
              <a:t>Temporal locality? Which variables are being accessed together.  </a:t>
            </a:r>
          </a:p>
          <a:p>
            <a:pPr lvl="1"/>
            <a:r>
              <a:rPr lang="en-US" dirty="0"/>
              <a:t>Data from two different calls.  Data is similar between the </a:t>
            </a:r>
            <a:r>
              <a:rPr lang="en-US" dirty="0" err="1"/>
              <a:t>callees</a:t>
            </a:r>
            <a:r>
              <a:rPr lang="en-US" dirty="0"/>
              <a:t>.  Current organization</a:t>
            </a:r>
          </a:p>
          <a:p>
            <a:pPr lvl="1"/>
            <a:r>
              <a:rPr lang="en-US" dirty="0"/>
              <a:t>Abstractions that create modularity but separate out </a:t>
            </a:r>
          </a:p>
          <a:p>
            <a:r>
              <a:rPr lang="en-US" dirty="0"/>
              <a:t>Naming can become a problem.  Modularity causes problems where it is the same data</a:t>
            </a:r>
          </a:p>
          <a:p>
            <a:pPr lvl="1"/>
            <a:r>
              <a:rPr lang="en-US" dirty="0"/>
              <a:t>DLAs to map data that is the same</a:t>
            </a:r>
          </a:p>
          <a:p>
            <a:pPr lvl="1"/>
            <a:r>
              <a:rPr lang="en-US" dirty="0"/>
              <a:t>Parameter in the function (exists across many)</a:t>
            </a:r>
          </a:p>
          <a:p>
            <a:pPr lvl="1"/>
            <a:r>
              <a:rPr lang="en-US" dirty="0"/>
              <a:t>Runtime dependent cannot be </a:t>
            </a:r>
          </a:p>
          <a:p>
            <a:r>
              <a:rPr lang="en-US" dirty="0"/>
              <a:t>Sample or Trace?</a:t>
            </a:r>
          </a:p>
          <a:p>
            <a:pPr lvl="1"/>
            <a:r>
              <a:rPr lang="en-US" dirty="0"/>
              <a:t>Size of N in Window. </a:t>
            </a:r>
          </a:p>
          <a:p>
            <a:pPr lvl="1"/>
            <a:r>
              <a:rPr lang="en-US" dirty="0"/>
              <a:t>Alpha had the ideas of taking pairs of instructions and determining what dependencies they might have</a:t>
            </a:r>
          </a:p>
          <a:p>
            <a:r>
              <a:rPr lang="en-US" dirty="0"/>
              <a:t>Need the size of the type</a:t>
            </a:r>
          </a:p>
          <a:p>
            <a:r>
              <a:rPr lang="en-US" dirty="0"/>
              <a:t>Which threads are reading/writing variables</a:t>
            </a:r>
          </a:p>
          <a:p>
            <a:pPr lvl="1"/>
            <a:r>
              <a:rPr lang="en-US" dirty="0"/>
              <a:t>Logical cores that read and wrote the data </a:t>
            </a:r>
          </a:p>
          <a:p>
            <a:pPr lvl="1"/>
            <a:r>
              <a:rPr lang="en-US" dirty="0"/>
              <a:t>Context switch to another one….accomplish from another </a:t>
            </a:r>
            <a:r>
              <a:rPr lang="en-US" dirty="0" err="1"/>
              <a:t>cor</a:t>
            </a:r>
            <a:endParaRPr lang="en-US" dirty="0"/>
          </a:p>
          <a:p>
            <a:r>
              <a:rPr lang="en-US" dirty="0"/>
              <a:t>NUMA accesses</a:t>
            </a:r>
          </a:p>
          <a:p>
            <a:pPr lvl="1"/>
            <a:r>
              <a:rPr lang="en-US" dirty="0"/>
              <a:t>Example of initializing on one thread on one core, every other core touches the data</a:t>
            </a:r>
          </a:p>
          <a:p>
            <a:pPr lvl="1"/>
            <a:r>
              <a:rPr lang="en-US" dirty="0"/>
              <a:t>Captured along with DLA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Hook into malloc and grab the information</a:t>
            </a:r>
          </a:p>
          <a:p>
            <a:pPr lvl="1"/>
            <a:r>
              <a:rPr lang="en-US" dirty="0"/>
              <a:t>Create a synthetic variable</a:t>
            </a:r>
          </a:p>
          <a:p>
            <a:pPr lvl="1"/>
            <a:r>
              <a:rPr lang="en-US" dirty="0"/>
              <a:t>Would like the data type that the load that is accessing the variable</a:t>
            </a:r>
          </a:p>
          <a:p>
            <a:r>
              <a:rPr lang="en-US" dirty="0"/>
              <a:t>A secure way of getting data in containers and guests in a safe and secure manner</a:t>
            </a:r>
          </a:p>
          <a:p>
            <a:pPr lvl="1"/>
            <a:r>
              <a:rPr lang="en-US" dirty="0"/>
              <a:t>Get data from a container, how do I use it?</a:t>
            </a:r>
          </a:p>
        </p:txBody>
      </p:sp>
    </p:spTree>
    <p:extLst>
      <p:ext uri="{BB962C8B-B14F-4D97-AF65-F5344CB8AC3E}">
        <p14:creationId xmlns:p14="http://schemas.microsoft.com/office/powerpoint/2010/main" val="161687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2040</Words>
  <Application>Microsoft Office PowerPoint</Application>
  <PresentationFormat>Widescreen</PresentationFormat>
  <Paragraphs>294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Neo Sans Intel</vt:lpstr>
      <vt:lpstr>Times New Roman</vt:lpstr>
      <vt:lpstr>Office Theme</vt:lpstr>
      <vt:lpstr>Data Profiling: How Do We Do It? What Are We Missing? What The Heck Do We Do with The Results?</vt:lpstr>
      <vt:lpstr>Agenda for Today</vt:lpstr>
      <vt:lpstr>Importance of Data Reordering</vt:lpstr>
      <vt:lpstr>History  </vt:lpstr>
      <vt:lpstr>We Have Text Locality Covered Pretty Well</vt:lpstr>
      <vt:lpstr>Why Are We So Good at Reordering Text/Code?</vt:lpstr>
      <vt:lpstr>What Are Our Usages/Requirements? They Should Drive Everything Else (Prioritize)</vt:lpstr>
      <vt:lpstr>Requirements/Usages</vt:lpstr>
      <vt:lpstr>What Information Do We Need? </vt:lpstr>
      <vt:lpstr>What Information Do We Need (Cont’d)</vt:lpstr>
      <vt:lpstr>What are our primary issues?</vt:lpstr>
      <vt:lpstr>Allocators:  What is Available?</vt:lpstr>
      <vt:lpstr>PowerPoint Presentation</vt:lpstr>
      <vt:lpstr>What Could the Allocators Do with the Information?</vt:lpstr>
      <vt:lpstr>What Could the Allocators Do with the Information?</vt:lpstr>
      <vt:lpstr>Action Items</vt:lpstr>
      <vt:lpstr>Action Items </vt:lpstr>
      <vt:lpstr>Actionable Items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Profiling: How Do We Do It? What The Hell Do We Do with The Results?</dc:title>
  <dc:creator>Chynoweth, Michael W</dc:creator>
  <cp:keywords>CTPClassification=CTP_NT</cp:keywords>
  <cp:lastModifiedBy>Chynoweth, Michael W</cp:lastModifiedBy>
  <cp:revision>77</cp:revision>
  <dcterms:created xsi:type="dcterms:W3CDTF">2019-07-31T04:32:44Z</dcterms:created>
  <dcterms:modified xsi:type="dcterms:W3CDTF">2019-08-01T13:49:38Z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ad21f16f-e685-40df-b9c1-abd23d40eebc</vt:lpwstr>
  </property>
  <property fmtid="{D5CDD505-2E9C-101B-9397-08002B2CF9AE}" pid="3" name="CTP_TimeStamp">
    <vt:lpwstr>2019-08-01 13:49:37Z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