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18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6B997B-1426-4F16-842B-4DDE1697B1C4}"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338047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B997B-1426-4F16-842B-4DDE1697B1C4}"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125065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B997B-1426-4F16-842B-4DDE1697B1C4}"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367094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B997B-1426-4F16-842B-4DDE1697B1C4}"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16280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6B997B-1426-4F16-842B-4DDE1697B1C4}"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339741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6B997B-1426-4F16-842B-4DDE1697B1C4}"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124488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6B997B-1426-4F16-842B-4DDE1697B1C4}"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349040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6B997B-1426-4F16-842B-4DDE1697B1C4}"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24631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B997B-1426-4F16-842B-4DDE1697B1C4}"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2570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B997B-1426-4F16-842B-4DDE1697B1C4}"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415790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B997B-1426-4F16-842B-4DDE1697B1C4}"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7E779-7683-4D82-9F09-76CB53857AD8}" type="slidenum">
              <a:rPr lang="en-US" smtClean="0"/>
              <a:t>‹#›</a:t>
            </a:fld>
            <a:endParaRPr lang="en-US"/>
          </a:p>
        </p:txBody>
      </p:sp>
    </p:spTree>
    <p:extLst>
      <p:ext uri="{BB962C8B-B14F-4D97-AF65-F5344CB8AC3E}">
        <p14:creationId xmlns:p14="http://schemas.microsoft.com/office/powerpoint/2010/main" val="66016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B997B-1426-4F16-842B-4DDE1697B1C4}" type="datetimeFigureOut">
              <a:rPr lang="en-US" smtClean="0"/>
              <a:t>8/10/2017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7E779-7683-4D82-9F09-76CB53857AD8}" type="slidenum">
              <a:rPr lang="en-US" smtClean="0"/>
              <a:t>‹#›</a:t>
            </a:fld>
            <a:endParaRPr lang="en-US"/>
          </a:p>
        </p:txBody>
      </p:sp>
    </p:spTree>
    <p:extLst>
      <p:ext uri="{BB962C8B-B14F-4D97-AF65-F5344CB8AC3E}">
        <p14:creationId xmlns:p14="http://schemas.microsoft.com/office/powerpoint/2010/main" val="102243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00789"/>
          </a:xfrm>
        </p:spPr>
        <p:txBody>
          <a:bodyPr>
            <a:normAutofit/>
          </a:bodyPr>
          <a:lstStyle/>
          <a:p>
            <a:r>
              <a:rPr lang="en-US" sz="3600" dirty="0"/>
              <a:t>GPU/CUDA Instrumentation Notes</a:t>
            </a:r>
          </a:p>
        </p:txBody>
      </p:sp>
      <p:sp>
        <p:nvSpPr>
          <p:cNvPr id="3" name="Content Placeholder 2"/>
          <p:cNvSpPr>
            <a:spLocks noGrp="1"/>
          </p:cNvSpPr>
          <p:nvPr>
            <p:ph idx="1"/>
          </p:nvPr>
        </p:nvSpPr>
        <p:spPr>
          <a:xfrm>
            <a:off x="628650" y="1159099"/>
            <a:ext cx="7886700" cy="5017864"/>
          </a:xfrm>
        </p:spPr>
        <p:txBody>
          <a:bodyPr>
            <a:normAutofit/>
          </a:bodyPr>
          <a:lstStyle/>
          <a:p>
            <a:pPr marL="0" indent="0">
              <a:buNone/>
            </a:pPr>
            <a:r>
              <a:rPr lang="en-US" dirty="0" smtClean="0"/>
              <a:t>Current Goal(s):</a:t>
            </a:r>
            <a:endParaRPr lang="en-US" dirty="0" smtClean="0"/>
          </a:p>
          <a:p>
            <a:pPr lvl="1"/>
            <a:r>
              <a:rPr lang="en-US" sz="2000" dirty="0" smtClean="0"/>
              <a:t>Generate </a:t>
            </a:r>
            <a:r>
              <a:rPr lang="en-US" sz="2000" dirty="0" err="1" smtClean="0"/>
              <a:t>stacktraces</a:t>
            </a:r>
            <a:r>
              <a:rPr lang="en-US" sz="2000" dirty="0" smtClean="0"/>
              <a:t> of GPU executions and associate GPU call chains with CPU call graphs</a:t>
            </a:r>
          </a:p>
          <a:p>
            <a:pPr lvl="2"/>
            <a:r>
              <a:rPr lang="en-US" dirty="0" smtClean="0"/>
              <a:t>Particular interest on how to determine call chains when in-lined GPU functions are used</a:t>
            </a:r>
          </a:p>
          <a:p>
            <a:pPr marL="0" indent="0">
              <a:buNone/>
            </a:pPr>
            <a:r>
              <a:rPr lang="en-US" dirty="0" smtClean="0"/>
              <a:t>High level Issues (some solved, some unsolved):</a:t>
            </a:r>
            <a:endParaRPr lang="en-US" dirty="0" smtClean="0"/>
          </a:p>
          <a:p>
            <a:pPr lvl="1"/>
            <a:r>
              <a:rPr lang="en-US" sz="2000" dirty="0" smtClean="0"/>
              <a:t>Limited information on CUDA kernel execution/binary format</a:t>
            </a:r>
          </a:p>
          <a:p>
            <a:pPr lvl="2"/>
            <a:r>
              <a:rPr lang="en-US" dirty="0" smtClean="0"/>
              <a:t>No </a:t>
            </a:r>
            <a:r>
              <a:rPr lang="en-US" dirty="0" smtClean="0"/>
              <a:t>PC information from the GPU to sample (none in a tool readable format at least)</a:t>
            </a:r>
          </a:p>
          <a:p>
            <a:pPr lvl="2"/>
            <a:r>
              <a:rPr lang="en-US" dirty="0" smtClean="0"/>
              <a:t>No documentation on CUBIN structure within </a:t>
            </a:r>
            <a:r>
              <a:rPr lang="en-US" dirty="0" err="1" smtClean="0"/>
              <a:t>fatbinaries</a:t>
            </a:r>
            <a:r>
              <a:rPr lang="en-US" dirty="0" smtClean="0"/>
              <a:t> (CPU binary w/ GPU code embedded)</a:t>
            </a:r>
          </a:p>
          <a:p>
            <a:pPr lvl="1"/>
            <a:r>
              <a:rPr lang="en-US" sz="2000" dirty="0" err="1" smtClean="0"/>
              <a:t>Dyninst</a:t>
            </a:r>
            <a:r>
              <a:rPr lang="en-US" sz="2000" dirty="0" smtClean="0"/>
              <a:t> could not analysis CUDA portions of binaries</a:t>
            </a:r>
          </a:p>
          <a:p>
            <a:pPr lvl="2"/>
            <a:r>
              <a:rPr lang="en-US" sz="1600" dirty="0" smtClean="0"/>
              <a:t>No </a:t>
            </a:r>
            <a:r>
              <a:rPr lang="en-US" sz="1600" dirty="0" err="1" smtClean="0"/>
              <a:t>Symtab</a:t>
            </a:r>
            <a:r>
              <a:rPr lang="en-US" sz="1600" dirty="0" smtClean="0"/>
              <a:t> support for GPU line information</a:t>
            </a:r>
          </a:p>
          <a:p>
            <a:pPr lvl="2"/>
            <a:r>
              <a:rPr lang="en-US" sz="1600" dirty="0" smtClean="0"/>
              <a:t>Format oddities of individual CUBINs caused crashes with </a:t>
            </a:r>
            <a:r>
              <a:rPr lang="en-US" sz="1600" dirty="0" err="1" smtClean="0"/>
              <a:t>Dyninst</a:t>
            </a:r>
            <a:r>
              <a:rPr lang="en-US" sz="1600" dirty="0" smtClean="0"/>
              <a:t> (CUDA functions all start on </a:t>
            </a:r>
            <a:r>
              <a:rPr lang="en-US" sz="1600" dirty="0" err="1" smtClean="0"/>
              <a:t>addr</a:t>
            </a:r>
            <a:r>
              <a:rPr lang="en-US" sz="1600" dirty="0" smtClean="0"/>
              <a:t> 0 and overlap)</a:t>
            </a:r>
          </a:p>
          <a:p>
            <a:pPr lvl="1"/>
            <a:endParaRPr lang="en-US" dirty="0" smtClean="0"/>
          </a:p>
        </p:txBody>
      </p:sp>
    </p:spTree>
    <p:extLst>
      <p:ext uri="{BB962C8B-B14F-4D97-AF65-F5344CB8AC3E}">
        <p14:creationId xmlns:p14="http://schemas.microsoft.com/office/powerpoint/2010/main" val="2387539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457"/>
          </a:xfrm>
        </p:spPr>
        <p:txBody>
          <a:bodyPr/>
          <a:lstStyle/>
          <a:p>
            <a:r>
              <a:rPr lang="en-US" dirty="0"/>
              <a:t>GPU/CUDA Instrumentation Notes</a:t>
            </a:r>
          </a:p>
        </p:txBody>
      </p:sp>
      <p:sp>
        <p:nvSpPr>
          <p:cNvPr id="3" name="Content Placeholder 2"/>
          <p:cNvSpPr>
            <a:spLocks noGrp="1"/>
          </p:cNvSpPr>
          <p:nvPr>
            <p:ph idx="1"/>
          </p:nvPr>
        </p:nvSpPr>
        <p:spPr>
          <a:xfrm>
            <a:off x="628650" y="1223493"/>
            <a:ext cx="7886700" cy="4953470"/>
          </a:xfrm>
        </p:spPr>
        <p:txBody>
          <a:bodyPr>
            <a:normAutofit fontScale="85000" lnSpcReduction="20000"/>
          </a:bodyPr>
          <a:lstStyle/>
          <a:p>
            <a:pPr marL="0" indent="0">
              <a:buNone/>
            </a:pPr>
            <a:r>
              <a:rPr lang="en-US" dirty="0" smtClean="0"/>
              <a:t>Solved issues/current work:</a:t>
            </a:r>
            <a:endParaRPr lang="en-US" dirty="0" smtClean="0"/>
          </a:p>
          <a:p>
            <a:pPr lvl="1"/>
            <a:r>
              <a:rPr lang="en-US" dirty="0" err="1" smtClean="0"/>
              <a:t>Nvidia</a:t>
            </a:r>
            <a:r>
              <a:rPr lang="en-US" dirty="0" smtClean="0"/>
              <a:t> now supplies PC information in a machine readable format</a:t>
            </a:r>
          </a:p>
          <a:p>
            <a:pPr lvl="2"/>
            <a:r>
              <a:rPr lang="en-US" dirty="0" smtClean="0"/>
              <a:t>John (M.C.) is now able to translate this PC counter info to Kernel Function/line number (not straight forward).</a:t>
            </a:r>
          </a:p>
          <a:p>
            <a:pPr lvl="1"/>
            <a:r>
              <a:rPr lang="en-US" dirty="0" smtClean="0"/>
              <a:t>John (M.C.) was able to sidestep some of the oddities of working with CUBINs preventing their analysis in </a:t>
            </a:r>
          </a:p>
          <a:p>
            <a:pPr lvl="2"/>
            <a:r>
              <a:rPr lang="en-US" dirty="0" smtClean="0"/>
              <a:t>CUBINS are offset to give them distinct start address, etc.</a:t>
            </a:r>
          </a:p>
          <a:p>
            <a:pPr lvl="1"/>
            <a:r>
              <a:rPr lang="en-US" dirty="0" err="1" smtClean="0"/>
              <a:t>HPCStruct</a:t>
            </a:r>
            <a:r>
              <a:rPr lang="en-US" dirty="0" smtClean="0"/>
              <a:t> is able to associate PC information to line info for in-lined functions (only –O0)</a:t>
            </a:r>
          </a:p>
          <a:p>
            <a:pPr marL="0" indent="0">
              <a:buNone/>
            </a:pPr>
            <a:r>
              <a:rPr lang="en-US" dirty="0" smtClean="0"/>
              <a:t>Remaining unsolved issues:</a:t>
            </a:r>
            <a:endParaRPr lang="en-US" dirty="0" smtClean="0"/>
          </a:p>
          <a:p>
            <a:pPr lvl="1"/>
            <a:r>
              <a:rPr lang="en-US" dirty="0" err="1" smtClean="0"/>
              <a:t>Dyninst</a:t>
            </a:r>
            <a:r>
              <a:rPr lang="en-US" dirty="0"/>
              <a:t> </a:t>
            </a:r>
            <a:r>
              <a:rPr lang="en-US" dirty="0" err="1" smtClean="0"/>
              <a:t>Symtab</a:t>
            </a:r>
            <a:r>
              <a:rPr lang="en-US" dirty="0" smtClean="0"/>
              <a:t> still cannot decipher individual CUBINs </a:t>
            </a:r>
          </a:p>
          <a:p>
            <a:pPr lvl="2"/>
            <a:r>
              <a:rPr lang="en-US" dirty="0" smtClean="0"/>
              <a:t>Path forward seen in John (M.C.) approach to deciphering line info.</a:t>
            </a:r>
          </a:p>
          <a:p>
            <a:pPr lvl="1"/>
            <a:r>
              <a:rPr lang="en-US" dirty="0" smtClean="0"/>
              <a:t>Support </a:t>
            </a:r>
            <a:r>
              <a:rPr lang="en-US" smtClean="0"/>
              <a:t>optimized </a:t>
            </a:r>
            <a:r>
              <a:rPr lang="en-US" smtClean="0"/>
              <a:t>CUBIN binaries </a:t>
            </a:r>
            <a:r>
              <a:rPr lang="en-US" dirty="0" smtClean="0"/>
              <a:t>(-O1 +) </a:t>
            </a:r>
          </a:p>
          <a:p>
            <a:pPr lvl="1"/>
            <a:r>
              <a:rPr lang="en-US" dirty="0" smtClean="0"/>
              <a:t>Cannot decipher fat binaries (CPU + GPU code single binary)</a:t>
            </a:r>
          </a:p>
          <a:p>
            <a:pPr lvl="2"/>
            <a:r>
              <a:rPr lang="en-US" dirty="0" smtClean="0"/>
              <a:t>Format information from </a:t>
            </a:r>
            <a:r>
              <a:rPr lang="en-US" dirty="0" err="1" smtClean="0"/>
              <a:t>Nvidia</a:t>
            </a:r>
            <a:r>
              <a:rPr lang="en-US" dirty="0" smtClean="0"/>
              <a:t> would resolve this issue, however it can be reversed engineered if necessary.</a:t>
            </a:r>
          </a:p>
          <a:p>
            <a:pPr lvl="1"/>
            <a:r>
              <a:rPr lang="en-US" dirty="0" smtClean="0"/>
              <a:t>How to associate GPU call chains with CPU call graphs</a:t>
            </a:r>
          </a:p>
          <a:p>
            <a:pPr lvl="2"/>
            <a:r>
              <a:rPr lang="en-US" dirty="0" smtClean="0"/>
              <a:t>John has an idea on how to do this (hanging call chain off of CPU CG node that called the GPU). Lots of work needs to be done to get this working.</a:t>
            </a:r>
          </a:p>
          <a:p>
            <a:pPr lvl="1"/>
            <a:endParaRPr lang="en-US" dirty="0" smtClean="0"/>
          </a:p>
        </p:txBody>
      </p:sp>
    </p:spTree>
    <p:extLst>
      <p:ext uri="{BB962C8B-B14F-4D97-AF65-F5344CB8AC3E}">
        <p14:creationId xmlns:p14="http://schemas.microsoft.com/office/powerpoint/2010/main" val="1248017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316</Words>
  <Application>Microsoft Office PowerPoint</Application>
  <PresentationFormat>On-screen Show (4:3)</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GPU/CUDA Instrumentation Notes</vt:lpstr>
      <vt:lpstr>GPU/CUDA Instrumentation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GPU/CUDA Instrumentation Notes</dc:title>
  <dc:creator>Windows Admin</dc:creator>
  <cp:lastModifiedBy>Windows Admin</cp:lastModifiedBy>
  <cp:revision>4</cp:revision>
  <dcterms:created xsi:type="dcterms:W3CDTF">2017-08-09T16:24:24Z</dcterms:created>
  <dcterms:modified xsi:type="dcterms:W3CDTF">2017-08-10T06:00:39Z</dcterms:modified>
</cp:coreProperties>
</file>