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11"/>
  </p:normalViewPr>
  <p:slideViewPr>
    <p:cSldViewPr snapToGrid="0" snapToObjects="1">
      <p:cViewPr>
        <p:scale>
          <a:sx n="110" d="100"/>
          <a:sy n="110" d="100"/>
        </p:scale>
        <p:origin x="5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C21A-6374-334E-86E1-0F2F09A9137D}"/>
              </a:ext>
            </a:extLst>
          </p:cNvPr>
          <p:cNvSpPr>
            <a:spLocks noGrp="1"/>
          </p:cNvSpPr>
          <p:nvPr>
            <p:ph type="ctrTitle"/>
          </p:nvPr>
        </p:nvSpPr>
        <p:spPr/>
        <p:txBody>
          <a:bodyPr/>
          <a:lstStyle/>
          <a:p>
            <a:r>
              <a:rPr lang="en-US" dirty="0"/>
              <a:t>Project Benson	</a:t>
            </a:r>
          </a:p>
        </p:txBody>
      </p:sp>
      <p:sp>
        <p:nvSpPr>
          <p:cNvPr id="3" name="Subtitle 2">
            <a:extLst>
              <a:ext uri="{FF2B5EF4-FFF2-40B4-BE49-F238E27FC236}">
                <a16:creationId xmlns:a16="http://schemas.microsoft.com/office/drawing/2014/main" id="{7A5E6E57-6635-1942-9832-A6628454CBD7}"/>
              </a:ext>
            </a:extLst>
          </p:cNvPr>
          <p:cNvSpPr>
            <a:spLocks noGrp="1"/>
          </p:cNvSpPr>
          <p:nvPr>
            <p:ph type="subTitle" idx="1"/>
          </p:nvPr>
        </p:nvSpPr>
        <p:spPr/>
        <p:txBody>
          <a:bodyPr/>
          <a:lstStyle/>
          <a:p>
            <a:r>
              <a:rPr lang="en-US" dirty="0"/>
              <a:t>Benjamin, Chun, Meena, Nazim</a:t>
            </a:r>
          </a:p>
        </p:txBody>
      </p:sp>
    </p:spTree>
    <p:extLst>
      <p:ext uri="{BB962C8B-B14F-4D97-AF65-F5344CB8AC3E}">
        <p14:creationId xmlns:p14="http://schemas.microsoft.com/office/powerpoint/2010/main" val="49427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EA54-F729-D74A-8074-93970D25F734}"/>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1FDC2E0-36FA-3F46-9273-5FD5E26C0FDA}"/>
              </a:ext>
            </a:extLst>
          </p:cNvPr>
          <p:cNvSpPr>
            <a:spLocks noGrp="1"/>
          </p:cNvSpPr>
          <p:nvPr>
            <p:ph idx="1"/>
          </p:nvPr>
        </p:nvSpPr>
        <p:spPr>
          <a:xfrm>
            <a:off x="2589212" y="1551008"/>
            <a:ext cx="8915400" cy="4360214"/>
          </a:xfrm>
        </p:spPr>
        <p:txBody>
          <a:bodyPr>
            <a:normAutofit/>
          </a:bodyPr>
          <a:lstStyle/>
          <a:p>
            <a:r>
              <a:rPr lang="en-US" dirty="0"/>
              <a:t>Background:</a:t>
            </a:r>
          </a:p>
          <a:p>
            <a:pPr lvl="1"/>
            <a:r>
              <a:rPr lang="en-US" dirty="0"/>
              <a:t>WomenTechWomenYes (WTWY) has an annual gala at the beginning of the October. We need to fill event space with individuals passionate about increasing the participation of women in technology, and concurrently build awareness and reach.</a:t>
            </a:r>
          </a:p>
          <a:p>
            <a:r>
              <a:rPr lang="en-US" dirty="0"/>
              <a:t>Objective:</a:t>
            </a:r>
          </a:p>
          <a:p>
            <a:pPr lvl="1"/>
            <a:r>
              <a:rPr lang="en-US" dirty="0"/>
              <a:t>How and when do we engage the street teams of WomenTechWomenYes (WTWY) in entrances to subway stations such that they reach maximum number of people and get most signatures?</a:t>
            </a:r>
          </a:p>
          <a:p>
            <a:pPr marL="346075" lvl="2" indent="-346075"/>
            <a:r>
              <a:rPr lang="en-US" sz="1600" dirty="0"/>
              <a:t>Findings:</a:t>
            </a:r>
          </a:p>
          <a:p>
            <a:pPr marL="803275" lvl="3" indent="-346075"/>
            <a:r>
              <a:rPr lang="en-US" sz="1600" dirty="0">
                <a:solidFill>
                  <a:srgbClr val="FF0000"/>
                </a:solidFill>
              </a:rPr>
              <a:t>The top 5 stations are </a:t>
            </a:r>
          </a:p>
          <a:p>
            <a:pPr marL="803275" lvl="3" indent="-346075"/>
            <a:r>
              <a:rPr lang="en-US" sz="1600" dirty="0">
                <a:solidFill>
                  <a:srgbClr val="FF0000"/>
                </a:solidFill>
              </a:rPr>
              <a:t>The top 5 stations are the same irrespective of the day of the week</a:t>
            </a:r>
          </a:p>
          <a:p>
            <a:pPr marL="803275" lvl="3" indent="-346075"/>
            <a:r>
              <a:rPr lang="en-US" sz="1600" dirty="0">
                <a:solidFill>
                  <a:srgbClr val="FF0000"/>
                </a:solidFill>
              </a:rPr>
              <a:t>The top 10 stations based on hour of day</a:t>
            </a:r>
          </a:p>
          <a:p>
            <a:pPr marL="742950" lvl="2" indent="-342900"/>
            <a:endParaRPr lang="en-US" dirty="0">
              <a:solidFill>
                <a:srgbClr val="FF0000"/>
              </a:solidFill>
            </a:endParaRPr>
          </a:p>
          <a:p>
            <a:pPr marL="742950" lvl="2" indent="-342900"/>
            <a:endParaRPr lang="en-US" dirty="0"/>
          </a:p>
          <a:p>
            <a:pPr marL="742950" lvl="2" indent="-342900"/>
            <a:endParaRPr lang="en-US" dirty="0"/>
          </a:p>
          <a:p>
            <a:pPr marL="457200" lvl="1" indent="0">
              <a:buNone/>
            </a:pPr>
            <a:endParaRPr lang="en-US" dirty="0"/>
          </a:p>
        </p:txBody>
      </p:sp>
    </p:spTree>
    <p:extLst>
      <p:ext uri="{BB962C8B-B14F-4D97-AF65-F5344CB8AC3E}">
        <p14:creationId xmlns:p14="http://schemas.microsoft.com/office/powerpoint/2010/main" val="29571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D373-EBDF-C542-902D-71A16408B187}"/>
              </a:ext>
            </a:extLst>
          </p:cNvPr>
          <p:cNvSpPr>
            <a:spLocks noGrp="1"/>
          </p:cNvSpPr>
          <p:nvPr>
            <p:ph type="title"/>
          </p:nvPr>
        </p:nvSpPr>
        <p:spPr/>
        <p:txBody>
          <a:bodyPr/>
          <a:lstStyle/>
          <a:p>
            <a:r>
              <a:rPr lang="en-US" dirty="0"/>
              <a:t>Methodology</a:t>
            </a:r>
          </a:p>
        </p:txBody>
      </p:sp>
      <p:sp>
        <p:nvSpPr>
          <p:cNvPr id="5" name="Rectangle 4">
            <a:extLst>
              <a:ext uri="{FF2B5EF4-FFF2-40B4-BE49-F238E27FC236}">
                <a16:creationId xmlns:a16="http://schemas.microsoft.com/office/drawing/2014/main" id="{BD29D19D-2C9B-C84B-B1F7-6369989F11D8}"/>
              </a:ext>
            </a:extLst>
          </p:cNvPr>
          <p:cNvSpPr/>
          <p:nvPr/>
        </p:nvSpPr>
        <p:spPr>
          <a:xfrm>
            <a:off x="2592925" y="1784887"/>
            <a:ext cx="8808138" cy="1815882"/>
          </a:xfrm>
          <a:prstGeom prst="rect">
            <a:avLst/>
          </a:prstGeom>
        </p:spPr>
        <p:txBody>
          <a:bodyPr wrap="square">
            <a:spAutoFit/>
          </a:bodyPr>
          <a:lstStyle/>
          <a:p>
            <a:pPr marL="742950" lvl="2" indent="-342900">
              <a:buFont typeface="Arial" panose="020B0604020202020204" pitchFamily="34" charset="0"/>
              <a:buChar char="•"/>
            </a:pPr>
            <a:r>
              <a:rPr lang="en-US" sz="1600" dirty="0"/>
              <a:t>MTA Turnstile data for one week (September 16th 2018 to September 22nd 2018) was used to analyze the entries and exits from a station</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Obtained the top</a:t>
            </a:r>
            <a:r>
              <a:rPr lang="en-US" sz="1600" dirty="0">
                <a:solidFill>
                  <a:srgbClr val="FF0000"/>
                </a:solidFill>
              </a:rPr>
              <a:t> x </a:t>
            </a:r>
            <a:r>
              <a:rPr lang="en-US" sz="1600" dirty="0"/>
              <a:t>stations that have highest traffic within a 24 hour window and on different days of the week</a:t>
            </a:r>
          </a:p>
          <a:p>
            <a:pPr marL="742950" lvl="2" indent="-342900">
              <a:buFont typeface="Arial" panose="020B0604020202020204" pitchFamily="34" charset="0"/>
              <a:buChar char="•"/>
            </a:pPr>
            <a:endParaRPr lang="en-US" sz="1600" dirty="0"/>
          </a:p>
          <a:p>
            <a:pPr marL="742950" lvl="2" indent="-342900">
              <a:buFont typeface="Arial" panose="020B0604020202020204" pitchFamily="34" charset="0"/>
              <a:buChar char="•"/>
            </a:pPr>
            <a:r>
              <a:rPr lang="en-US" sz="1600" dirty="0"/>
              <a:t>Compared the demographics of the top ten stations based on net traffic</a:t>
            </a:r>
          </a:p>
        </p:txBody>
      </p:sp>
    </p:spTree>
    <p:extLst>
      <p:ext uri="{BB962C8B-B14F-4D97-AF65-F5344CB8AC3E}">
        <p14:creationId xmlns:p14="http://schemas.microsoft.com/office/powerpoint/2010/main" val="368269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ADF0-8110-CD4A-B3F7-82A4C4290A22}"/>
              </a:ext>
            </a:extLst>
          </p:cNvPr>
          <p:cNvSpPr>
            <a:spLocks noGrp="1"/>
          </p:cNvSpPr>
          <p:nvPr>
            <p:ph type="title"/>
          </p:nvPr>
        </p:nvSpPr>
        <p:spPr/>
        <p:txBody>
          <a:bodyPr>
            <a:normAutofit/>
          </a:bodyPr>
          <a:lstStyle/>
          <a:p>
            <a:r>
              <a:rPr lang="en-US" sz="3200" dirty="0"/>
              <a:t>Top 5 Stations based on day of the week</a:t>
            </a:r>
          </a:p>
        </p:txBody>
      </p:sp>
      <p:sp>
        <p:nvSpPr>
          <p:cNvPr id="3" name="Content Placeholder 2">
            <a:extLst>
              <a:ext uri="{FF2B5EF4-FFF2-40B4-BE49-F238E27FC236}">
                <a16:creationId xmlns:a16="http://schemas.microsoft.com/office/drawing/2014/main" id="{075C130E-7978-9D4B-8663-55DB652B7A35}"/>
              </a:ext>
            </a:extLst>
          </p:cNvPr>
          <p:cNvSpPr>
            <a:spLocks noGrp="1"/>
          </p:cNvSpPr>
          <p:nvPr>
            <p:ph idx="1"/>
          </p:nvPr>
        </p:nvSpPr>
        <p:spPr/>
        <p:txBody>
          <a:bodyPr/>
          <a:lstStyle/>
          <a:p>
            <a:r>
              <a:rPr lang="en-US" dirty="0"/>
              <a:t>Graph goes here</a:t>
            </a:r>
          </a:p>
        </p:txBody>
      </p:sp>
      <p:sp>
        <p:nvSpPr>
          <p:cNvPr id="4" name="TextBox 3">
            <a:extLst>
              <a:ext uri="{FF2B5EF4-FFF2-40B4-BE49-F238E27FC236}">
                <a16:creationId xmlns:a16="http://schemas.microsoft.com/office/drawing/2014/main" id="{4A775B24-DBAD-2849-B1B5-F2D9A5B206FD}"/>
              </a:ext>
            </a:extLst>
          </p:cNvPr>
          <p:cNvSpPr txBox="1"/>
          <p:nvPr/>
        </p:nvSpPr>
        <p:spPr>
          <a:xfrm>
            <a:off x="2589212" y="5590572"/>
            <a:ext cx="9240115" cy="1200329"/>
          </a:xfrm>
          <a:prstGeom prst="rect">
            <a:avLst/>
          </a:prstGeom>
          <a:noFill/>
        </p:spPr>
        <p:txBody>
          <a:bodyPr wrap="square" rtlCol="0">
            <a:spAutoFit/>
          </a:bodyPr>
          <a:lstStyle/>
          <a:p>
            <a:r>
              <a:rPr lang="en-US" dirty="0"/>
              <a:t>There is an x% difference between station1 and station2 </a:t>
            </a:r>
          </a:p>
          <a:p>
            <a:r>
              <a:rPr lang="en-US" dirty="0"/>
              <a:t>Station1 makes up for x% of the total traffic in a day</a:t>
            </a:r>
          </a:p>
          <a:p>
            <a:r>
              <a:rPr lang="en-US" dirty="0"/>
              <a:t>Top x stations contribute to y% of traffic</a:t>
            </a:r>
          </a:p>
          <a:p>
            <a:endParaRPr lang="en-US" dirty="0"/>
          </a:p>
        </p:txBody>
      </p:sp>
    </p:spTree>
    <p:extLst>
      <p:ext uri="{BB962C8B-B14F-4D97-AF65-F5344CB8AC3E}">
        <p14:creationId xmlns:p14="http://schemas.microsoft.com/office/powerpoint/2010/main" val="309694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C6F2-B7DF-2141-84CD-EA8E74587A12}"/>
              </a:ext>
            </a:extLst>
          </p:cNvPr>
          <p:cNvSpPr>
            <a:spLocks noGrp="1"/>
          </p:cNvSpPr>
          <p:nvPr>
            <p:ph type="title"/>
          </p:nvPr>
        </p:nvSpPr>
        <p:spPr/>
        <p:txBody>
          <a:bodyPr>
            <a:normAutofit/>
          </a:bodyPr>
          <a:lstStyle/>
          <a:p>
            <a:r>
              <a:rPr lang="en-US" sz="3200" dirty="0"/>
              <a:t>Top 10 stations based on time</a:t>
            </a:r>
          </a:p>
        </p:txBody>
      </p:sp>
      <p:sp>
        <p:nvSpPr>
          <p:cNvPr id="3" name="Content Placeholder 2">
            <a:extLst>
              <a:ext uri="{FF2B5EF4-FFF2-40B4-BE49-F238E27FC236}">
                <a16:creationId xmlns:a16="http://schemas.microsoft.com/office/drawing/2014/main" id="{ACD4A7BE-F52E-F94F-B8F4-EE10FC8EBAD2}"/>
              </a:ext>
            </a:extLst>
          </p:cNvPr>
          <p:cNvSpPr>
            <a:spLocks noGrp="1"/>
          </p:cNvSpPr>
          <p:nvPr>
            <p:ph idx="1"/>
          </p:nvPr>
        </p:nvSpPr>
        <p:spPr/>
        <p:txBody>
          <a:bodyPr/>
          <a:lstStyle/>
          <a:p>
            <a:r>
              <a:rPr lang="en-US" dirty="0"/>
              <a:t>Graph goes here</a:t>
            </a:r>
          </a:p>
        </p:txBody>
      </p:sp>
      <p:sp>
        <p:nvSpPr>
          <p:cNvPr id="4" name="TextBox 3">
            <a:extLst>
              <a:ext uri="{FF2B5EF4-FFF2-40B4-BE49-F238E27FC236}">
                <a16:creationId xmlns:a16="http://schemas.microsoft.com/office/drawing/2014/main" id="{1754FD85-9715-F74A-B04F-72DD542D9527}"/>
              </a:ext>
            </a:extLst>
          </p:cNvPr>
          <p:cNvSpPr txBox="1"/>
          <p:nvPr/>
        </p:nvSpPr>
        <p:spPr>
          <a:xfrm>
            <a:off x="2589212" y="5590572"/>
            <a:ext cx="9240115" cy="1477328"/>
          </a:xfrm>
          <a:prstGeom prst="rect">
            <a:avLst/>
          </a:prstGeom>
          <a:noFill/>
        </p:spPr>
        <p:txBody>
          <a:bodyPr wrap="square" rtlCol="0">
            <a:spAutoFit/>
          </a:bodyPr>
          <a:lstStyle/>
          <a:p>
            <a:r>
              <a:rPr lang="en-US" dirty="0"/>
              <a:t>Time periods between 8 AM and 8 PM have highest flow of traffic</a:t>
            </a:r>
          </a:p>
          <a:p>
            <a:r>
              <a:rPr lang="en-US" dirty="0"/>
              <a:t>Peaks occur between x and y timeslots</a:t>
            </a:r>
          </a:p>
          <a:p>
            <a:r>
              <a:rPr lang="en-US" dirty="0"/>
              <a:t>X% of the traffic within a day come from the y-hour period.</a:t>
            </a:r>
          </a:p>
          <a:p>
            <a:endParaRPr lang="en-US" dirty="0"/>
          </a:p>
          <a:p>
            <a:endParaRPr lang="en-US" dirty="0"/>
          </a:p>
        </p:txBody>
      </p:sp>
    </p:spTree>
    <p:extLst>
      <p:ext uri="{BB962C8B-B14F-4D97-AF65-F5344CB8AC3E}">
        <p14:creationId xmlns:p14="http://schemas.microsoft.com/office/powerpoint/2010/main" val="275918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5792-3720-094D-99DB-334A02A382F7}"/>
              </a:ext>
            </a:extLst>
          </p:cNvPr>
          <p:cNvSpPr>
            <a:spLocks noGrp="1"/>
          </p:cNvSpPr>
          <p:nvPr>
            <p:ph type="title"/>
          </p:nvPr>
        </p:nvSpPr>
        <p:spPr/>
        <p:txBody>
          <a:bodyPr>
            <a:normAutofit/>
          </a:bodyPr>
          <a:lstStyle/>
          <a:p>
            <a:r>
              <a:rPr lang="en-US" sz="3200" dirty="0"/>
              <a:t>Demographic information	</a:t>
            </a:r>
          </a:p>
        </p:txBody>
      </p:sp>
      <p:sp>
        <p:nvSpPr>
          <p:cNvPr id="3" name="Content Placeholder 2">
            <a:extLst>
              <a:ext uri="{FF2B5EF4-FFF2-40B4-BE49-F238E27FC236}">
                <a16:creationId xmlns:a16="http://schemas.microsoft.com/office/drawing/2014/main" id="{85BF9620-8567-784A-B91C-B638E823F7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49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61CF-1359-3B44-A296-BDECD1F2698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7F52958-6B97-444D-8077-2683BADFF374}"/>
              </a:ext>
            </a:extLst>
          </p:cNvPr>
          <p:cNvSpPr>
            <a:spLocks noGrp="1"/>
          </p:cNvSpPr>
          <p:nvPr>
            <p:ph idx="1"/>
          </p:nvPr>
        </p:nvSpPr>
        <p:spPr/>
        <p:txBody>
          <a:bodyPr/>
          <a:lstStyle/>
          <a:p>
            <a:r>
              <a:rPr lang="en-US" dirty="0"/>
              <a:t> We recommend placing teams on these days in the following stations</a:t>
            </a:r>
          </a:p>
          <a:p>
            <a:r>
              <a:rPr lang="en-US" dirty="0"/>
              <a:t>We recommend the following hours for placement to maximize reach</a:t>
            </a:r>
          </a:p>
        </p:txBody>
      </p:sp>
    </p:spTree>
    <p:extLst>
      <p:ext uri="{BB962C8B-B14F-4D97-AF65-F5344CB8AC3E}">
        <p14:creationId xmlns:p14="http://schemas.microsoft.com/office/powerpoint/2010/main" val="42939969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289</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Project Benson </vt:lpstr>
      <vt:lpstr>Executive Summary</vt:lpstr>
      <vt:lpstr>Methodology</vt:lpstr>
      <vt:lpstr>Top 5 Stations based on day of the week</vt:lpstr>
      <vt:lpstr>Top 10 stations based on time</vt:lpstr>
      <vt:lpstr>Demographic information </vt:lpstr>
      <vt:lpstr>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Benson </dc:title>
  <dc:creator>Microsoft Office User</dc:creator>
  <cp:lastModifiedBy>Microsoft Office User</cp:lastModifiedBy>
  <cp:revision>4</cp:revision>
  <dcterms:created xsi:type="dcterms:W3CDTF">2018-09-27T04:02:59Z</dcterms:created>
  <dcterms:modified xsi:type="dcterms:W3CDTF">2018-09-27T04:37:52Z</dcterms:modified>
</cp:coreProperties>
</file>