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Helvetica Neue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7c2bb15f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7c2bb15f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7c2bb15f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7c2bb15f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2bb15f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2bb15f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7c2bb15f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7c2bb15f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54.190.55.43:886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671850" y="1029700"/>
            <a:ext cx="3671400" cy="22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74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 and</a:t>
            </a:r>
            <a:endParaRPr b="1">
              <a:solidFill>
                <a:srgbClr val="17408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74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Evaluator</a:t>
            </a:r>
            <a:endParaRPr b="1">
              <a:solidFill>
                <a:srgbClr val="17408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00750" y="3748525"/>
            <a:ext cx="754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1</a:t>
            </a:r>
            <a:endParaRPr sz="17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Hassan Eid, Jinglong Du, Tejas Sadarahalli,</a:t>
            </a:r>
            <a:endParaRPr sz="17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Yening Dong, Yuchen Tang, Xiaotian Ma</a:t>
            </a:r>
            <a:endParaRPr sz="27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50" y="1234875"/>
            <a:ext cx="3671499" cy="209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174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endParaRPr b="1" sz="3200">
              <a:solidFill>
                <a:srgbClr val="17408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912675" y="1152475"/>
            <a:ext cx="791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7408B"/>
              </a:buClr>
              <a:buSzPts val="3000"/>
              <a:buFont typeface="Helvetica Neue"/>
              <a:buAutoNum type="arabicPeriod"/>
            </a:pPr>
            <a:r>
              <a:rPr lang="en" sz="3000">
                <a:solidFill>
                  <a:srgbClr val="174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 Motivation</a:t>
            </a:r>
            <a:endParaRPr sz="3000">
              <a:solidFill>
                <a:srgbClr val="17408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7408B"/>
              </a:buClr>
              <a:buSzPts val="3000"/>
              <a:buFont typeface="Helvetica Neue"/>
              <a:buAutoNum type="arabicPeriod"/>
            </a:pPr>
            <a:r>
              <a:rPr lang="en" sz="3000">
                <a:solidFill>
                  <a:srgbClr val="174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Story</a:t>
            </a:r>
            <a:endParaRPr sz="3000">
              <a:solidFill>
                <a:srgbClr val="17408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7408B"/>
              </a:buClr>
              <a:buSzPts val="3000"/>
              <a:buFont typeface="Helvetica Neue"/>
              <a:buAutoNum type="arabicPeriod"/>
            </a:pPr>
            <a:r>
              <a:rPr lang="en" sz="3000">
                <a:solidFill>
                  <a:srgbClr val="174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</a:t>
            </a:r>
            <a:endParaRPr sz="3000">
              <a:solidFill>
                <a:srgbClr val="17408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5964200" y="2932850"/>
            <a:ext cx="2868101" cy="16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174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 Motivation</a:t>
            </a:r>
            <a:endParaRPr b="1" sz="3200">
              <a:solidFill>
                <a:srgbClr val="17408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7408B"/>
              </a:buClr>
              <a:buSzPts val="2500"/>
              <a:buFont typeface="Helvetica Neue"/>
              <a:buChar char="●"/>
            </a:pPr>
            <a:r>
              <a:rPr lang="en" sz="2500">
                <a:solidFill>
                  <a:srgbClr val="434343"/>
                </a:solidFill>
              </a:rPr>
              <a:t>We have made many insights using NBA data by analyzing multiple </a:t>
            </a:r>
            <a:r>
              <a:rPr lang="en" sz="2500">
                <a:solidFill>
                  <a:srgbClr val="434343"/>
                </a:solidFill>
              </a:rPr>
              <a:t>statistics</a:t>
            </a:r>
            <a:r>
              <a:rPr lang="en" sz="2500">
                <a:solidFill>
                  <a:srgbClr val="434343"/>
                </a:solidFill>
              </a:rPr>
              <a:t>:</a:t>
            </a:r>
            <a:endParaRPr sz="2500">
              <a:solidFill>
                <a:srgbClr val="434343"/>
              </a:solidFill>
            </a:endParaRPr>
          </a:p>
          <a:p>
            <a:pPr indent="-387350" lvl="1" marL="914400" rtl="0" algn="l">
              <a:spcBef>
                <a:spcPts val="1000"/>
              </a:spcBef>
              <a:spcAft>
                <a:spcPts val="0"/>
              </a:spcAft>
              <a:buClr>
                <a:srgbClr val="17408B"/>
              </a:buClr>
              <a:buSzPts val="2500"/>
              <a:buChar char="○"/>
            </a:pPr>
            <a:r>
              <a:rPr lang="en" sz="2500">
                <a:solidFill>
                  <a:srgbClr val="434343"/>
                </a:solidFill>
              </a:rPr>
              <a:t>On-court: PTS, AST, etc.</a:t>
            </a:r>
            <a:endParaRPr sz="2500">
              <a:solidFill>
                <a:srgbClr val="434343"/>
              </a:solidFill>
            </a:endParaRPr>
          </a:p>
          <a:p>
            <a:pPr indent="-387350" lvl="1" marL="914400" rtl="0" algn="l">
              <a:spcBef>
                <a:spcPts val="1000"/>
              </a:spcBef>
              <a:spcAft>
                <a:spcPts val="0"/>
              </a:spcAft>
              <a:buClr>
                <a:srgbClr val="17408B"/>
              </a:buClr>
              <a:buSzPts val="2500"/>
              <a:buChar char="○"/>
            </a:pPr>
            <a:r>
              <a:rPr lang="en" sz="2500">
                <a:solidFill>
                  <a:srgbClr val="434343"/>
                </a:solidFill>
              </a:rPr>
              <a:t>Physical: Height, BMI, etc. </a:t>
            </a:r>
            <a:endParaRPr sz="2500">
              <a:solidFill>
                <a:srgbClr val="434343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17408B"/>
              </a:buClr>
              <a:buSzPts val="2500"/>
              <a:buChar char="●"/>
            </a:pPr>
            <a:r>
              <a:rPr lang="en" sz="2500">
                <a:solidFill>
                  <a:srgbClr val="434343"/>
                </a:solidFill>
              </a:rPr>
              <a:t>Our insights can be extremely useful to users making high-level decisions regarding NBA players.</a:t>
            </a:r>
            <a:endParaRPr sz="2500">
              <a:solidFill>
                <a:srgbClr val="434343"/>
              </a:solidFill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174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Story</a:t>
            </a:r>
            <a:endParaRPr b="1" sz="3200">
              <a:solidFill>
                <a:srgbClr val="17408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7408B"/>
              </a:buClr>
              <a:buSzPts val="2500"/>
              <a:buFont typeface="Helvetica Neue"/>
              <a:buChar char="●"/>
            </a:pPr>
            <a:r>
              <a:rPr b="1" lang="en" sz="2500">
                <a:solidFill>
                  <a:srgbClr val="174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User:</a:t>
            </a:r>
            <a:r>
              <a:rPr lang="en" sz="2500">
                <a:solidFill>
                  <a:srgbClr val="174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500">
                <a:solidFill>
                  <a:srgbClr val="434343"/>
                </a:solidFill>
              </a:rPr>
              <a:t>NBA General Manager</a:t>
            </a:r>
            <a:endParaRPr sz="2500">
              <a:solidFill>
                <a:srgbClr val="434343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rgbClr val="17408B"/>
              </a:buClr>
              <a:buSzPts val="2500"/>
              <a:buFont typeface="Helvetica Neue"/>
              <a:buChar char="●"/>
            </a:pPr>
            <a:r>
              <a:rPr b="1" lang="en" sz="2500">
                <a:solidFill>
                  <a:srgbClr val="174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Goal:</a:t>
            </a:r>
            <a:r>
              <a:rPr lang="en" sz="2500">
                <a:solidFill>
                  <a:srgbClr val="174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500">
                <a:solidFill>
                  <a:srgbClr val="434343"/>
                </a:solidFill>
              </a:rPr>
              <a:t>Easily visualize large data sets and make predictions based on desired statistic.</a:t>
            </a:r>
            <a:endParaRPr sz="2500">
              <a:solidFill>
                <a:srgbClr val="434343"/>
              </a:solidFill>
              <a:highlight>
                <a:srgbClr val="B7B7B7"/>
              </a:highlight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17408B"/>
              </a:buClr>
              <a:buSzPts val="2500"/>
              <a:buFont typeface="Helvetica Neue"/>
              <a:buChar char="●"/>
            </a:pPr>
            <a:r>
              <a:rPr b="1" lang="en" sz="2500">
                <a:solidFill>
                  <a:srgbClr val="174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Want:</a:t>
            </a:r>
            <a:r>
              <a:rPr lang="en" sz="2500">
                <a:solidFill>
                  <a:srgbClr val="174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500">
                <a:solidFill>
                  <a:srgbClr val="434343"/>
                </a:solidFill>
              </a:rPr>
              <a:t>An easy-to-use interface that allows me to compare players and predict the strength of teams made up of selected players.</a:t>
            </a:r>
            <a:endParaRPr sz="2500">
              <a:solidFill>
                <a:srgbClr val="434343"/>
              </a:solidFill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174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</a:t>
            </a:r>
            <a:endParaRPr b="1" sz="3200">
              <a:solidFill>
                <a:srgbClr val="17408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7408B"/>
              </a:buClr>
              <a:buSzPts val="2500"/>
              <a:buFont typeface="Helvetica Neue"/>
              <a:buChar char="●"/>
            </a:pPr>
            <a:r>
              <a:rPr lang="en" sz="2500">
                <a:solidFill>
                  <a:srgbClr val="434343"/>
                </a:solidFill>
              </a:rPr>
              <a:t>A dashboard that provides the desired functionality:</a:t>
            </a:r>
            <a:endParaRPr sz="2500">
              <a:solidFill>
                <a:srgbClr val="434343"/>
              </a:solidFill>
            </a:endParaRPr>
          </a:p>
          <a:p>
            <a:pPr indent="-387350" lvl="1" marL="914400" rtl="0" algn="l">
              <a:spcBef>
                <a:spcPts val="1000"/>
              </a:spcBef>
              <a:spcAft>
                <a:spcPts val="0"/>
              </a:spcAft>
              <a:buClr>
                <a:srgbClr val="17408B"/>
              </a:buClr>
              <a:buSzPts val="2500"/>
              <a:buChar char="○"/>
            </a:pPr>
            <a:r>
              <a:rPr lang="en" sz="2500">
                <a:solidFill>
                  <a:srgbClr val="434343"/>
                </a:solidFill>
              </a:rPr>
              <a:t>Interactive player comparisons</a:t>
            </a:r>
            <a:endParaRPr sz="2500">
              <a:solidFill>
                <a:srgbClr val="434343"/>
              </a:solidFill>
            </a:endParaRPr>
          </a:p>
          <a:p>
            <a:pPr indent="-387350" lvl="1" marL="914400" rtl="0" algn="l">
              <a:spcBef>
                <a:spcPts val="1000"/>
              </a:spcBef>
              <a:spcAft>
                <a:spcPts val="0"/>
              </a:spcAft>
              <a:buClr>
                <a:srgbClr val="17408B"/>
              </a:buClr>
              <a:buSzPts val="2500"/>
              <a:buChar char="○"/>
            </a:pPr>
            <a:r>
              <a:rPr lang="en" sz="2500">
                <a:solidFill>
                  <a:srgbClr val="434343"/>
                </a:solidFill>
              </a:rPr>
              <a:t>Highly-detailed player metrics</a:t>
            </a:r>
            <a:endParaRPr sz="2500">
              <a:solidFill>
                <a:srgbClr val="434343"/>
              </a:solidFill>
            </a:endParaRPr>
          </a:p>
          <a:p>
            <a:pPr indent="-387350" lvl="1" marL="914400" rtl="0" algn="l">
              <a:spcBef>
                <a:spcPts val="1000"/>
              </a:spcBef>
              <a:spcAft>
                <a:spcPts val="0"/>
              </a:spcAft>
              <a:buClr>
                <a:srgbClr val="17408B"/>
              </a:buClr>
              <a:buSzPts val="2500"/>
              <a:buChar char="○"/>
            </a:pPr>
            <a:r>
              <a:rPr lang="en" sz="2500">
                <a:solidFill>
                  <a:srgbClr val="434343"/>
                </a:solidFill>
              </a:rPr>
              <a:t>Team-based </a:t>
            </a:r>
            <a:r>
              <a:rPr lang="en" sz="2500">
                <a:solidFill>
                  <a:srgbClr val="434343"/>
                </a:solidFill>
              </a:rPr>
              <a:t>evaluations / predictions</a:t>
            </a:r>
            <a:endParaRPr sz="2500">
              <a:solidFill>
                <a:srgbClr val="434343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17408B"/>
              </a:buClr>
              <a:buSzPts val="2500"/>
              <a:buChar char="●"/>
            </a:pPr>
            <a:r>
              <a:rPr lang="en" sz="2500">
                <a:solidFill>
                  <a:srgbClr val="434343"/>
                </a:solidFill>
              </a:rPr>
              <a:t>Link: </a:t>
            </a:r>
            <a:r>
              <a:rPr lang="en" sz="2500" u="sng">
                <a:solidFill>
                  <a:schemeClr val="hlink"/>
                </a:solidFill>
                <a:hlinkClick r:id="rId3"/>
              </a:rPr>
              <a:t>http://54.190.55.43:8866/</a:t>
            </a:r>
            <a:endParaRPr sz="2500">
              <a:solidFill>
                <a:srgbClr val="434343"/>
              </a:solidFill>
            </a:endParaRPr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