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315" r:id="rId3"/>
    <p:sldId id="269" r:id="rId4"/>
    <p:sldId id="271" r:id="rId5"/>
    <p:sldId id="262" r:id="rId6"/>
    <p:sldId id="276" r:id="rId7"/>
    <p:sldId id="258" r:id="rId8"/>
    <p:sldId id="312" r:id="rId9"/>
    <p:sldId id="313" r:id="rId10"/>
    <p:sldId id="314" r:id="rId11"/>
    <p:sldId id="316" r:id="rId12"/>
    <p:sldId id="261" r:id="rId13"/>
    <p:sldId id="317" r:id="rId14"/>
    <p:sldId id="318" r:id="rId15"/>
    <p:sldId id="319" r:id="rId16"/>
    <p:sldId id="430" r:id="rId17"/>
    <p:sldId id="435" r:id="rId18"/>
    <p:sldId id="401" r:id="rId19"/>
    <p:sldId id="431" r:id="rId20"/>
    <p:sldId id="263" r:id="rId21"/>
    <p:sldId id="432" r:id="rId22"/>
    <p:sldId id="433" r:id="rId23"/>
    <p:sldId id="434" r:id="rId24"/>
    <p:sldId id="270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Imprint MT Shadow" panose="04020605060303030202" pitchFamily="82" charset="0"/>
      <p:regular r:id="rId32"/>
    </p:embeddedFont>
    <p:embeddedFont>
      <p:font typeface="Libre Baskerville" panose="02000000000000000000" pitchFamily="2" charset="0"/>
      <p:regular r:id="rId33"/>
      <p:bold r:id="rId34"/>
      <p:italic r:id="rId35"/>
    </p:embeddedFont>
    <p:embeddedFont>
      <p:font typeface="Nunito Light" pitchFamily="2" charset="0"/>
      <p:regular r:id="rId36"/>
      <p:italic r:id="rId37"/>
    </p:embeddedFont>
    <p:embeddedFont>
      <p:font typeface="Segoe Print" panose="02000600000000000000" pitchFamily="2" charset="0"/>
      <p:regular r:id="rId38"/>
      <p:bold r:id="rId39"/>
    </p:embeddedFont>
    <p:embeddedFont>
      <p:font typeface="Sitka Display Semibold" pitchFamily="2" charset="0"/>
      <p:bold r:id="rId40"/>
      <p:boldItalic r:id="rId41"/>
    </p:embeddedFont>
    <p:embeddedFont>
      <p:font typeface="Source Sans 3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222DA7-EE8E-4C3E-93B2-D5ED1FB3F53E}">
  <a:tblStyle styleId="{5F222DA7-EE8E-4C3E-93B2-D5ED1FB3F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077734-6847-4F02-AE68-AF8040675C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Internet Users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</c:numCache>
            </c:numRef>
          </c:cat>
          <c:val>
            <c:numRef>
              <c:f>Sheet1!$B$2:$B$12</c:f>
              <c:numCache>
                <c:formatCode>#,##0;[Red]#,##0</c:formatCode>
                <c:ptCount val="11"/>
                <c:pt idx="0">
                  <c:v>2534000000000</c:v>
                </c:pt>
                <c:pt idx="1">
                  <c:v>2800000000000</c:v>
                </c:pt>
                <c:pt idx="2">
                  <c:v>3004000000000</c:v>
                </c:pt>
                <c:pt idx="3">
                  <c:v>3423000000000</c:v>
                </c:pt>
                <c:pt idx="4">
                  <c:v>3679000000000</c:v>
                </c:pt>
                <c:pt idx="5">
                  <c:v>3977000000000</c:v>
                </c:pt>
                <c:pt idx="6">
                  <c:v>4335000000000</c:v>
                </c:pt>
                <c:pt idx="7">
                  <c:v>4627000000000</c:v>
                </c:pt>
                <c:pt idx="8">
                  <c:v>4962000000000</c:v>
                </c:pt>
                <c:pt idx="9">
                  <c:v>5060000000000</c:v>
                </c:pt>
                <c:pt idx="10">
                  <c:v>5158000000000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20-4788-84A0-04072F6DF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2258367"/>
        <c:axId val="1542252607"/>
      </c:lineChart>
      <c:catAx>
        <c:axId val="154225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2607"/>
        <c:crosses val="autoZero"/>
        <c:auto val="1"/>
        <c:lblAlgn val="ctr"/>
        <c:lblOffset val="100"/>
        <c:noMultiLvlLbl val="0"/>
      </c:catAx>
      <c:valAx>
        <c:axId val="154225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[Red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25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of Global Internet 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29-45E8-B7A2-8E71F5CE7E04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29-45E8-B7A2-8E71F5CE7E04}"/>
              </c:ext>
            </c:extLst>
          </c:dPt>
          <c:dPt>
            <c:idx val="2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29-45E8-B7A2-8E71F5CE7E04}"/>
              </c:ext>
            </c:extLst>
          </c:dPt>
          <c:dPt>
            <c:idx val="3"/>
            <c:bubble3D val="0"/>
            <c:spPr>
              <a:solidFill>
                <a:schemeClr val="bg1">
                  <a:lumMod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29-45E8-B7A2-8E71F5CE7E04}"/>
              </c:ext>
            </c:extLst>
          </c:dPt>
          <c:dPt>
            <c:idx val="4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29-45E8-B7A2-8E71F5CE7E0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29-45E8-B7A2-8E71F5CE7E0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29-45E8-B7A2-8E71F5CE7E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East Asia</c:v>
                </c:pt>
                <c:pt idx="1">
                  <c:v>South Asia</c:v>
                </c:pt>
                <c:pt idx="2">
                  <c:v>South-East Asia</c:v>
                </c:pt>
                <c:pt idx="3">
                  <c:v>South America</c:v>
                </c:pt>
                <c:pt idx="4">
                  <c:v>North America</c:v>
                </c:pt>
                <c:pt idx="5">
                  <c:v>Eastern Europe</c:v>
                </c:pt>
                <c:pt idx="6">
                  <c:v>West Asia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 formatCode="0%">
                  <c:v>0.24</c:v>
                </c:pt>
                <c:pt idx="1">
                  <c:v>0.185</c:v>
                </c:pt>
                <c:pt idx="2" formatCode="0%">
                  <c:v>0.1</c:v>
                </c:pt>
                <c:pt idx="3">
                  <c:v>6.8000000000000005E-2</c:v>
                </c:pt>
                <c:pt idx="4">
                  <c:v>6.7000000000000004E-2</c:v>
                </c:pt>
                <c:pt idx="5">
                  <c:v>4.9000000000000002E-2</c:v>
                </c:pt>
                <c:pt idx="6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29-45E8-B7A2-8E71F5CE7E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Pengguna Internet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66-484C-AC18-EB22D280F024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B66-484C-AC18-EB22D280F0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China</c:v>
                </c:pt>
                <c:pt idx="1">
                  <c:v>India</c:v>
                </c:pt>
                <c:pt idx="2">
                  <c:v>US</c:v>
                </c:pt>
                <c:pt idx="3">
                  <c:v>Indonesia</c:v>
                </c:pt>
                <c:pt idx="4">
                  <c:v>Brazil</c:v>
                </c:pt>
                <c:pt idx="5">
                  <c:v>Russia</c:v>
                </c:pt>
                <c:pt idx="6">
                  <c:v>Nigeria</c:v>
                </c:pt>
                <c:pt idx="7">
                  <c:v>Japan</c:v>
                </c:pt>
                <c:pt idx="8">
                  <c:v>Mexico</c:v>
                </c:pt>
                <c:pt idx="9">
                  <c:v>Pakistan</c:v>
                </c:pt>
                <c:pt idx="10">
                  <c:v>Philippines</c:v>
                </c:pt>
                <c:pt idx="11">
                  <c:v>Egypt</c:v>
                </c:pt>
                <c:pt idx="12">
                  <c:v>Vietnam</c:v>
                </c:pt>
                <c:pt idx="13">
                  <c:v>Germany</c:v>
                </c:pt>
                <c:pt idx="14">
                  <c:v>Turkey</c:v>
                </c:pt>
                <c:pt idx="15">
                  <c:v>Iran</c:v>
                </c:pt>
                <c:pt idx="16">
                  <c:v>Bangladesh</c:v>
                </c:pt>
                <c:pt idx="17">
                  <c:v>UK</c:v>
                </c:pt>
                <c:pt idx="18">
                  <c:v>Thailand</c:v>
                </c:pt>
                <c:pt idx="19">
                  <c:v>France</c:v>
                </c:pt>
                <c:pt idx="20">
                  <c:v>Italy</c:v>
                </c:pt>
                <c:pt idx="21">
                  <c:v>South Korea</c:v>
                </c:pt>
                <c:pt idx="22">
                  <c:v>Spain</c:v>
                </c:pt>
                <c:pt idx="23">
                  <c:v>Argentina</c:v>
                </c:pt>
                <c:pt idx="24">
                  <c:v>Poland</c:v>
                </c:pt>
              </c:strCache>
            </c:strRef>
          </c:cat>
          <c:val>
            <c:numRef>
              <c:f>Sheet1!$B$2:$B$24</c:f>
              <c:numCache>
                <c:formatCode>0.00%</c:formatCode>
                <c:ptCount val="23"/>
                <c:pt idx="0">
                  <c:v>0.74360000000000004</c:v>
                </c:pt>
                <c:pt idx="1">
                  <c:v>0.49149999999999999</c:v>
                </c:pt>
                <c:pt idx="2">
                  <c:v>0.93789999999999996</c:v>
                </c:pt>
                <c:pt idx="3">
                  <c:v>0.77759999999999996</c:v>
                </c:pt>
                <c:pt idx="4">
                  <c:v>0.84830000000000005</c:v>
                </c:pt>
                <c:pt idx="5">
                  <c:v>0.88980000000000004</c:v>
                </c:pt>
                <c:pt idx="6">
                  <c:v>0.57410000000000005</c:v>
                </c:pt>
                <c:pt idx="7">
                  <c:v>0.81540000000000001</c:v>
                </c:pt>
                <c:pt idx="8">
                  <c:v>0.79400000000000004</c:v>
                </c:pt>
                <c:pt idx="9">
                  <c:v>0.3775</c:v>
                </c:pt>
                <c:pt idx="10">
                  <c:v>0.74770000000000003</c:v>
                </c:pt>
                <c:pt idx="11">
                  <c:v>0.73880000000000001</c:v>
                </c:pt>
                <c:pt idx="12">
                  <c:v>0.79949999999999999</c:v>
                </c:pt>
                <c:pt idx="13">
                  <c:v>0.93189999999999995</c:v>
                </c:pt>
                <c:pt idx="14">
                  <c:v>0.84189999999999998</c:v>
                </c:pt>
                <c:pt idx="15">
                  <c:v>0.79420000000000002</c:v>
                </c:pt>
                <c:pt idx="16">
                  <c:v>0.3952</c:v>
                </c:pt>
                <c:pt idx="17">
                  <c:v>0.9819</c:v>
                </c:pt>
                <c:pt idx="18">
                  <c:v>0.85489999999999999</c:v>
                </c:pt>
                <c:pt idx="19">
                  <c:v>0.88470000000000004</c:v>
                </c:pt>
                <c:pt idx="20">
                  <c:v>0.85909999999999997</c:v>
                </c:pt>
                <c:pt idx="21">
                  <c:v>0.97719999999999996</c:v>
                </c:pt>
                <c:pt idx="22">
                  <c:v>0.95150000000000001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66-484C-AC18-EB22D280F0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8224528"/>
        <c:axId val="938222864"/>
      </c:barChart>
      <c:catAx>
        <c:axId val="938224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2864"/>
        <c:crosses val="autoZero"/>
        <c:auto val="1"/>
        <c:lblAlgn val="ctr"/>
        <c:lblOffset val="100"/>
        <c:noMultiLvlLbl val="0"/>
      </c:catAx>
      <c:valAx>
        <c:axId val="938222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224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920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5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7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06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7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52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87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8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8a319831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8a319831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8533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044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258a3198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258a3198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70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>
            <a:spLocks noGrp="1"/>
          </p:cNvSpPr>
          <p:nvPr>
            <p:ph type="pic" idx="2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404" name="Google Shape;404;p2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413" name="Google Shape;413;p29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err="1"/>
              <a:t>Dyo</a:t>
            </a:r>
            <a:r>
              <a:rPr lang="en-US" altLang="ja-JP" dirty="0"/>
              <a:t> </a:t>
            </a:r>
            <a:r>
              <a:rPr lang="en-US" altLang="ja-JP" dirty="0" err="1"/>
              <a:t>Wiranata</a:t>
            </a:r>
            <a:r>
              <a:rPr lang="en-US" altLang="ja-JP" dirty="0"/>
              <a:t> </a:t>
            </a:r>
            <a:r>
              <a:rPr lang="en-US" altLang="ja-JP" dirty="0" err="1"/>
              <a:t>Mulya</a:t>
            </a:r>
            <a:r>
              <a:rPr lang="en-US" altLang="ja-JP" dirty="0"/>
              <a:t> | </a:t>
            </a:r>
            <a:r>
              <a:rPr lang="en-US" altLang="ja-JP" dirty="0" err="1"/>
              <a:t>STTBandung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583408" y="771550"/>
            <a:ext cx="7165418" cy="252028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619415" y="699542"/>
            <a:ext cx="1620321" cy="3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</p:spTree>
    <p:extLst>
      <p:ext uri="{BB962C8B-B14F-4D97-AF65-F5344CB8AC3E}">
        <p14:creationId xmlns:p14="http://schemas.microsoft.com/office/powerpoint/2010/main" val="36831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35" name="Google Shape;135;p1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796000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2"/>
          </p:nvPr>
        </p:nvSpPr>
        <p:spPr>
          <a:xfrm>
            <a:off x="3442015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3"/>
          </p:nvPr>
        </p:nvSpPr>
        <p:spPr>
          <a:xfrm>
            <a:off x="796000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4"/>
          </p:nvPr>
        </p:nvSpPr>
        <p:spPr>
          <a:xfrm>
            <a:off x="3442015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5"/>
          </p:nvPr>
        </p:nvSpPr>
        <p:spPr>
          <a:xfrm>
            <a:off x="6088037" y="2111290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6"/>
          </p:nvPr>
        </p:nvSpPr>
        <p:spPr>
          <a:xfrm>
            <a:off x="6088037" y="3844474"/>
            <a:ext cx="22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7" hasCustomPrompt="1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8" hasCustomPrompt="1"/>
          </p:nvPr>
        </p:nvSpPr>
        <p:spPr>
          <a:xfrm>
            <a:off x="1565904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9" hasCustomPrompt="1"/>
          </p:nvPr>
        </p:nvSpPr>
        <p:spPr>
          <a:xfrm>
            <a:off x="4211919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211919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857941" y="1332025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857941" y="3064624"/>
            <a:ext cx="72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6"/>
          </p:nvPr>
        </p:nvSpPr>
        <p:spPr>
          <a:xfrm>
            <a:off x="796000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7"/>
          </p:nvPr>
        </p:nvSpPr>
        <p:spPr>
          <a:xfrm>
            <a:off x="3442015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8"/>
          </p:nvPr>
        </p:nvSpPr>
        <p:spPr>
          <a:xfrm>
            <a:off x="6088037" y="1779408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19"/>
          </p:nvPr>
        </p:nvSpPr>
        <p:spPr>
          <a:xfrm>
            <a:off x="796000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20"/>
          </p:nvPr>
        </p:nvSpPr>
        <p:spPr>
          <a:xfrm>
            <a:off x="3442015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1"/>
          </p:nvPr>
        </p:nvSpPr>
        <p:spPr>
          <a:xfrm>
            <a:off x="6088037" y="3512074"/>
            <a:ext cx="2259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7" r:id="rId13"/>
    <p:sldLayoutId id="2147483668" r:id="rId14"/>
    <p:sldLayoutId id="2147483675" r:id="rId15"/>
    <p:sldLayoutId id="2147483676" r:id="rId16"/>
    <p:sldLayoutId id="214748368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389056" y="2253313"/>
            <a:ext cx="4735914" cy="921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d-ID" sz="1600" b="1" i="1" dirty="0"/>
              <a:t>‘’Sistem Informasi Pelaksanaan Program Magang Mahasiswa Bersertifikat Berbasis Web Di PT Timah Tbk’’</a:t>
            </a:r>
            <a:br>
              <a:rPr lang="id-ID" sz="1600" i="1" dirty="0"/>
            </a:br>
            <a:endParaRPr sz="1600" i="1" dirty="0"/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1"/>
          </p:nvPr>
        </p:nvSpPr>
        <p:spPr>
          <a:xfrm>
            <a:off x="2380902" y="3053028"/>
            <a:ext cx="4480252" cy="75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200" dirty="0">
                <a:latin typeface="Segoe Print" panose="02000600000000000000" pitchFamily="2" charset="0"/>
              </a:rPr>
              <a:t>Dyo Wiranata Mulya – 17111038</a:t>
            </a:r>
          </a:p>
          <a:p>
            <a:pPr marL="0" indent="0"/>
            <a:r>
              <a:rPr lang="id-ID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Departemen Teknik Informatika</a:t>
            </a:r>
          </a:p>
          <a:p>
            <a:pPr marL="0" indent="0"/>
            <a:r>
              <a:rPr lang="id-ID" sz="1200" dirty="0"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Fakultas Industri Kreatif</a:t>
            </a:r>
          </a:p>
          <a:p>
            <a:pPr marL="0" indent="0"/>
            <a:r>
              <a:rPr lang="id-ID" sz="1200" kern="0" dirty="0">
                <a:effectLst/>
                <a:latin typeface="Segoe Print" panose="02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Universitas Teknologi Bandung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d-ID" sz="1800" kern="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2" name="Google Shape;892;p34"/>
          <p:cNvGrpSpPr/>
          <p:nvPr/>
        </p:nvGrpSpPr>
        <p:grpSpPr>
          <a:xfrm>
            <a:off x="2703570" y="3026376"/>
            <a:ext cx="4421400" cy="1054773"/>
            <a:chOff x="2361225" y="3521900"/>
            <a:chExt cx="4421400" cy="589250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5" name="Google Shape;895;p34"/>
          <p:cNvSpPr txBox="1"/>
          <p:nvPr/>
        </p:nvSpPr>
        <p:spPr>
          <a:xfrm>
            <a:off x="3058511" y="905182"/>
            <a:ext cx="3020786" cy="8919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Sidang Akhir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Universitas Teknologi Bandung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75CE056-EC9D-731D-D0AD-2B8563D6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93" r="7093"/>
          <a:stretch/>
        </p:blipFill>
        <p:spPr>
          <a:xfrm>
            <a:off x="1666852" y="897612"/>
            <a:ext cx="1043553" cy="963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2E8AC-7506-ACDC-0881-10F99EAB5C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96" r="-1339"/>
          <a:stretch/>
        </p:blipFill>
        <p:spPr>
          <a:xfrm>
            <a:off x="6306550" y="1113255"/>
            <a:ext cx="1715053" cy="4510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FC3433-08B0-5EAA-FEAF-30E534FEB1E7}"/>
              </a:ext>
            </a:extLst>
          </p:cNvPr>
          <p:cNvCxnSpPr/>
          <p:nvPr/>
        </p:nvCxnSpPr>
        <p:spPr>
          <a:xfrm>
            <a:off x="3685953" y="3906749"/>
            <a:ext cx="188514" cy="0"/>
          </a:xfrm>
          <a:prstGeom prst="straightConnector1">
            <a:avLst/>
          </a:prstGeom>
          <a:ln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PENELITIAN</a:t>
            </a:r>
            <a:endParaRPr dirty="0"/>
          </a:p>
        </p:txBody>
      </p:sp>
      <p:graphicFrame>
        <p:nvGraphicFramePr>
          <p:cNvPr id="1359" name="Google Shape;1359;p35"/>
          <p:cNvGraphicFramePr/>
          <p:nvPr/>
        </p:nvGraphicFramePr>
        <p:xfrm>
          <a:off x="720000" y="1248386"/>
          <a:ext cx="7704000" cy="3278960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2532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 Perusahaan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1.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memonitoring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dan mentor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proses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ource Sans 3" panose="020B0604020202020204" charset="0"/>
                          <a:ea typeface="Source Sans 3"/>
                          <a:cs typeface="Source Sans 3"/>
                          <a:sym typeface="Source Sans 3"/>
                        </a:rPr>
                        <a:t>.</a:t>
                      </a:r>
                      <a:endParaRPr sz="1050" dirty="0">
                        <a:solidFill>
                          <a:schemeClr val="dk1"/>
                        </a:solidFill>
                        <a:latin typeface="Source Sans 3" panose="020B0604020202020204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Mempermudah dalam proses penilaian kinerja mahasiswa magang, dan pelaporan.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Tinggi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AutoNum type="arabicPeriod"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Penelitian ini diharapkan menjadi gambaran dan contoh penelitian yang akan membantu mahasiswa lain yang juga melakukan penelitian tentang sistem informasi Program Magang Bersertifikat Mahasiswa (PMMB)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memonitoring mahasiswa selama proses magang berlangsung.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Bagi</a:t>
                      </a:r>
                      <a:r>
                        <a:rPr lang="en-ID" sz="1100" b="1" u="sng" dirty="0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1" u="sng" dirty="0" err="1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Pengguna</a:t>
                      </a: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1. Membantu mendapatkan informasi mengenai PMMB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2. Membantu dalam memahami tugas dan tanggung jawab selama magang berlangsung.</a:t>
                      </a:r>
                      <a:endParaRPr sz="1050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TINJAUAN PUSTAKA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04685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LANDASAN TEORI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bisa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didefinisikan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seperti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benda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fakta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kejadian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terjadi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tetapi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pengaruh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langsung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kepada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pihak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pemakai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atau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transaksi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tidak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memiliki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makna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. Data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dapat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berupa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audio, dan video (Liana,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Sutardi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&amp;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Muchlis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2018).</a:t>
            </a:r>
          </a:p>
          <a:p>
            <a:pPr algn="ctr"/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638032" y="1234615"/>
            <a:ext cx="2361818" cy="3218722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824951" y="1396785"/>
            <a:ext cx="1992820" cy="27763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919169" y="1745038"/>
            <a:ext cx="1807860" cy="216384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kumpulan-kumpulan</a:t>
            </a:r>
            <a:r>
              <a:rPr lang="en-ID" sz="1200" dirty="0"/>
              <a:t> data yang </a:t>
            </a:r>
            <a:r>
              <a:rPr lang="en-ID" sz="1200" dirty="0" err="1"/>
              <a:t>diolah</a:t>
            </a:r>
            <a:r>
              <a:rPr lang="en-ID" sz="1200" dirty="0"/>
              <a:t>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sebuah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makna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si</a:t>
            </a:r>
            <a:r>
              <a:rPr lang="en-ID" sz="1200" dirty="0"/>
              <a:t> </a:t>
            </a:r>
            <a:r>
              <a:rPr lang="en-ID" sz="1200" dirty="0" err="1"/>
              <a:t>penerima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(</a:t>
            </a:r>
            <a:r>
              <a:rPr lang="en-ID" sz="1200" dirty="0" err="1"/>
              <a:t>Lestariningsih</a:t>
            </a:r>
            <a:r>
              <a:rPr lang="en-ID" sz="1200" dirty="0"/>
              <a:t>, </a:t>
            </a:r>
            <a:r>
              <a:rPr lang="en-ID" sz="1200" dirty="0" err="1"/>
              <a:t>dkk</a:t>
            </a:r>
            <a:r>
              <a:rPr lang="en-ID" sz="1200" dirty="0"/>
              <a:t>, 2016).</a:t>
            </a:r>
          </a:p>
          <a:p>
            <a:endParaRPr lang="en-ID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/>
          <p:nvPr/>
        </p:nvCxnSpPr>
        <p:spPr>
          <a:xfrm>
            <a:off x="4139231" y="2826962"/>
            <a:ext cx="1228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470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LANJUTAN...</a:t>
            </a:r>
            <a:endParaRPr dirty="0"/>
          </a:p>
        </p:txBody>
      </p:sp>
      <p:pic>
        <p:nvPicPr>
          <p:cNvPr id="3" name="Google Shape;4324;p55">
            <a:extLst>
              <a:ext uri="{FF2B5EF4-FFF2-40B4-BE49-F238E27FC236}">
                <a16:creationId xmlns:a16="http://schemas.microsoft.com/office/drawing/2014/main" id="{C73FAFBA-7A37-E7FD-1F6D-5F56DE6E77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679591" y="1389235"/>
            <a:ext cx="3233897" cy="31568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BB28D-4006-EE21-4CBB-6ECFBB89647A}"/>
              </a:ext>
            </a:extLst>
          </p:cNvPr>
          <p:cNvSpPr/>
          <p:nvPr/>
        </p:nvSpPr>
        <p:spPr>
          <a:xfrm>
            <a:off x="739487" y="1632920"/>
            <a:ext cx="3050736" cy="244348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Menurut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Laudon,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Sistem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adalah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secara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teknis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sebagai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suatu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rangkaian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komponen-komponennya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saling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berkaitan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dalam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mengumpulkan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memproses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menyimpan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mendistribusikan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untuk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mendukung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pengambilan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keputusan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dan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mengendalikan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perusahaan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 (</a:t>
            </a:r>
            <a:r>
              <a:rPr lang="en-ID" sz="1200" dirty="0" err="1">
                <a:solidFill>
                  <a:schemeClr val="accent6">
                    <a:lumMod val="95000"/>
                  </a:schemeClr>
                </a:solidFill>
              </a:rPr>
              <a:t>Ardana</a:t>
            </a:r>
            <a:r>
              <a:rPr lang="en-ID" sz="1200" dirty="0">
                <a:solidFill>
                  <a:schemeClr val="accent6">
                    <a:lumMod val="95000"/>
                  </a:schemeClr>
                </a:solidFill>
              </a:rPr>
              <a:t>, Lukman, 2016). </a:t>
            </a:r>
            <a:endParaRPr lang="en-ID" dirty="0"/>
          </a:p>
        </p:txBody>
      </p:sp>
      <p:grpSp>
        <p:nvGrpSpPr>
          <p:cNvPr id="7" name="Google Shape;4334;p56">
            <a:extLst>
              <a:ext uri="{FF2B5EF4-FFF2-40B4-BE49-F238E27FC236}">
                <a16:creationId xmlns:a16="http://schemas.microsoft.com/office/drawing/2014/main" id="{B3BDDF3A-B6EF-ACBF-8685-5B2DE5642DC3}"/>
              </a:ext>
            </a:extLst>
          </p:cNvPr>
          <p:cNvGrpSpPr/>
          <p:nvPr/>
        </p:nvGrpSpPr>
        <p:grpSpPr>
          <a:xfrm>
            <a:off x="5060611" y="1389231"/>
            <a:ext cx="3455175" cy="3156840"/>
            <a:chOff x="5186401" y="494525"/>
            <a:chExt cx="1834973" cy="3724678"/>
          </a:xfrm>
        </p:grpSpPr>
        <p:sp>
          <p:nvSpPr>
            <p:cNvPr id="8" name="Google Shape;4335;p56">
              <a:extLst>
                <a:ext uri="{FF2B5EF4-FFF2-40B4-BE49-F238E27FC236}">
                  <a16:creationId xmlns:a16="http://schemas.microsoft.com/office/drawing/2014/main" id="{A928E0C4-E294-D47D-7588-8CD76C68EDA3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36;p56">
              <a:extLst>
                <a:ext uri="{FF2B5EF4-FFF2-40B4-BE49-F238E27FC236}">
                  <a16:creationId xmlns:a16="http://schemas.microsoft.com/office/drawing/2014/main" id="{3EDF4334-28CD-3F43-68CC-82E65963864C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Google Shape;4337;p56">
            <a:extLst>
              <a:ext uri="{FF2B5EF4-FFF2-40B4-BE49-F238E27FC236}">
                <a16:creationId xmlns:a16="http://schemas.microsoft.com/office/drawing/2014/main" id="{42BBBFF2-5B43-2AF3-2825-FF9AF0A5F3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124" r="53396"/>
          <a:stretch/>
        </p:blipFill>
        <p:spPr>
          <a:xfrm>
            <a:off x="5283976" y="1493665"/>
            <a:ext cx="3071267" cy="2679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9E7D71-9F71-1F0C-CB93-8864EEBCE9A7}"/>
              </a:ext>
            </a:extLst>
          </p:cNvPr>
          <p:cNvSpPr/>
          <p:nvPr/>
        </p:nvSpPr>
        <p:spPr>
          <a:xfrm>
            <a:off x="5374718" y="1632920"/>
            <a:ext cx="2882803" cy="227596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definisi</a:t>
            </a:r>
            <a:r>
              <a:rPr lang="en-ID" sz="1200" dirty="0"/>
              <a:t> </a:t>
            </a:r>
            <a:r>
              <a:rPr lang="en-ID" sz="1200" dirty="0" err="1"/>
              <a:t>diatas</a:t>
            </a:r>
            <a:r>
              <a:rPr lang="en-ID" sz="1200" dirty="0"/>
              <a:t> </a:t>
            </a:r>
            <a:r>
              <a:rPr lang="en-ID" sz="1200" dirty="0" err="1"/>
              <a:t>penulis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menyimpulkan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komponen</a:t>
            </a:r>
            <a:r>
              <a:rPr lang="en-ID" sz="1200" dirty="0"/>
              <a:t> yang </a:t>
            </a:r>
            <a:r>
              <a:rPr lang="en-ID" sz="1200" dirty="0" err="1"/>
              <a:t>saling</a:t>
            </a:r>
            <a:r>
              <a:rPr lang="en-ID" sz="1200" dirty="0"/>
              <a:t> </a:t>
            </a:r>
            <a:r>
              <a:rPr lang="en-ID" sz="1200" dirty="0" err="1"/>
              <a:t>berkaitan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mengumpulkan</a:t>
            </a:r>
            <a:r>
              <a:rPr lang="en-ID" sz="1200" dirty="0"/>
              <a:t>, </a:t>
            </a:r>
            <a:r>
              <a:rPr lang="en-ID" sz="1200" dirty="0" err="1"/>
              <a:t>memproses</a:t>
            </a:r>
            <a:r>
              <a:rPr lang="en-ID" sz="1200" dirty="0"/>
              <a:t>, </a:t>
            </a:r>
            <a:r>
              <a:rPr lang="en-ID" sz="1200" dirty="0" err="1"/>
              <a:t>menyimpan</a:t>
            </a:r>
            <a:r>
              <a:rPr lang="en-ID" sz="1200" dirty="0"/>
              <a:t>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melaporkan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menunjang</a:t>
            </a:r>
            <a:r>
              <a:rPr lang="en-ID" sz="1200" dirty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demi </a:t>
            </a:r>
            <a:r>
              <a:rPr lang="en-ID" sz="1200" dirty="0" err="1"/>
              <a:t>mencapai</a:t>
            </a:r>
            <a:r>
              <a:rPr lang="en-ID" sz="1200" dirty="0"/>
              <a:t> </a:t>
            </a:r>
            <a:r>
              <a:rPr lang="en-ID" sz="1200" dirty="0" err="1"/>
              <a:t>tujuan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9B84B-BB5F-9E89-F696-3D7AFC77B428}"/>
              </a:ext>
            </a:extLst>
          </p:cNvPr>
          <p:cNvCxnSpPr>
            <a:cxnSpLocks/>
          </p:cNvCxnSpPr>
          <p:nvPr/>
        </p:nvCxnSpPr>
        <p:spPr>
          <a:xfrm>
            <a:off x="4139231" y="2826962"/>
            <a:ext cx="8166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6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III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ANALISIS DAN PEMBAHASAN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66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2064792" y="1026525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Metode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87C32F"/>
                </a:solidFill>
              </a:rPr>
              <a:t>Scrum</a:t>
            </a:r>
            <a:endParaRPr lang="id-ID" sz="2000" b="1" dirty="0">
              <a:latin typeface="Segoe Print" panose="02000600000000000000" pitchFamily="2" charset="0"/>
            </a:endParaRP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292286" y="999264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6AC9D75-54AF-E2AA-4EDA-30654909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2214" y="1820844"/>
            <a:ext cx="4169300" cy="22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3248"/>
            <a:ext cx="7717500" cy="572700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>
                <a:solidFill>
                  <a:srgbClr val="00ACE2"/>
                </a:solidFill>
              </a:rPr>
              <a:t>Backlog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BAB III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19" name="円/楕円 6"/>
          <p:cNvSpPr/>
          <p:nvPr/>
        </p:nvSpPr>
        <p:spPr>
          <a:xfrm>
            <a:off x="1536712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0" name="円/楕円 7"/>
          <p:cNvSpPr/>
          <p:nvPr/>
        </p:nvSpPr>
        <p:spPr>
          <a:xfrm>
            <a:off x="3024396" y="2016718"/>
            <a:ext cx="443348" cy="4433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1</a:t>
            </a:r>
            <a:endParaRPr kumimoji="1" lang="ja-JP" altLang="en-US" sz="700" dirty="0"/>
          </a:p>
        </p:txBody>
      </p:sp>
      <p:sp>
        <p:nvSpPr>
          <p:cNvPr id="21" name="テキスト プレースホルダー 6"/>
          <p:cNvSpPr txBox="1">
            <a:spLocks/>
          </p:cNvSpPr>
          <p:nvPr/>
        </p:nvSpPr>
        <p:spPr>
          <a:xfrm>
            <a:off x="1590151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1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Wawancara</a:t>
            </a:r>
            <a:endParaRPr lang="ja-JP" altLang="en-US" sz="1800" dirty="0"/>
          </a:p>
        </p:txBody>
      </p:sp>
      <p:sp>
        <p:nvSpPr>
          <p:cNvPr id="22" name="テキスト プレースホルダー 6"/>
          <p:cNvSpPr txBox="1">
            <a:spLocks/>
          </p:cNvSpPr>
          <p:nvPr/>
        </p:nvSpPr>
        <p:spPr>
          <a:xfrm>
            <a:off x="1590151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/>
              <a:t>PIC PMMB </a:t>
            </a:r>
            <a:r>
              <a:rPr lang="en-US" altLang="ja-JP" sz="1000" dirty="0" err="1"/>
              <a:t>Timah</a:t>
            </a:r>
            <a:endParaRPr lang="ja-JP" altLang="en-US" sz="1000" dirty="0"/>
          </a:p>
        </p:txBody>
      </p:sp>
      <p:sp>
        <p:nvSpPr>
          <p:cNvPr id="23" name="山形 10"/>
          <p:cNvSpPr/>
          <p:nvPr/>
        </p:nvSpPr>
        <p:spPr>
          <a:xfrm>
            <a:off x="344791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4" name="円/楕円 11"/>
          <p:cNvSpPr/>
          <p:nvPr/>
        </p:nvSpPr>
        <p:spPr>
          <a:xfrm>
            <a:off x="369993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5" name="円/楕円 12"/>
          <p:cNvSpPr/>
          <p:nvPr/>
        </p:nvSpPr>
        <p:spPr>
          <a:xfrm>
            <a:off x="5187622" y="2016718"/>
            <a:ext cx="443348" cy="4433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2</a:t>
            </a:r>
            <a:endParaRPr kumimoji="1" lang="ja-JP" altLang="en-US" sz="700" dirty="0"/>
          </a:p>
        </p:txBody>
      </p:sp>
      <p:sp>
        <p:nvSpPr>
          <p:cNvPr id="26" name="テキスト プレースホルダー 6"/>
          <p:cNvSpPr txBox="1">
            <a:spLocks/>
          </p:cNvSpPr>
          <p:nvPr/>
        </p:nvSpPr>
        <p:spPr>
          <a:xfrm>
            <a:off x="3753378" y="2539908"/>
            <a:ext cx="1729327" cy="468052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3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Penyebaran</a:t>
            </a:r>
            <a:r>
              <a:rPr lang="en-US" altLang="ja-JP" sz="1800" dirty="0"/>
              <a:t> </a:t>
            </a:r>
            <a:r>
              <a:rPr lang="en-US" altLang="ja-JP" sz="1800" dirty="0" err="1"/>
              <a:t>Angket</a:t>
            </a:r>
            <a:endParaRPr lang="ja-JP" altLang="en-US" sz="1800" dirty="0"/>
          </a:p>
        </p:txBody>
      </p:sp>
      <p:sp>
        <p:nvSpPr>
          <p:cNvPr id="27" name="テキスト プレースホルダー 6"/>
          <p:cNvSpPr txBox="1">
            <a:spLocks/>
          </p:cNvSpPr>
          <p:nvPr/>
        </p:nvSpPr>
        <p:spPr>
          <a:xfrm>
            <a:off x="375337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ja-JP" sz="1000" dirty="0"/>
              <a:t>30</a:t>
            </a:r>
            <a:r>
              <a:rPr lang="en-US" altLang="ja-JP" sz="1000" dirty="0"/>
              <a:t> User</a:t>
            </a:r>
            <a:endParaRPr lang="ja-JP" altLang="en-US" sz="1000" dirty="0"/>
          </a:p>
        </p:txBody>
      </p:sp>
      <p:sp>
        <p:nvSpPr>
          <p:cNvPr id="28" name="山形 15"/>
          <p:cNvSpPr/>
          <p:nvPr/>
        </p:nvSpPr>
        <p:spPr>
          <a:xfrm>
            <a:off x="5608151" y="2776647"/>
            <a:ext cx="180020" cy="202214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solidFill>
                <a:schemeClr val="tx1"/>
              </a:solidFill>
            </a:endParaRPr>
          </a:p>
        </p:txBody>
      </p:sp>
      <p:sp>
        <p:nvSpPr>
          <p:cNvPr id="29" name="円/楕円 16"/>
          <p:cNvSpPr/>
          <p:nvPr/>
        </p:nvSpPr>
        <p:spPr>
          <a:xfrm>
            <a:off x="5860179" y="1959652"/>
            <a:ext cx="1836204" cy="183620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0" name="円/楕円 17"/>
          <p:cNvSpPr/>
          <p:nvPr/>
        </p:nvSpPr>
        <p:spPr>
          <a:xfrm>
            <a:off x="7347862" y="2016718"/>
            <a:ext cx="443348" cy="44334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/>
              <a:t>3</a:t>
            </a:r>
            <a:endParaRPr kumimoji="1" lang="ja-JP" altLang="en-US" sz="700" dirty="0"/>
          </a:p>
        </p:txBody>
      </p:sp>
      <p:sp>
        <p:nvSpPr>
          <p:cNvPr id="31" name="テキスト プレースホルダー 6"/>
          <p:cNvSpPr txBox="1">
            <a:spLocks/>
          </p:cNvSpPr>
          <p:nvPr/>
        </p:nvSpPr>
        <p:spPr>
          <a:xfrm>
            <a:off x="5913618" y="2539908"/>
            <a:ext cx="1729327" cy="4680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3600" kern="1200" baseline="0">
                <a:solidFill>
                  <a:schemeClr val="accent2"/>
                </a:solidFill>
                <a:latin typeface="Route 159 SemiBold" pitchFamily="50" charset="0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/>
              <a:t>Studi</a:t>
            </a:r>
            <a:r>
              <a:rPr lang="en-US" altLang="ja-JP" sz="1800" dirty="0"/>
              <a:t> </a:t>
            </a:r>
            <a:r>
              <a:rPr lang="en-US" altLang="ja-JP" sz="1800" dirty="0" err="1"/>
              <a:t>Pustaka</a:t>
            </a:r>
            <a:endParaRPr lang="ja-JP" altLang="en-US" sz="1800" dirty="0"/>
          </a:p>
        </p:txBody>
      </p:sp>
      <p:sp>
        <p:nvSpPr>
          <p:cNvPr id="32" name="テキスト プレースホルダー 6"/>
          <p:cNvSpPr txBox="1">
            <a:spLocks/>
          </p:cNvSpPr>
          <p:nvPr/>
        </p:nvSpPr>
        <p:spPr>
          <a:xfrm>
            <a:off x="5913618" y="2899948"/>
            <a:ext cx="1729327" cy="3018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kumimoji="1" sz="2000" i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00" dirty="0" err="1"/>
              <a:t>Jurnal</a:t>
            </a:r>
            <a:r>
              <a:rPr lang="en-US" altLang="ja-JP" sz="1000" dirty="0"/>
              <a:t>/</a:t>
            </a:r>
            <a:r>
              <a:rPr lang="en-US" altLang="ja-JP" sz="1000" dirty="0" err="1"/>
              <a:t>Skripsi</a:t>
            </a:r>
            <a:r>
              <a:rPr lang="en-US" altLang="ja-JP" sz="1000" dirty="0"/>
              <a:t>/</a:t>
            </a:r>
            <a:r>
              <a:rPr lang="en-US" altLang="ja-JP" sz="1000" dirty="0" err="1"/>
              <a:t>Dsb</a:t>
            </a:r>
            <a:endParaRPr lang="ja-JP" altLang="en-US" sz="1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C92869A-0CBD-0E8E-8911-FE74BAF9F6A2}"/>
              </a:ext>
            </a:extLst>
          </p:cNvPr>
          <p:cNvSpPr/>
          <p:nvPr/>
        </p:nvSpPr>
        <p:spPr>
          <a:xfrm>
            <a:off x="0" y="-9656"/>
            <a:ext cx="271320" cy="272169"/>
          </a:xfrm>
          <a:prstGeom prst="stripedRightArrow">
            <a:avLst>
              <a:gd name="adj1" fmla="val 50000"/>
              <a:gd name="adj2" fmla="val 3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animBg="1"/>
      <p:bldP spid="25" grpId="0" animBg="1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50" y="583248"/>
            <a:ext cx="7717500" cy="572700"/>
          </a:xfrm>
        </p:spPr>
        <p:txBody>
          <a:bodyPr/>
          <a:lstStyle/>
          <a:p>
            <a:r>
              <a:rPr lang="id-ID" dirty="0"/>
              <a:t>Use Case</a:t>
            </a:r>
            <a:r>
              <a:rPr lang="en-US" dirty="0"/>
              <a:t> </a:t>
            </a:r>
            <a:r>
              <a:rPr lang="id-ID" dirty="0">
                <a:solidFill>
                  <a:srgbClr val="00ACE2"/>
                </a:solidFill>
              </a:rPr>
              <a:t>Diagram</a:t>
            </a:r>
            <a:endParaRPr lang="en-US" dirty="0">
              <a:solidFill>
                <a:srgbClr val="00ACE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pPr marL="139700" indent="0">
              <a:buNone/>
            </a:pP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5C92869A-0CBD-0E8E-8911-FE74BAF9F6A2}"/>
              </a:ext>
            </a:extLst>
          </p:cNvPr>
          <p:cNvSpPr/>
          <p:nvPr/>
        </p:nvSpPr>
        <p:spPr>
          <a:xfrm>
            <a:off x="0" y="-9656"/>
            <a:ext cx="271320" cy="272169"/>
          </a:xfrm>
          <a:prstGeom prst="stripedRightArrow">
            <a:avLst>
              <a:gd name="adj1" fmla="val 50000"/>
              <a:gd name="adj2" fmla="val 324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B1B02-7FE1-5AC7-3179-862FF77D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211880"/>
            <a:ext cx="4972050" cy="30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>
                <a:solidFill>
                  <a:srgbClr val="00ACE2"/>
                </a:solidFill>
              </a:rPr>
              <a:t>Angket</a:t>
            </a:r>
            <a:endParaRPr lang="en-US" dirty="0">
              <a:solidFill>
                <a:srgbClr val="00ACE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d-ID" altLang="ja-JP" dirty="0"/>
              <a:t>       </a:t>
            </a:r>
            <a:r>
              <a:rPr lang="id-ID" altLang="ja-JP" sz="1000" u="sng" dirty="0"/>
              <a:t>Dyo </a:t>
            </a:r>
            <a:r>
              <a:rPr lang="en-US" altLang="ja-JP" sz="1000" u="sng" dirty="0"/>
              <a:t>Wiranata Mulya | </a:t>
            </a:r>
            <a:r>
              <a:rPr lang="id-ID" altLang="ja-JP" sz="1000" u="sng" dirty="0"/>
              <a:t>Universitas Teknologi </a:t>
            </a:r>
            <a:r>
              <a:rPr lang="en-US" altLang="ja-JP" sz="1000" u="sng" dirty="0"/>
              <a:t>Bandung</a:t>
            </a:r>
            <a:endParaRPr lang="ja-JP" alt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BAB III –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7" y="1132626"/>
          <a:ext cx="91156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970337838"/>
                    </a:ext>
                  </a:extLst>
                </a:gridCol>
                <a:gridCol w="5337810">
                  <a:extLst>
                    <a:ext uri="{9D8B030D-6E8A-4147-A177-3AD203B41FA5}">
                      <a16:colId xmlns:a16="http://schemas.microsoft.com/office/drawing/2014/main" val="36424743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5093953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248359942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33783547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58719533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451909072"/>
                    </a:ext>
                  </a:extLst>
                </a:gridCol>
                <a:gridCol w="966054">
                  <a:extLst>
                    <a:ext uri="{9D8B030D-6E8A-4147-A177-3AD203B41FA5}">
                      <a16:colId xmlns:a16="http://schemas.microsoft.com/office/drawing/2014/main" val="3015959660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45720" marR="45720" marT="22860" marB="2286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Pernyataan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Jumlah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Responden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Percentage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31274855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TS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STS</a:t>
                      </a:r>
                    </a:p>
                  </a:txBody>
                  <a:tcPr marL="45720" marR="45720" marT="22860" marB="22860" anchor="ctr"/>
                </a:tc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00556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ditempatinya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61,9%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75694656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belum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mengetahui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kegiatan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saja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PMMB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841736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lupa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mengisi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absensi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51,7%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447597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divisi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08156364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masih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bingung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tugas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tanggung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jawab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70,2%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07660113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mengenali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rekan-rekan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1751850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mengalami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kesulitan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mendapat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penialaian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59,5%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13273344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Perusahaan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maupun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Perguruan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Tinggi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memonitoring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maksimal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kinerja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mahasiswanya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selama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magang</a:t>
                      </a:r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berlangsung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74,1%</a:t>
                      </a:r>
                      <a:endParaRPr lang="en-US" sz="1200" dirty="0"/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157475491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>
          <a:xfrm>
            <a:off x="7027615" y="60614"/>
            <a:ext cx="2115989" cy="10195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sz="1200" i="1" dirty="0">
                <a:solidFill>
                  <a:schemeClr val="bg1"/>
                </a:solidFill>
              </a:rPr>
              <a:t>Camera Location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720p</a:t>
            </a:r>
            <a:endParaRPr kumimoji="1" lang="en-US" sz="1200" i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0" y="4716394"/>
            <a:ext cx="832335" cy="164593"/>
          </a:xfrm>
          <a:prstGeom prst="rect">
            <a:avLst/>
          </a:prstGeom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EC43E5FE-60D7-C88D-0165-05EB80C2C48F}"/>
              </a:ext>
            </a:extLst>
          </p:cNvPr>
          <p:cNvSpPr/>
          <p:nvPr/>
        </p:nvSpPr>
        <p:spPr>
          <a:xfrm>
            <a:off x="0" y="0"/>
            <a:ext cx="271320" cy="262513"/>
          </a:xfrm>
          <a:prstGeom prst="stripedRightArrow">
            <a:avLst>
              <a:gd name="adj1" fmla="val 50000"/>
              <a:gd name="adj2" fmla="val 41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29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IMPLEMENTASI DAN PENGUJIAN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02745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I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PENDAHULUAN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84602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 DAN TOPIK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4883020" y="1917932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dibangun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diberi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nama</a:t>
            </a:r>
            <a:r>
              <a:rPr lang="en-ID" sz="1200" dirty="0">
                <a:latin typeface="Segoe Print" panose="02000600000000000000" pitchFamily="2" charset="0"/>
              </a:rPr>
              <a:t> “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Informasi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Mahasiswa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 (SIMAMAT)” dan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diijalankan</a:t>
            </a:r>
            <a:r>
              <a:rPr lang="en-ID" sz="1200" dirty="0">
                <a:latin typeface="Segoe Print" panose="02000600000000000000" pitchFamily="2" charset="0"/>
              </a:rPr>
              <a:t> di </a:t>
            </a:r>
            <a:r>
              <a:rPr lang="en-ID" sz="1200" dirty="0" err="1">
                <a:latin typeface="Segoe Print" panose="02000600000000000000" pitchFamily="2" charset="0"/>
              </a:rPr>
              <a:t>berbagai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macam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perangkat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seperti</a:t>
            </a:r>
            <a:r>
              <a:rPr lang="en-ID" sz="1200" dirty="0">
                <a:latin typeface="Segoe Print" panose="02000600000000000000" pitchFamily="2" charset="0"/>
              </a:rPr>
              <a:t> Laptop, Smartphone, Smart TV, dan lain </a:t>
            </a:r>
            <a:r>
              <a:rPr lang="en-ID" sz="1200" dirty="0" err="1">
                <a:latin typeface="Segoe Print" panose="02000600000000000000" pitchFamily="2" charset="0"/>
              </a:rPr>
              <a:t>sebagainya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Pengguna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perlu</a:t>
            </a:r>
            <a:r>
              <a:rPr lang="en-ID" sz="1200" dirty="0">
                <a:latin typeface="Segoe Print" panose="02000600000000000000" pitchFamily="2" charset="0"/>
              </a:rPr>
              <a:t> meng-install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browser dan </a:t>
            </a:r>
            <a:r>
              <a:rPr lang="en-ID" sz="1200" dirty="0" err="1">
                <a:latin typeface="Segoe Print" panose="02000600000000000000" pitchFamily="2" charset="0"/>
              </a:rPr>
              <a:t>terkoneksi</a:t>
            </a:r>
            <a:r>
              <a:rPr lang="en-ID" sz="1200" dirty="0">
                <a:latin typeface="Segoe Print" panose="02000600000000000000" pitchFamily="2" charset="0"/>
              </a:rPr>
              <a:t> internet. </a:t>
            </a:r>
            <a:r>
              <a:rPr lang="en-ID" sz="1200" dirty="0" err="1">
                <a:latin typeface="Segoe Print" panose="02000600000000000000" pitchFamily="2" charset="0"/>
              </a:rPr>
              <a:t>Selanjutnya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“Internship </a:t>
            </a:r>
            <a:r>
              <a:rPr lang="en-ID" sz="1200" dirty="0" err="1">
                <a:latin typeface="Segoe Print" panose="02000600000000000000" pitchFamily="2" charset="0"/>
              </a:rPr>
              <a:t>Timah</a:t>
            </a:r>
            <a:r>
              <a:rPr lang="en-ID" sz="1200" dirty="0">
                <a:latin typeface="Segoe Print" panose="02000600000000000000" pitchFamily="2" charset="0"/>
              </a:rPr>
              <a:t>” </a:t>
            </a:r>
            <a:r>
              <a:rPr lang="en-ID" sz="1200" dirty="0" err="1">
                <a:latin typeface="Segoe Print" panose="02000600000000000000" pitchFamily="2" charset="0"/>
              </a:rPr>
              <a:t>siap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digunakan</a:t>
            </a:r>
            <a:r>
              <a:rPr lang="en-ID" sz="1200" dirty="0">
                <a:latin typeface="Segoe Print" panose="02000600000000000000" pitchFamily="2" charset="0"/>
              </a:rPr>
              <a:t>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1" y="1917932"/>
            <a:ext cx="3522921" cy="2275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Segoe Print" panose="02000600000000000000" pitchFamily="2" charset="0"/>
              </a:rPr>
              <a:t>Pembahasan</a:t>
            </a:r>
            <a:r>
              <a:rPr lang="en-ID" sz="1200" dirty="0">
                <a:latin typeface="Segoe Print" panose="02000600000000000000" pitchFamily="2" charset="0"/>
              </a:rPr>
              <a:t> pada </a:t>
            </a:r>
            <a:r>
              <a:rPr lang="en-ID" sz="1200" dirty="0" err="1">
                <a:latin typeface="Segoe Print" panose="02000600000000000000" pitchFamily="2" charset="0"/>
              </a:rPr>
              <a:t>penelitian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yaitu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menjabarkan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hasil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telah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dirancang</a:t>
            </a:r>
            <a:r>
              <a:rPr lang="en-ID" sz="1200" dirty="0">
                <a:latin typeface="Segoe Print" panose="02000600000000000000" pitchFamily="2" charset="0"/>
              </a:rPr>
              <a:t> dan </a:t>
            </a:r>
            <a:r>
              <a:rPr lang="en-ID" sz="1200" dirty="0" err="1">
                <a:latin typeface="Segoe Print" panose="02000600000000000000" pitchFamily="2" charset="0"/>
              </a:rPr>
              <a:t>dioperasikan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keadaan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sebenarnya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sehingga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melalui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tahap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ini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sistem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dapat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diketahui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kelayakan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penggunaannya</a:t>
            </a:r>
            <a:r>
              <a:rPr lang="en-ID" sz="1200" dirty="0">
                <a:latin typeface="Segoe Print" panose="02000600000000000000" pitchFamily="2" charset="0"/>
              </a:rPr>
              <a:t>. </a:t>
            </a:r>
            <a:r>
              <a:rPr lang="en-ID" sz="1200" dirty="0" err="1">
                <a:latin typeface="Segoe Print" panose="02000600000000000000" pitchFamily="2" charset="0"/>
              </a:rPr>
              <a:t>Selama</a:t>
            </a:r>
            <a:r>
              <a:rPr lang="en-ID" sz="1200" dirty="0">
                <a:latin typeface="Segoe Print" panose="02000600000000000000" pitchFamily="2" charset="0"/>
              </a:rPr>
              <a:t> proses </a:t>
            </a:r>
            <a:r>
              <a:rPr lang="en-ID" sz="1200" dirty="0" err="1">
                <a:latin typeface="Segoe Print" panose="02000600000000000000" pitchFamily="2" charset="0"/>
              </a:rPr>
              <a:t>pembangunan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, </a:t>
            </a:r>
            <a:r>
              <a:rPr lang="en-ID" sz="1200" dirty="0" err="1">
                <a:latin typeface="Segoe Print" panose="02000600000000000000" pitchFamily="2" charset="0"/>
              </a:rPr>
              <a:t>penulis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software Visual Studio Code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IDE </a:t>
            </a:r>
            <a:r>
              <a:rPr lang="en-ID" sz="1200" dirty="0" err="1">
                <a:latin typeface="Segoe Print" panose="02000600000000000000" pitchFamily="2" charset="0"/>
              </a:rPr>
              <a:t>atau</a:t>
            </a:r>
            <a:r>
              <a:rPr lang="en-ID" sz="1200" dirty="0">
                <a:latin typeface="Segoe Print" panose="02000600000000000000" pitchFamily="2" charset="0"/>
              </a:rPr>
              <a:t> code editor </a:t>
            </a:r>
            <a:r>
              <a:rPr lang="en-ID" sz="1200" dirty="0" err="1">
                <a:latin typeface="Segoe Print" panose="02000600000000000000" pitchFamily="2" charset="0"/>
              </a:rPr>
              <a:t>dalam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mengembangkan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aplikasi</a:t>
            </a:r>
            <a:r>
              <a:rPr lang="en-ID" sz="1200" dirty="0">
                <a:latin typeface="Segoe Print" panose="02000600000000000000" pitchFamily="2" charset="0"/>
              </a:rPr>
              <a:t> Web yang </a:t>
            </a:r>
            <a:r>
              <a:rPr lang="en-ID" sz="1200" dirty="0" err="1">
                <a:latin typeface="Segoe Print" panose="02000600000000000000" pitchFamily="2" charset="0"/>
              </a:rPr>
              <a:t>menggunakan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bahasa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pemrograman</a:t>
            </a:r>
            <a:r>
              <a:rPr lang="en-ID" sz="1200" dirty="0">
                <a:latin typeface="Segoe Print" panose="02000600000000000000" pitchFamily="2" charset="0"/>
              </a:rPr>
              <a:t> PHP dan framework </a:t>
            </a:r>
            <a:r>
              <a:rPr lang="en-ID" sz="1200" dirty="0" err="1">
                <a:latin typeface="Segoe Print" panose="02000600000000000000" pitchFamily="2" charset="0"/>
              </a:rPr>
              <a:t>Codeigniter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768173" y="115437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Pembahasan</a:t>
            </a:r>
            <a:endParaRPr dirty="0"/>
          </a:p>
        </p:txBody>
      </p:sp>
      <p:sp>
        <p:nvSpPr>
          <p:cNvPr id="2359" name="Google Shape;2359;p41"/>
          <p:cNvSpPr txBox="1">
            <a:spLocks noGrp="1"/>
          </p:cNvSpPr>
          <p:nvPr>
            <p:ph type="subTitle" idx="4"/>
          </p:nvPr>
        </p:nvSpPr>
        <p:spPr>
          <a:xfrm>
            <a:off x="4834271" y="1174688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Topik</a:t>
            </a:r>
            <a:endParaRPr dirty="0"/>
          </a:p>
        </p:txBody>
      </p:sp>
      <p:grpSp>
        <p:nvGrpSpPr>
          <p:cNvPr id="2361" name="Google Shape;2361;p41"/>
          <p:cNvGrpSpPr/>
          <p:nvPr/>
        </p:nvGrpSpPr>
        <p:grpSpPr>
          <a:xfrm>
            <a:off x="8253596" y="4225065"/>
            <a:ext cx="340807" cy="340807"/>
            <a:chOff x="-10027775" y="1622900"/>
            <a:chExt cx="352875" cy="352875"/>
          </a:xfrm>
        </p:grpSpPr>
        <p:sp>
          <p:nvSpPr>
            <p:cNvPr id="2362" name="Google Shape;2362;p41"/>
            <p:cNvSpPr/>
            <p:nvPr/>
          </p:nvSpPr>
          <p:spPr>
            <a:xfrm>
              <a:off x="-10027775" y="16229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-9923800" y="17056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-9902550" y="1746550"/>
              <a:ext cx="83525" cy="20500"/>
            </a:xfrm>
            <a:custGeom>
              <a:avLst/>
              <a:gdLst/>
              <a:ahLst/>
              <a:cxnLst/>
              <a:rect l="l" t="t" r="r" b="b"/>
              <a:pathLst>
                <a:path w="3341" h="820" extrusionOk="0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9923800" y="17883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-9901750" y="1828450"/>
              <a:ext cx="83500" cy="21300"/>
            </a:xfrm>
            <a:custGeom>
              <a:avLst/>
              <a:gdLst/>
              <a:ahLst/>
              <a:cxnLst/>
              <a:rect l="l" t="t" r="r" b="b"/>
              <a:pathLst>
                <a:path w="3340" h="852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-9923025" y="18710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1"/>
          <p:cNvGrpSpPr/>
          <p:nvPr/>
        </p:nvGrpSpPr>
        <p:grpSpPr>
          <a:xfrm>
            <a:off x="1554941" y="1145734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41"/>
          <p:cNvGrpSpPr/>
          <p:nvPr/>
        </p:nvGrpSpPr>
        <p:grpSpPr>
          <a:xfrm>
            <a:off x="5698542" y="1154378"/>
            <a:ext cx="744564" cy="624959"/>
            <a:chOff x="2361225" y="3521900"/>
            <a:chExt cx="4421400" cy="589250"/>
          </a:xfrm>
        </p:grpSpPr>
        <p:cxnSp>
          <p:nvCxnSpPr>
            <p:cNvPr id="2372" name="Google Shape;2372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309730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170FAC0-994B-FD74-F64D-0F0FBA2E540F}"/>
              </a:ext>
            </a:extLst>
          </p:cNvPr>
          <p:cNvSpPr/>
          <p:nvPr/>
        </p:nvSpPr>
        <p:spPr>
          <a:xfrm>
            <a:off x="521526" y="553909"/>
            <a:ext cx="396947" cy="395816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BAB V</a:t>
            </a:r>
            <a:endParaRPr dirty="0"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Segoe Print" panose="02000600000000000000" pitchFamily="2" charset="0"/>
              </a:rPr>
              <a:t>PENUTUP</a:t>
            </a:r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2296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5049559" y="1251153"/>
            <a:ext cx="3522921" cy="2477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latin typeface="Segoe Print" panose="02000600000000000000" pitchFamily="2" charset="0"/>
              </a:rPr>
              <a:t>Adapun </a:t>
            </a:r>
            <a:r>
              <a:rPr lang="en-ID" sz="1200" dirty="0" err="1">
                <a:latin typeface="Segoe Print" panose="02000600000000000000" pitchFamily="2" charset="0"/>
              </a:rPr>
              <a:t>fitur</a:t>
            </a:r>
            <a:r>
              <a:rPr lang="en-ID" sz="1200" dirty="0">
                <a:latin typeface="Segoe Print" panose="02000600000000000000" pitchFamily="2" charset="0"/>
              </a:rPr>
              <a:t> yang </a:t>
            </a:r>
            <a:r>
              <a:rPr lang="en-ID" sz="1200" dirty="0" err="1">
                <a:latin typeface="Segoe Print" panose="02000600000000000000" pitchFamily="2" charset="0"/>
              </a:rPr>
              <a:t>dibuat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berdasarkan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kebutuhan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dari</a:t>
            </a:r>
            <a:r>
              <a:rPr lang="en-ID" sz="1200" dirty="0">
                <a:latin typeface="Segoe Print" panose="02000600000000000000" pitchFamily="2" charset="0"/>
              </a:rPr>
              <a:t> product owner </a:t>
            </a:r>
            <a:r>
              <a:rPr lang="en-ID" sz="1200" dirty="0" err="1">
                <a:latin typeface="Segoe Print" panose="02000600000000000000" pitchFamily="2" charset="0"/>
              </a:rPr>
              <a:t>adalah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sebagai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berikut</a:t>
            </a:r>
            <a:r>
              <a:rPr lang="en-ID" sz="1200" dirty="0">
                <a:latin typeface="Segoe Print" panose="02000600000000000000" pitchFamily="2" charset="0"/>
              </a:rPr>
              <a:t>: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absensi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(Attendance).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tugas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(Tasks).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Pemberian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penilaian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peserta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(Assessment).</a:t>
            </a:r>
            <a:endParaRPr lang="id-ID" sz="1200" dirty="0">
              <a:latin typeface="Segoe Print" panose="02000600000000000000" pitchFamily="2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200" dirty="0" err="1">
                <a:latin typeface="Segoe Print" panose="02000600000000000000" pitchFamily="2" charset="0"/>
              </a:rPr>
              <a:t>Pengelolaan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berita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pelaksanaan</a:t>
            </a:r>
            <a:r>
              <a:rPr lang="en-ID" sz="1200" dirty="0">
                <a:latin typeface="Segoe Print" panose="02000600000000000000" pitchFamily="2" charset="0"/>
              </a:rPr>
              <a:t> </a:t>
            </a:r>
            <a:r>
              <a:rPr lang="en-ID" sz="1200" dirty="0" err="1">
                <a:latin typeface="Segoe Print" panose="02000600000000000000" pitchFamily="2" charset="0"/>
              </a:rPr>
              <a:t>magang</a:t>
            </a:r>
            <a:r>
              <a:rPr lang="en-ID" sz="1200" dirty="0">
                <a:latin typeface="Segoe Print" panose="02000600000000000000" pitchFamily="2" charset="0"/>
              </a:rPr>
              <a:t> (News).</a:t>
            </a:r>
            <a:endParaRPr sz="1200" dirty="0">
              <a:latin typeface="Segoe Print" panose="02000600000000000000" pitchFamily="2" charset="0"/>
            </a:endParaRPr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559980" y="1656247"/>
            <a:ext cx="3856071" cy="2937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latin typeface="Segoe Print" panose="02000600000000000000" pitchFamily="2" charset="0"/>
              </a:rPr>
              <a:t>Berdasarkan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telah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dilakukan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disimpulkan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bahwa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(SIMAMAT) </a:t>
            </a:r>
            <a:r>
              <a:rPr lang="en-ID" sz="1000" dirty="0" err="1">
                <a:latin typeface="Segoe Print" panose="02000600000000000000" pitchFamily="2" charset="0"/>
              </a:rPr>
              <a:t>menggunakan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scrum. </a:t>
            </a:r>
            <a:r>
              <a:rPr lang="en-ID" sz="1000" dirty="0" err="1">
                <a:latin typeface="Segoe Print" panose="02000600000000000000" pitchFamily="2" charset="0"/>
              </a:rPr>
              <a:t>Penggunaan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metode</a:t>
            </a:r>
            <a:r>
              <a:rPr lang="en-ID" sz="1000" dirty="0">
                <a:latin typeface="Segoe Print" panose="02000600000000000000" pitchFamily="2" charset="0"/>
              </a:rPr>
              <a:t> scrum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beberapa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kendala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dialami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dimulai</a:t>
            </a:r>
            <a:r>
              <a:rPr lang="en-ID" sz="1000" dirty="0">
                <a:latin typeface="Segoe Print" panose="02000600000000000000" pitchFamily="2" charset="0"/>
              </a:rPr>
              <a:t>. Scrum juga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mengatasi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perubahan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kebutuhan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pengembangan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aplikasi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sedang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berlangsung</a:t>
            </a:r>
            <a:r>
              <a:rPr lang="en-ID" sz="1000" dirty="0">
                <a:latin typeface="Segoe Print" panose="02000600000000000000" pitchFamily="2" charset="0"/>
              </a:rPr>
              <a:t>. </a:t>
            </a:r>
            <a:r>
              <a:rPr lang="en-ID" sz="1000" dirty="0" err="1">
                <a:latin typeface="Segoe Print" panose="02000600000000000000" pitchFamily="2" charset="0"/>
              </a:rPr>
              <a:t>Contohnya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seperti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saat</a:t>
            </a:r>
            <a:r>
              <a:rPr lang="en-ID" sz="1000" dirty="0">
                <a:latin typeface="Segoe Print" panose="02000600000000000000" pitchFamily="2" charset="0"/>
              </a:rPr>
              <a:t> product backlog yang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terselesaikan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awal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belum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selesai</a:t>
            </a:r>
            <a:r>
              <a:rPr lang="en-ID" sz="1000" dirty="0">
                <a:latin typeface="Segoe Print" panose="02000600000000000000" pitchFamily="2" charset="0"/>
              </a:rPr>
              <a:t>, </a:t>
            </a:r>
            <a:r>
              <a:rPr lang="en-ID" sz="1000" dirty="0" err="1">
                <a:latin typeface="Segoe Print" panose="02000600000000000000" pitchFamily="2" charset="0"/>
              </a:rPr>
              <a:t>maka</a:t>
            </a:r>
            <a:r>
              <a:rPr lang="en-ID" sz="1000" dirty="0">
                <a:latin typeface="Segoe Print" panose="02000600000000000000" pitchFamily="2" charset="0"/>
              </a:rPr>
              <a:t> product backlog </a:t>
            </a:r>
            <a:r>
              <a:rPr lang="en-ID" sz="1000" dirty="0" err="1">
                <a:latin typeface="Segoe Print" panose="02000600000000000000" pitchFamily="2" charset="0"/>
              </a:rPr>
              <a:t>tersebut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dapat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diulas</a:t>
            </a:r>
            <a:r>
              <a:rPr lang="en-ID" sz="1000" dirty="0">
                <a:latin typeface="Segoe Print" panose="02000600000000000000" pitchFamily="2" charset="0"/>
              </a:rPr>
              <a:t> dan </a:t>
            </a:r>
            <a:r>
              <a:rPr lang="en-ID" sz="1000" dirty="0" err="1">
                <a:latin typeface="Segoe Print" panose="02000600000000000000" pitchFamily="2" charset="0"/>
              </a:rPr>
              <a:t>dikerjakan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kembali</a:t>
            </a:r>
            <a:r>
              <a:rPr lang="en-ID" sz="1000" dirty="0">
                <a:latin typeface="Segoe Print" panose="02000600000000000000" pitchFamily="2" charset="0"/>
              </a:rPr>
              <a:t> pada </a:t>
            </a:r>
            <a:r>
              <a:rPr lang="en-ID" sz="1000" dirty="0" err="1">
                <a:latin typeface="Segoe Print" panose="02000600000000000000" pitchFamily="2" charset="0"/>
              </a:rPr>
              <a:t>fase</a:t>
            </a:r>
            <a:r>
              <a:rPr lang="en-ID" sz="1000" dirty="0">
                <a:latin typeface="Segoe Print" panose="02000600000000000000" pitchFamily="2" charset="0"/>
              </a:rPr>
              <a:t> sprint </a:t>
            </a:r>
            <a:r>
              <a:rPr lang="en-ID" sz="1000" dirty="0" err="1">
                <a:latin typeface="Segoe Print" panose="02000600000000000000" pitchFamily="2" charset="0"/>
              </a:rPr>
              <a:t>berikutnya.Hasil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penelitian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ini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menghasilkan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suatu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perangkat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lunak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sistem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informasi</a:t>
            </a:r>
            <a:r>
              <a:rPr lang="en-ID" sz="1000" dirty="0">
                <a:latin typeface="Segoe Print" panose="02000600000000000000" pitchFamily="2" charset="0"/>
              </a:rPr>
              <a:t> yang </a:t>
            </a:r>
            <a:r>
              <a:rPr lang="en-ID" sz="1000" dirty="0" err="1">
                <a:latin typeface="Segoe Print" panose="02000600000000000000" pitchFamily="2" charset="0"/>
              </a:rPr>
              <a:t>membantu</a:t>
            </a:r>
            <a:r>
              <a:rPr lang="en-ID" sz="1000" dirty="0">
                <a:latin typeface="Segoe Print" panose="02000600000000000000" pitchFamily="2" charset="0"/>
              </a:rPr>
              <a:t> Person In Charge (PIC) </a:t>
            </a:r>
            <a:r>
              <a:rPr lang="en-ID" sz="1000" dirty="0" err="1">
                <a:latin typeface="Segoe Print" panose="02000600000000000000" pitchFamily="2" charset="0"/>
              </a:rPr>
              <a:t>dalam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melakukan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pelaksanaan</a:t>
            </a:r>
            <a:r>
              <a:rPr lang="en-ID" sz="1000" dirty="0">
                <a:latin typeface="Segoe Print" panose="02000600000000000000" pitchFamily="2" charset="0"/>
              </a:rPr>
              <a:t> Program </a:t>
            </a:r>
            <a:r>
              <a:rPr lang="en-ID" sz="1000" dirty="0" err="1">
                <a:latin typeface="Segoe Print" panose="02000600000000000000" pitchFamily="2" charset="0"/>
              </a:rPr>
              <a:t>Magang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Mahasiswa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Bersertifikat</a:t>
            </a:r>
            <a:r>
              <a:rPr lang="en-ID" sz="1000" dirty="0">
                <a:latin typeface="Segoe Print" panose="02000600000000000000" pitchFamily="2" charset="0"/>
              </a:rPr>
              <a:t> (PMMB) di PT </a:t>
            </a:r>
            <a:r>
              <a:rPr lang="en-ID" sz="1000" dirty="0" err="1">
                <a:latin typeface="Segoe Print" panose="02000600000000000000" pitchFamily="2" charset="0"/>
              </a:rPr>
              <a:t>Timah</a:t>
            </a:r>
            <a:r>
              <a:rPr lang="en-ID" sz="1000" dirty="0">
                <a:latin typeface="Segoe Print" panose="02000600000000000000" pitchFamily="2" charset="0"/>
              </a:rPr>
              <a:t> </a:t>
            </a:r>
            <a:r>
              <a:rPr lang="en-ID" sz="1000" dirty="0" err="1">
                <a:latin typeface="Segoe Print" panose="02000600000000000000" pitchFamily="2" charset="0"/>
              </a:rPr>
              <a:t>Tbk</a:t>
            </a:r>
            <a:r>
              <a:rPr lang="en-ID" sz="1000" dirty="0">
                <a:latin typeface="Segoe Print" panose="02000600000000000000" pitchFamily="2" charset="0"/>
              </a:rPr>
              <a:t>.</a:t>
            </a:r>
            <a:endParaRPr sz="1000" dirty="0">
              <a:latin typeface="Segoe Print" panose="02000600000000000000" pitchFamily="2" charset="0"/>
            </a:endParaRPr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988866" y="1044240"/>
            <a:ext cx="2574900" cy="469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Kesimpulan</a:t>
            </a:r>
            <a:endParaRPr dirty="0"/>
          </a:p>
        </p:txBody>
      </p:sp>
      <p:grpSp>
        <p:nvGrpSpPr>
          <p:cNvPr id="2368" name="Google Shape;2368;p41"/>
          <p:cNvGrpSpPr/>
          <p:nvPr/>
        </p:nvGrpSpPr>
        <p:grpSpPr>
          <a:xfrm>
            <a:off x="1836108" y="959820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ED92F6-21FE-BF06-8756-D358B345D001}"/>
              </a:ext>
            </a:extLst>
          </p:cNvPr>
          <p:cNvCxnSpPr/>
          <p:nvPr/>
        </p:nvCxnSpPr>
        <p:spPr>
          <a:xfrm>
            <a:off x="4494028" y="1398866"/>
            <a:ext cx="0" cy="319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n 1">
            <a:extLst>
              <a:ext uri="{FF2B5EF4-FFF2-40B4-BE49-F238E27FC236}">
                <a16:creationId xmlns:a16="http://schemas.microsoft.com/office/drawing/2014/main" id="{4C09B4D5-F83A-E656-979F-439EAD23C20E}"/>
              </a:ext>
            </a:extLst>
          </p:cNvPr>
          <p:cNvSpPr/>
          <p:nvPr/>
        </p:nvSpPr>
        <p:spPr>
          <a:xfrm>
            <a:off x="489098" y="465654"/>
            <a:ext cx="909899" cy="643038"/>
          </a:xfrm>
          <a:prstGeom prst="su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B8C41AEA-EFAC-C49A-1768-AA35C437D698}"/>
              </a:ext>
            </a:extLst>
          </p:cNvPr>
          <p:cNvSpPr/>
          <p:nvPr/>
        </p:nvSpPr>
        <p:spPr>
          <a:xfrm rot="1138594" flipH="1">
            <a:off x="7946063" y="3905695"/>
            <a:ext cx="737192" cy="878958"/>
          </a:xfrm>
          <a:prstGeom prst="moon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2A7BEB-34AA-2227-418F-8085348D7DA6}"/>
              </a:ext>
            </a:extLst>
          </p:cNvPr>
          <p:cNvCxnSpPr/>
          <p:nvPr/>
        </p:nvCxnSpPr>
        <p:spPr>
          <a:xfrm>
            <a:off x="4494028" y="1398866"/>
            <a:ext cx="573290" cy="371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SARAN</a:t>
            </a:r>
            <a:endParaRPr dirty="0"/>
          </a:p>
        </p:txBody>
      </p:sp>
      <p:sp>
        <p:nvSpPr>
          <p:cNvPr id="2409" name="Google Shape;2409;p43"/>
          <p:cNvSpPr txBox="1">
            <a:spLocks noGrp="1"/>
          </p:cNvSpPr>
          <p:nvPr>
            <p:ph type="body" idx="1"/>
          </p:nvPr>
        </p:nvSpPr>
        <p:spPr>
          <a:xfrm>
            <a:off x="1077138" y="3517109"/>
            <a:ext cx="3243600" cy="1139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Perlu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adanya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penelitian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mendalam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tentang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perancangan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sistem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informasi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menggunakan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metode</a:t>
            </a:r>
            <a:r>
              <a:rPr lang="en-ID" dirty="0">
                <a:latin typeface="Segoe Print" panose="02000600000000000000" pitchFamily="2" charset="0"/>
              </a:rPr>
              <a:t> scrum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2410" name="Google Shape;2410;p43"/>
          <p:cNvSpPr txBox="1">
            <a:spLocks noGrp="1"/>
          </p:cNvSpPr>
          <p:nvPr>
            <p:ph type="body" idx="2"/>
          </p:nvPr>
        </p:nvSpPr>
        <p:spPr>
          <a:xfrm>
            <a:off x="4823266" y="3477829"/>
            <a:ext cx="3243600" cy="1068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dirty="0" err="1">
                <a:latin typeface="Segoe Print" panose="02000600000000000000" pitchFamily="2" charset="0"/>
              </a:rPr>
              <a:t>Menambahkan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fitur</a:t>
            </a:r>
            <a:r>
              <a:rPr lang="en-ID" dirty="0">
                <a:latin typeface="Segoe Print" panose="02000600000000000000" pitchFamily="2" charset="0"/>
              </a:rPr>
              <a:t> Application Programming Interface (API) agar </a:t>
            </a:r>
            <a:r>
              <a:rPr lang="en-ID" dirty="0" err="1">
                <a:latin typeface="Segoe Print" panose="02000600000000000000" pitchFamily="2" charset="0"/>
              </a:rPr>
              <a:t>dapat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terintegrasi</a:t>
            </a:r>
            <a:r>
              <a:rPr lang="en-ID" dirty="0">
                <a:latin typeface="Segoe Print" panose="02000600000000000000" pitchFamily="2" charset="0"/>
              </a:rPr>
              <a:t> </a:t>
            </a:r>
            <a:r>
              <a:rPr lang="en-ID" dirty="0" err="1">
                <a:latin typeface="Segoe Print" panose="02000600000000000000" pitchFamily="2" charset="0"/>
              </a:rPr>
              <a:t>dengan</a:t>
            </a:r>
            <a:r>
              <a:rPr lang="en-ID" dirty="0">
                <a:latin typeface="Segoe Print" panose="02000600000000000000" pitchFamily="2" charset="0"/>
              </a:rPr>
              <a:t> platform </a:t>
            </a:r>
            <a:r>
              <a:rPr lang="en-ID" dirty="0" err="1">
                <a:latin typeface="Segoe Print" panose="02000600000000000000" pitchFamily="2" charset="0"/>
              </a:rPr>
              <a:t>lainnya</a:t>
            </a:r>
            <a:r>
              <a:rPr lang="en-ID" dirty="0">
                <a:latin typeface="Segoe Print" panose="02000600000000000000" pitchFamily="2" charset="0"/>
              </a:rPr>
              <a:t>.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3"/>
          </p:nvPr>
        </p:nvSpPr>
        <p:spPr>
          <a:xfrm>
            <a:off x="1079079" y="2881578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1</a:t>
            </a:r>
            <a:endParaRPr dirty="0">
              <a:latin typeface="Segoe Print" panose="02000600000000000000" pitchFamily="2" charset="0"/>
            </a:endParaRPr>
          </a:p>
        </p:txBody>
      </p:sp>
      <p:sp>
        <p:nvSpPr>
          <p:cNvPr id="2412" name="Google Shape;2412;p43"/>
          <p:cNvSpPr txBox="1">
            <a:spLocks noGrp="1"/>
          </p:cNvSpPr>
          <p:nvPr>
            <p:ph type="subTitle" idx="4"/>
          </p:nvPr>
        </p:nvSpPr>
        <p:spPr>
          <a:xfrm>
            <a:off x="4922514" y="3004416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Segoe Print" panose="02000600000000000000" pitchFamily="2" charset="0"/>
              </a:rPr>
              <a:t>2</a:t>
            </a:r>
            <a:endParaRPr dirty="0">
              <a:latin typeface="Segoe Print" panose="02000600000000000000" pitchFamily="2" charset="0"/>
            </a:endParaRPr>
          </a:p>
        </p:txBody>
      </p:sp>
      <p:grpSp>
        <p:nvGrpSpPr>
          <p:cNvPr id="2413" name="Google Shape;2413;p43"/>
          <p:cNvGrpSpPr/>
          <p:nvPr/>
        </p:nvGrpSpPr>
        <p:grpSpPr>
          <a:xfrm>
            <a:off x="2325333" y="2892149"/>
            <a:ext cx="744564" cy="624959"/>
            <a:chOff x="2361225" y="3521900"/>
            <a:chExt cx="4421400" cy="589250"/>
          </a:xfrm>
        </p:grpSpPr>
        <p:cxnSp>
          <p:nvCxnSpPr>
            <p:cNvPr id="2414" name="Google Shape;2414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6" name="Google Shape;2416;p43"/>
          <p:cNvGrpSpPr/>
          <p:nvPr/>
        </p:nvGrpSpPr>
        <p:grpSpPr>
          <a:xfrm>
            <a:off x="6172032" y="2892149"/>
            <a:ext cx="744564" cy="624959"/>
            <a:chOff x="2361225" y="3521900"/>
            <a:chExt cx="4421400" cy="589250"/>
          </a:xfrm>
        </p:grpSpPr>
        <p:cxnSp>
          <p:nvCxnSpPr>
            <p:cNvPr id="2417" name="Google Shape;2417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409;p43">
            <a:extLst>
              <a:ext uri="{FF2B5EF4-FFF2-40B4-BE49-F238E27FC236}">
                <a16:creationId xmlns:a16="http://schemas.microsoft.com/office/drawing/2014/main" id="{92FE6047-2C86-5E19-EF7E-1CCA7300C079}"/>
              </a:ext>
            </a:extLst>
          </p:cNvPr>
          <p:cNvSpPr txBox="1">
            <a:spLocks/>
          </p:cNvSpPr>
          <p:nvPr/>
        </p:nvSpPr>
        <p:spPr>
          <a:xfrm>
            <a:off x="1233378" y="1552039"/>
            <a:ext cx="6124352" cy="107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n-ID" sz="1600" i="1" dirty="0">
                <a:latin typeface="Segoe Print" panose="02000600000000000000" pitchFamily="2" charset="0"/>
              </a:rPr>
              <a:t>Saran yang </a:t>
            </a:r>
            <a:r>
              <a:rPr lang="en-ID" sz="1600" i="1" dirty="0" err="1">
                <a:latin typeface="Segoe Print" panose="02000600000000000000" pitchFamily="2" charset="0"/>
              </a:rPr>
              <a:t>bisa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dijadikan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bahan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pertimbangan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untuk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melakukan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penelitian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selanjutnya</a:t>
            </a:r>
            <a:r>
              <a:rPr lang="en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 err="1">
                <a:latin typeface="Segoe Print" panose="02000600000000000000" pitchFamily="2" charset="0"/>
              </a:rPr>
              <a:t>adalah</a:t>
            </a:r>
            <a:r>
              <a:rPr lang="id-ID" sz="1600" i="1" dirty="0">
                <a:latin typeface="Segoe Print" panose="02000600000000000000" pitchFamily="2" charset="0"/>
              </a:rPr>
              <a:t> </a:t>
            </a:r>
            <a:r>
              <a:rPr lang="en-ID" sz="1600" i="1" dirty="0">
                <a:latin typeface="Segoe Print" panose="020006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226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7" name="Google Shape;3457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20" b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3458" name="Google Shape;3458;p48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TERIMAKASIH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3459" name="Google Shape;3459;p4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460" name="Google Shape;3460;p4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47"/>
          <p:cNvSpPr txBox="1">
            <a:spLocks noGrp="1"/>
          </p:cNvSpPr>
          <p:nvPr>
            <p:ph type="subTitle" idx="1"/>
          </p:nvPr>
        </p:nvSpPr>
        <p:spPr>
          <a:xfrm>
            <a:off x="1567357" y="1491475"/>
            <a:ext cx="5999204" cy="2415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latin typeface="Sitka Display Semibold" pitchFamily="2" charset="0"/>
              </a:rPr>
              <a:t>Perkembangan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</a:t>
            </a:r>
            <a:r>
              <a:rPr lang="id-ID" sz="1400" dirty="0">
                <a:latin typeface="Sitka Display Semibold" pitchFamily="2" charset="0"/>
              </a:rPr>
              <a:t>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begitu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pesat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penggunaanya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sudah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mencakup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seluruh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bidang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</a:t>
            </a:r>
            <a:r>
              <a:rPr lang="en-ID" sz="1400" dirty="0">
                <a:latin typeface="Sitka Display Semibold" pitchFamily="2" charset="0"/>
              </a:rPr>
              <a:t>.</a:t>
            </a:r>
            <a:r>
              <a:rPr lang="id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berkembang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dapat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dimanfaatkan</a:t>
            </a:r>
            <a:r>
              <a:rPr lang="en-ID" sz="1400" dirty="0">
                <a:latin typeface="Sitka Display Semibold" pitchFamily="2" charset="0"/>
              </a:rPr>
              <a:t> oleh </a:t>
            </a:r>
            <a:r>
              <a:rPr lang="en-ID" sz="1400" dirty="0" err="1">
                <a:latin typeface="Sitka Display Semibold" pitchFamily="2" charset="0"/>
              </a:rPr>
              <a:t>manusia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untuk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menunjang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segala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aktivitas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kehidupanya</a:t>
            </a:r>
            <a:r>
              <a:rPr lang="en-ID" sz="1400" dirty="0">
                <a:latin typeface="Sitka Display Semibold" pitchFamily="2" charset="0"/>
              </a:rPr>
              <a:t>. Salah </a:t>
            </a:r>
            <a:r>
              <a:rPr lang="en-ID" sz="1400" dirty="0" err="1">
                <a:latin typeface="Sitka Display Semibold" pitchFamily="2" charset="0"/>
              </a:rPr>
              <a:t>satu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bentuk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teknologi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informasi</a:t>
            </a:r>
            <a:r>
              <a:rPr lang="en-ID" sz="1400" dirty="0">
                <a:latin typeface="Sitka Display Semibold" pitchFamily="2" charset="0"/>
              </a:rPr>
              <a:t> yang </a:t>
            </a:r>
            <a:r>
              <a:rPr lang="en-ID" sz="1400" dirty="0" err="1">
                <a:latin typeface="Sitka Display Semibold" pitchFamily="2" charset="0"/>
              </a:rPr>
              <a:t>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digunakan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adalah</a:t>
            </a:r>
            <a:r>
              <a:rPr lang="en-ID" sz="1400" dirty="0">
                <a:latin typeface="Sitka Display Semibold" pitchFamily="2" charset="0"/>
              </a:rPr>
              <a:t> internet. Data </a:t>
            </a:r>
            <a:r>
              <a:rPr lang="en-ID" sz="1400" dirty="0" err="1">
                <a:latin typeface="Sitka Display Semibold" pitchFamily="2" charset="0"/>
              </a:rPr>
              <a:t>menunjukan</a:t>
            </a:r>
            <a:r>
              <a:rPr lang="en-ID" sz="1400" dirty="0">
                <a:latin typeface="Sitka Display Semibold" pitchFamily="2" charset="0"/>
              </a:rPr>
              <a:t>, </a:t>
            </a:r>
            <a:r>
              <a:rPr lang="en-ID" sz="1400" dirty="0" err="1">
                <a:latin typeface="Sitka Display Semibold" pitchFamily="2" charset="0"/>
              </a:rPr>
              <a:t>hingga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 </a:t>
            </a:r>
            <a:r>
              <a:rPr lang="en-ID" sz="1400" dirty="0" err="1">
                <a:latin typeface="Sitka Display Semibold" pitchFamily="2" charset="0"/>
              </a:rPr>
              <a:t>jumlah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di dunia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menembus</a:t>
            </a:r>
            <a:r>
              <a:rPr lang="en-ID" sz="1400" dirty="0">
                <a:latin typeface="Sitka Display Semibold" pitchFamily="2" charset="0"/>
              </a:rPr>
              <a:t> 64,4%. </a:t>
            </a:r>
            <a:r>
              <a:rPr lang="en-ID" sz="1400" dirty="0" err="1">
                <a:latin typeface="Sitka Display Semibold" pitchFamily="2" charset="0"/>
              </a:rPr>
              <a:t>Sementara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terbanyak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justru</a:t>
            </a:r>
            <a:r>
              <a:rPr lang="en-ID" sz="1400" dirty="0">
                <a:latin typeface="Sitka Display Semibold" pitchFamily="2" charset="0"/>
              </a:rPr>
              <a:t> di </a:t>
            </a:r>
            <a:r>
              <a:rPr lang="en-ID" sz="1400" dirty="0" err="1">
                <a:latin typeface="Sitka Display Semibold" pitchFamily="2" charset="0"/>
              </a:rPr>
              <a:t>dominasi</a:t>
            </a:r>
            <a:r>
              <a:rPr lang="en-ID" sz="1400" dirty="0">
                <a:latin typeface="Sitka Display Semibold" pitchFamily="2" charset="0"/>
              </a:rPr>
              <a:t> oleh negara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benua</a:t>
            </a:r>
            <a:r>
              <a:rPr lang="en-ID" sz="1400" dirty="0">
                <a:latin typeface="Sitka Display Semibold" pitchFamily="2" charset="0"/>
              </a:rPr>
              <a:t> Asia. </a:t>
            </a:r>
            <a:r>
              <a:rPr lang="en-ID" sz="1400" dirty="0" err="1">
                <a:latin typeface="Sitka Display Semibold" pitchFamily="2" charset="0"/>
              </a:rPr>
              <a:t>Penggunaan</a:t>
            </a:r>
            <a:r>
              <a:rPr lang="en-ID" sz="1400" dirty="0">
                <a:latin typeface="Sitka Display Semibold" pitchFamily="2" charset="0"/>
              </a:rPr>
              <a:t> internet di Indonesia pada </a:t>
            </a:r>
            <a:r>
              <a:rPr lang="en-ID" sz="1400" dirty="0" err="1">
                <a:latin typeface="Sitka Display Semibold" pitchFamily="2" charset="0"/>
              </a:rPr>
              <a:t>tahun</a:t>
            </a:r>
            <a:r>
              <a:rPr lang="en-ID" sz="1400" dirty="0">
                <a:latin typeface="Sitka Display Semibold" pitchFamily="2" charset="0"/>
              </a:rPr>
              <a:t> 2024, </a:t>
            </a:r>
            <a:r>
              <a:rPr lang="en-ID" sz="1400" dirty="0" err="1">
                <a:latin typeface="Sitka Display Semibold" pitchFamily="2" charset="0"/>
              </a:rPr>
              <a:t>saat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ini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telah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mencapai</a:t>
            </a:r>
            <a:r>
              <a:rPr lang="en-ID" sz="1400" dirty="0">
                <a:latin typeface="Sitka Display Semibold" pitchFamily="2" charset="0"/>
              </a:rPr>
              <a:t> 221.563.479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dari</a:t>
            </a:r>
            <a:r>
              <a:rPr lang="en-ID" sz="1400" dirty="0">
                <a:latin typeface="Sitka Display Semibold" pitchFamily="2" charset="0"/>
              </a:rPr>
              <a:t> total </a:t>
            </a:r>
            <a:r>
              <a:rPr lang="en-ID" sz="1400" dirty="0" err="1">
                <a:latin typeface="Sitka Display Semibold" pitchFamily="2" charset="0"/>
              </a:rPr>
              <a:t>populasi</a:t>
            </a:r>
            <a:r>
              <a:rPr lang="en-ID" sz="1400" dirty="0">
                <a:latin typeface="Sitka Display Semibold" pitchFamily="2" charset="0"/>
              </a:rPr>
              <a:t> 278.696.200 </a:t>
            </a:r>
            <a:r>
              <a:rPr lang="en-ID" sz="1400" dirty="0" err="1">
                <a:latin typeface="Sitka Display Semibold" pitchFamily="2" charset="0"/>
              </a:rPr>
              <a:t>jiwa</a:t>
            </a:r>
            <a:r>
              <a:rPr lang="en-ID" sz="1400" dirty="0">
                <a:latin typeface="Sitka Display Semibold" pitchFamily="2" charset="0"/>
              </a:rPr>
              <a:t> </a:t>
            </a:r>
            <a:r>
              <a:rPr lang="en-ID" sz="1400" dirty="0" err="1">
                <a:latin typeface="Sitka Display Semibold" pitchFamily="2" charset="0"/>
              </a:rPr>
              <a:t>pengguna</a:t>
            </a:r>
            <a:r>
              <a:rPr lang="en-ID" sz="1400" dirty="0">
                <a:latin typeface="Sitka Display Semibold" pitchFamily="2" charset="0"/>
              </a:rPr>
              <a:t> internet pada </a:t>
            </a:r>
            <a:r>
              <a:rPr lang="en-ID" sz="1400" dirty="0" err="1">
                <a:latin typeface="Sitka Display Semibold" pitchFamily="2" charset="0"/>
              </a:rPr>
              <a:t>Januari</a:t>
            </a:r>
            <a:r>
              <a:rPr lang="en-ID" sz="1400" dirty="0">
                <a:latin typeface="Sitka Display Semibold" pitchFamily="2" charset="0"/>
              </a:rPr>
              <a:t> 2024.</a:t>
            </a:r>
            <a:endParaRPr sz="1400" dirty="0">
              <a:latin typeface="Sitka Display Semibold" pitchFamily="2" charset="0"/>
            </a:endParaRPr>
          </a:p>
        </p:txBody>
      </p:sp>
      <p:sp>
        <p:nvSpPr>
          <p:cNvPr id="2995" name="Google Shape;2995;p47"/>
          <p:cNvSpPr txBox="1">
            <a:spLocks noGrp="1"/>
          </p:cNvSpPr>
          <p:nvPr>
            <p:ph type="title"/>
          </p:nvPr>
        </p:nvSpPr>
        <p:spPr>
          <a:xfrm>
            <a:off x="861267" y="906113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id-ID" dirty="0"/>
              <a:t>Latar Belakang</a:t>
            </a:r>
            <a:endParaRPr dirty="0"/>
          </a:p>
        </p:txBody>
      </p:sp>
      <p:grpSp>
        <p:nvGrpSpPr>
          <p:cNvPr id="2996" name="Google Shape;2996;p4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997" name="Google Shape;2997;p4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9"/>
          <p:cNvSpPr/>
          <p:nvPr/>
        </p:nvSpPr>
        <p:spPr>
          <a:xfrm>
            <a:off x="4689475" y="758450"/>
            <a:ext cx="3731400" cy="37314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4" name="Google Shape;3474;p49"/>
          <p:cNvSpPr txBox="1">
            <a:spLocks noGrp="1"/>
          </p:cNvSpPr>
          <p:nvPr>
            <p:ph type="title"/>
          </p:nvPr>
        </p:nvSpPr>
        <p:spPr>
          <a:xfrm>
            <a:off x="635412" y="1077165"/>
            <a:ext cx="3903092" cy="637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D</a:t>
            </a:r>
            <a:r>
              <a:rPr lang="id-ID" sz="2400" b="1" dirty="0">
                <a:solidFill>
                  <a:schemeClr val="accent1"/>
                </a:solidFill>
                <a:latin typeface="Imprint MT Shadow" panose="04020605060303030202" pitchFamily="82" charset="0"/>
              </a:rPr>
              <a:t>istribusi Penggunaan Internet 2024</a:t>
            </a:r>
            <a:endParaRPr sz="2400" b="1" dirty="0">
              <a:solidFill>
                <a:schemeClr val="accent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475" name="Google Shape;3475;p49"/>
          <p:cNvSpPr txBox="1">
            <a:spLocks noGrp="1"/>
          </p:cNvSpPr>
          <p:nvPr>
            <p:ph type="subTitle" idx="1"/>
          </p:nvPr>
        </p:nvSpPr>
        <p:spPr>
          <a:xfrm>
            <a:off x="218421" y="3112827"/>
            <a:ext cx="3836100" cy="106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800" b="1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1.1.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Pertumbuhan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</a:t>
            </a:r>
            <a:b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chemeClr val="accent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45E2B024-557F-CC26-BB5E-72DA887514B6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907526216"/>
              </p:ext>
            </p:extLst>
          </p:nvPr>
        </p:nvGraphicFramePr>
        <p:xfrm>
          <a:off x="4932363" y="1000125"/>
          <a:ext cx="3246437" cy="324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3B4CBA6-2310-4743-57D4-D873FBB213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75965" y="3211033"/>
            <a:ext cx="513510" cy="432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Imprint MT Shadow" panose="04020605060303030202" pitchFamily="82" charset="0"/>
              </a:rPr>
              <a:t>D</a:t>
            </a:r>
            <a:r>
              <a:rPr lang="id-ID" sz="2800" b="1" dirty="0">
                <a:latin typeface="Imprint MT Shadow" panose="04020605060303030202" pitchFamily="82" charset="0"/>
              </a:rPr>
              <a:t>istribusi Penggunaan Internet 2024</a:t>
            </a:r>
            <a:endParaRPr dirty="0"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987504"/>
            <a:ext cx="3817200" cy="143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1.2.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Di Dunia</a:t>
            </a:r>
            <a:r>
              <a:rPr lang="id-ID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Berdasarkan Wilayah</a:t>
            </a: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</a:t>
            </a:r>
            <a:b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Picture Placeholder 3">
            <a:extLst>
              <a:ext uri="{FF2B5EF4-FFF2-40B4-BE49-F238E27FC236}">
                <a16:creationId xmlns:a16="http://schemas.microsoft.com/office/drawing/2014/main" id="{94BCC8C4-F076-2381-2CE4-F77045AC4EBA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3240624063"/>
              </p:ext>
            </p:extLst>
          </p:nvPr>
        </p:nvGraphicFramePr>
        <p:xfrm>
          <a:off x="713225" y="945275"/>
          <a:ext cx="3471600" cy="328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9" name="Google Shape;4309;p54"/>
          <p:cNvGrpSpPr/>
          <p:nvPr/>
        </p:nvGrpSpPr>
        <p:grpSpPr>
          <a:xfrm>
            <a:off x="4941949" y="1676802"/>
            <a:ext cx="2421553" cy="1789895"/>
            <a:chOff x="331763" y="414153"/>
            <a:chExt cx="6903246" cy="5290678"/>
          </a:xfrm>
        </p:grpSpPr>
        <p:sp>
          <p:nvSpPr>
            <p:cNvPr id="4310" name="Google Shape;4310;p54"/>
            <p:cNvSpPr/>
            <p:nvPr/>
          </p:nvSpPr>
          <p:spPr>
            <a:xfrm>
              <a:off x="2953125" y="4769256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4"/>
            <p:cNvSpPr/>
            <p:nvPr/>
          </p:nvSpPr>
          <p:spPr>
            <a:xfrm>
              <a:off x="2772650" y="5477956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3F16293-2F32-04AC-2CB8-BB44A3D123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218507"/>
              </p:ext>
            </p:extLst>
          </p:nvPr>
        </p:nvGraphicFramePr>
        <p:xfrm>
          <a:off x="571458" y="609470"/>
          <a:ext cx="3547745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A879CC-73F8-5AB9-6275-7D06520962FD}"/>
              </a:ext>
            </a:extLst>
          </p:cNvPr>
          <p:cNvSpPr txBox="1"/>
          <p:nvPr/>
        </p:nvSpPr>
        <p:spPr>
          <a:xfrm>
            <a:off x="4941949" y="1827654"/>
            <a:ext cx="2444697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 1.3.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</a:t>
            </a:r>
            <a:r>
              <a:rPr lang="id-ID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Seluruh Negara</a:t>
            </a:r>
            <a:b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i="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(explodingtopics.com, 2024)</a:t>
            </a:r>
            <a:endParaRPr lang="en-ID" sz="10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617C737-93B9-4E21-59D6-B320DA5DE245}"/>
              </a:ext>
            </a:extLst>
          </p:cNvPr>
          <p:cNvCxnSpPr/>
          <p:nvPr/>
        </p:nvCxnSpPr>
        <p:spPr>
          <a:xfrm>
            <a:off x="3901905" y="1961423"/>
            <a:ext cx="795738" cy="684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Calon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magangnya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termonitoring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para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bingung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jawabnya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IDENTIFIKASI MASALAH</a:t>
            </a:r>
            <a:endParaRPr dirty="0"/>
          </a:p>
        </p:txBody>
      </p:sp>
      <p:sp>
        <p:nvSpPr>
          <p:cNvPr id="1368" name="Google Shape;1368;p36"/>
          <p:cNvSpPr txBox="1">
            <a:spLocks noGrp="1"/>
          </p:cNvSpPr>
          <p:nvPr>
            <p:ph type="subTitle" idx="1"/>
          </p:nvPr>
        </p:nvSpPr>
        <p:spPr>
          <a:xfrm>
            <a:off x="391214" y="1941525"/>
            <a:ext cx="4180786" cy="1116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sangat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PT </a:t>
            </a:r>
            <a:r>
              <a:rPr lang="en-ID" dirty="0" err="1"/>
              <a:t>Timah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template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diteruskan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mentornya</a:t>
            </a:r>
            <a:r>
              <a:rPr lang="en-ID" dirty="0"/>
              <a:t> masing-masing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69" name="Google Shape;1369;p36"/>
          <p:cNvSpPr txBox="1">
            <a:spLocks noGrp="1"/>
          </p:cNvSpPr>
          <p:nvPr>
            <p:ph type="subTitle" idx="2"/>
          </p:nvPr>
        </p:nvSpPr>
        <p:spPr>
          <a:xfrm>
            <a:off x="5193234" y="2768562"/>
            <a:ext cx="3230766" cy="1674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Pengisian</a:t>
            </a:r>
            <a:r>
              <a:rPr lang="en-ID" dirty="0"/>
              <a:t> </a:t>
            </a:r>
            <a:r>
              <a:rPr lang="en-ID" dirty="0" err="1"/>
              <a:t>absensi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pulpen</a:t>
            </a:r>
            <a:r>
              <a:rPr lang="en-ID" dirty="0"/>
              <a:t> dan </a:t>
            </a:r>
            <a:r>
              <a:rPr lang="en-ID" dirty="0" err="1"/>
              <a:t>kertas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kurangnya</a:t>
            </a:r>
            <a:r>
              <a:rPr lang="en-ID" dirty="0"/>
              <a:t> </a:t>
            </a:r>
            <a:r>
              <a:rPr lang="en-ID" dirty="0" err="1"/>
              <a:t>keefisien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data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magang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373" name="Google Shape;1373;p36"/>
          <p:cNvSpPr txBox="1">
            <a:spLocks noGrp="1"/>
          </p:cNvSpPr>
          <p:nvPr>
            <p:ph type="title" idx="7"/>
          </p:nvPr>
        </p:nvSpPr>
        <p:spPr>
          <a:xfrm>
            <a:off x="1565904" y="1332025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3</a:t>
            </a:r>
            <a:endParaRPr dirty="0"/>
          </a:p>
        </p:txBody>
      </p:sp>
      <p:sp>
        <p:nvSpPr>
          <p:cNvPr id="1375" name="Google Shape;1375;p36"/>
          <p:cNvSpPr txBox="1">
            <a:spLocks noGrp="1"/>
          </p:cNvSpPr>
          <p:nvPr>
            <p:ph type="title" idx="9"/>
          </p:nvPr>
        </p:nvSpPr>
        <p:spPr>
          <a:xfrm>
            <a:off x="6255228" y="2320962"/>
            <a:ext cx="720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4</a:t>
            </a:r>
            <a:endParaRPr dirty="0"/>
          </a:p>
        </p:txBody>
      </p:sp>
      <p:grpSp>
        <p:nvGrpSpPr>
          <p:cNvPr id="1385" name="Google Shape;1385;p36"/>
          <p:cNvGrpSpPr/>
          <p:nvPr/>
        </p:nvGrpSpPr>
        <p:grpSpPr>
          <a:xfrm>
            <a:off x="1634210" y="1343089"/>
            <a:ext cx="583183" cy="425969"/>
            <a:chOff x="2361225" y="3521900"/>
            <a:chExt cx="4421400" cy="589250"/>
          </a:xfrm>
        </p:grpSpPr>
        <p:cxnSp>
          <p:nvCxnSpPr>
            <p:cNvPr id="1386" name="Google Shape;1386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1" name="Google Shape;1391;p36"/>
          <p:cNvGrpSpPr/>
          <p:nvPr/>
        </p:nvGrpSpPr>
        <p:grpSpPr>
          <a:xfrm>
            <a:off x="6392345" y="2342593"/>
            <a:ext cx="583183" cy="425969"/>
            <a:chOff x="2361225" y="3521900"/>
            <a:chExt cx="4421400" cy="589250"/>
          </a:xfrm>
        </p:grpSpPr>
        <p:cxnSp>
          <p:nvCxnSpPr>
            <p:cNvPr id="1392" name="Google Shape;1392;p36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36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0556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id-ID" dirty="0"/>
              <a:t>RUMUSAN MASALAH</a:t>
            </a:r>
            <a:endParaRPr dirty="0"/>
          </a:p>
        </p:txBody>
      </p:sp>
      <p:graphicFrame>
        <p:nvGraphicFramePr>
          <p:cNvPr id="4478" name="Google Shape;4478;p64"/>
          <p:cNvGraphicFramePr/>
          <p:nvPr/>
        </p:nvGraphicFramePr>
        <p:xfrm>
          <a:off x="720000" y="2194058"/>
          <a:ext cx="7704000" cy="2432047"/>
        </p:xfrm>
        <a:graphic>
          <a:graphicData uri="http://schemas.openxmlformats.org/drawingml/2006/table">
            <a:tbl>
              <a:tblPr>
                <a:noFill/>
                <a:tableStyleId>{5F222DA7-EE8E-4C3E-93B2-D5ED1FB3F53E}</a:tableStyleId>
              </a:tblPr>
              <a:tblGrid>
                <a:gridCol w="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Bagaimana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membantu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Perguruan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Tinggi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maupun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PT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Timah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dalam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memonitoring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pelaksanaan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Program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Magang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Mahasiswa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</a:t>
                      </a:r>
                      <a:r>
                        <a:rPr lang="en-ID" sz="1100" b="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Bersertifikat</a:t>
                      </a:r>
                      <a:r>
                        <a:rPr lang="en-ID" sz="1100" b="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Libre Baskerville"/>
                          <a:cs typeface="Libre Baskerville"/>
                          <a:sym typeface="Libre Baskerville"/>
                        </a:rPr>
                        <a:t> (PMMB)?</a:t>
                      </a:r>
                      <a:endParaRPr sz="1100" b="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b="1" dirty="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mengarahkan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melaksanakan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sehingga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mengetahui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tugas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dan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tanggung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jawabnya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selama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pelaksanaan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magang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berlangsung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memudahkan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penilaian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kinerja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10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id-ID" b="1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 b="1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Bagaimana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membantu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pengisian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absensi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agar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tidak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terjadinya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kehilangan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data dan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menjadi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penunjang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dalam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pemberian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gaji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kepada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lang="en-ID" sz="1050" dirty="0" err="1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mahasiswa</a:t>
                      </a:r>
                      <a:r>
                        <a:rPr lang="en-ID" sz="1050" dirty="0">
                          <a:solidFill>
                            <a:schemeClr val="dk1"/>
                          </a:solidFill>
                          <a:latin typeface="Segoe Print" panose="02000600000000000000" pitchFamily="2" charset="0"/>
                          <a:ea typeface="Source Sans 3"/>
                          <a:cs typeface="Source Sans 3"/>
                          <a:sym typeface="Source Sans 3"/>
                        </a:rPr>
                        <a:t>?</a:t>
                      </a:r>
                      <a:endParaRPr sz="1050" dirty="0">
                        <a:solidFill>
                          <a:schemeClr val="dk1"/>
                        </a:solidFill>
                        <a:latin typeface="Segoe Print" panose="02000600000000000000" pitchFamily="2" charset="0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9" name="Google Shape;4479;p64"/>
          <p:cNvSpPr txBox="1"/>
          <p:nvPr/>
        </p:nvSpPr>
        <p:spPr>
          <a:xfrm>
            <a:off x="960875" y="1337700"/>
            <a:ext cx="72222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Berdasarkan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data-data yang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telah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dipaparkan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di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latar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belakang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,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maka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dapat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dirumuskan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masalah-masalah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sebagai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 err="1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berikut</a:t>
            </a:r>
            <a:r>
              <a:rPr lang="id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 </a:t>
            </a:r>
            <a:r>
              <a:rPr lang="en-ID" b="1" dirty="0">
                <a:solidFill>
                  <a:schemeClr val="dk1"/>
                </a:solidFill>
                <a:latin typeface="Segoe Print" panose="02000600000000000000" pitchFamily="2" charset="0"/>
                <a:ea typeface="Source Sans 3"/>
                <a:cs typeface="Source Sans 3"/>
                <a:sym typeface="Source Sans 3"/>
              </a:rPr>
              <a:t>:</a:t>
            </a:r>
            <a:endParaRPr dirty="0">
              <a:solidFill>
                <a:schemeClr val="dk1"/>
              </a:solidFill>
              <a:latin typeface="Segoe Print" panose="02000600000000000000" pitchFamily="2" charset="0"/>
              <a:ea typeface="Source Sans 3"/>
              <a:cs typeface="Source Sans 3"/>
              <a:sym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25698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1180</Words>
  <Application>Microsoft Office PowerPoint</Application>
  <PresentationFormat>On-screen Show (16:9)</PresentationFormat>
  <Paragraphs>176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Wingdings</vt:lpstr>
      <vt:lpstr>Imprint MT Shadow</vt:lpstr>
      <vt:lpstr>Garamond</vt:lpstr>
      <vt:lpstr>Calibri</vt:lpstr>
      <vt:lpstr>Segoe Print</vt:lpstr>
      <vt:lpstr>Sitka Display Semibold</vt:lpstr>
      <vt:lpstr>Libre Baskerville</vt:lpstr>
      <vt:lpstr>Nunito Light</vt:lpstr>
      <vt:lpstr>Source Sans 3 Light</vt:lpstr>
      <vt:lpstr>Anaheim</vt:lpstr>
      <vt:lpstr>Source Sans 3</vt:lpstr>
      <vt:lpstr>Reconstruction Era and the Gilded Age - History - 11th grade by Slidesgo</vt:lpstr>
      <vt:lpstr>‘’Sistem Informasi Pelaksanaan Program Magang Mahasiswa Bersertifikat Berbasis Web Di PT Timah Tbk’’ </vt:lpstr>
      <vt:lpstr>BAB I</vt:lpstr>
      <vt:lpstr>—Latar Belakang</vt:lpstr>
      <vt:lpstr>Distribusi Penggunaan Internet 2024</vt:lpstr>
      <vt:lpstr>Distribusi Penggunaan Internet 2024</vt:lpstr>
      <vt:lpstr>PowerPoint Presentation</vt:lpstr>
      <vt:lpstr>IDENTIFIKASI MASALAH</vt:lpstr>
      <vt:lpstr>IDENTIFIKASI MASALAH</vt:lpstr>
      <vt:lpstr> RUMUSAN MASALAH</vt:lpstr>
      <vt:lpstr>TUJUAN PENELITIAN</vt:lpstr>
      <vt:lpstr>BAB II</vt:lpstr>
      <vt:lpstr>LANDASAN TEORI</vt:lpstr>
      <vt:lpstr>LANJUTAN...</vt:lpstr>
      <vt:lpstr>BAB III</vt:lpstr>
      <vt:lpstr>PowerPoint Presentation</vt:lpstr>
      <vt:lpstr>Product Backlog</vt:lpstr>
      <vt:lpstr>Use Case Diagram</vt:lpstr>
      <vt:lpstr>Hasil Angket</vt:lpstr>
      <vt:lpstr>BAB IV</vt:lpstr>
      <vt:lpstr>PEMBAHASAN DAN TOPIK</vt:lpstr>
      <vt:lpstr>BAB V</vt:lpstr>
      <vt:lpstr>KESIMPULAN</vt:lpstr>
      <vt:lpstr>SARAN</vt:lpstr>
      <vt:lpstr>TERIMAKASIH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Pelaksanaan Program Magang Mahasiswa Bersertifikat Berbasis Web Di PT Timah Tbk</dc:title>
  <dc:creator>HP</dc:creator>
  <cp:lastModifiedBy>Dyo Wiranata Mulya</cp:lastModifiedBy>
  <cp:revision>15</cp:revision>
  <dcterms:modified xsi:type="dcterms:W3CDTF">2024-10-13T06:08:02Z</dcterms:modified>
</cp:coreProperties>
</file>