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 Alanna" initials="SA" lastIdx="2" clrIdx="0">
    <p:extLst>
      <p:ext uri="{19B8F6BF-5375-455C-9EA6-DF929625EA0E}">
        <p15:presenceInfo xmlns:p15="http://schemas.microsoft.com/office/powerpoint/2012/main" userId="00032ec956f8a3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9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3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9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4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6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8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0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3451603" y="1035204"/>
            <a:ext cx="5315280" cy="938917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계산기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6858935" y="1974121"/>
            <a:ext cx="1907947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en-US" altLang="ko-KR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06B4A1-E9CC-4F2C-A1FE-63049A295B64}"/>
              </a:ext>
            </a:extLst>
          </p:cNvPr>
          <p:cNvSpPr/>
          <p:nvPr/>
        </p:nvSpPr>
        <p:spPr>
          <a:xfrm>
            <a:off x="8328562" y="1974121"/>
            <a:ext cx="438320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rgbClr val="CAD7E0"/>
              </a:gs>
              <a:gs pos="100000">
                <a:srgbClr val="B0C0D1"/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▲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▼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BD6B90-8A85-40C9-BFCA-305B04B0C2DE}"/>
              </a:ext>
            </a:extLst>
          </p:cNvPr>
          <p:cNvSpPr/>
          <p:nvPr/>
        </p:nvSpPr>
        <p:spPr>
          <a:xfrm>
            <a:off x="3486119" y="2772668"/>
            <a:ext cx="194445" cy="186697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√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932514" y="2670696"/>
            <a:ext cx="425330" cy="425330"/>
            <a:chOff x="1651388" y="2172798"/>
            <a:chExt cx="1083168" cy="1083168"/>
          </a:xfrm>
        </p:grpSpPr>
        <p:sp>
          <p:nvSpPr>
            <p:cNvPr id="75" name="타원 74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3932514" y="4379061"/>
            <a:ext cx="425330" cy="425330"/>
            <a:chOff x="8846116" y="4168827"/>
            <a:chExt cx="1083168" cy="1083168"/>
          </a:xfrm>
        </p:grpSpPr>
        <p:sp>
          <p:nvSpPr>
            <p:cNvPr id="78" name="타원 77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3932514" y="3240151"/>
            <a:ext cx="425330" cy="425330"/>
            <a:chOff x="8723358" y="1778931"/>
            <a:chExt cx="1083168" cy="1083168"/>
          </a:xfrm>
        </p:grpSpPr>
        <p:sp>
          <p:nvSpPr>
            <p:cNvPr id="81" name="타원 80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3932514" y="3822278"/>
            <a:ext cx="425330" cy="425330"/>
            <a:chOff x="2899657" y="4303429"/>
            <a:chExt cx="1083168" cy="1083168"/>
          </a:xfrm>
        </p:grpSpPr>
        <p:sp>
          <p:nvSpPr>
            <p:cNvPr id="84" name="타원 83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4513494" y="3802449"/>
            <a:ext cx="22030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B4541"/>
                </a:solidFill>
              </a:rPr>
              <a:t>손채영</a:t>
            </a:r>
            <a:endParaRPr lang="en-US" altLang="ko-KR" sz="1600" dirty="0">
              <a:solidFill>
                <a:srgbClr val="4B454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22737" y="4347926"/>
            <a:ext cx="210963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B4541"/>
                </a:solidFill>
              </a:rPr>
              <a:t> 이한결</a:t>
            </a:r>
            <a:endParaRPr lang="en-US" altLang="ko-KR" sz="1600" dirty="0">
              <a:solidFill>
                <a:srgbClr val="4B454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513495" y="3228134"/>
            <a:ext cx="20188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B4541"/>
                </a:solidFill>
              </a:rPr>
              <a:t>김태윤</a:t>
            </a:r>
            <a:endParaRPr lang="en-US" altLang="ko-KR" sz="1600" dirty="0">
              <a:solidFill>
                <a:srgbClr val="4B454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13494" y="2664867"/>
            <a:ext cx="20188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B4541"/>
                </a:solidFill>
              </a:rPr>
              <a:t>김길순</a:t>
            </a:r>
            <a:endParaRPr lang="en-US" altLang="ko-KR" sz="1600" dirty="0">
              <a:solidFill>
                <a:srgbClr val="4B4541"/>
              </a:solidFill>
            </a:endParaRPr>
          </a:p>
        </p:txBody>
      </p:sp>
      <p:sp>
        <p:nvSpPr>
          <p:cNvPr id="93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3486118" y="3346265"/>
            <a:ext cx="194445" cy="195241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3486116" y="3923761"/>
            <a:ext cx="194445" cy="195241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3486116" y="4517534"/>
            <a:ext cx="194445" cy="195241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26908" y="232383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B4541"/>
                </a:solidFill>
              </a:rPr>
              <a:t>발표자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38AF7E4-29E0-45AA-8C65-B95892C14CC2}"/>
              </a:ext>
            </a:extLst>
          </p:cNvPr>
          <p:cNvGrpSpPr/>
          <p:nvPr/>
        </p:nvGrpSpPr>
        <p:grpSpPr>
          <a:xfrm>
            <a:off x="3934171" y="4974454"/>
            <a:ext cx="425330" cy="425330"/>
            <a:chOff x="8846116" y="4168827"/>
            <a:chExt cx="1083168" cy="108316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17F5242-A96D-41F5-AAE6-77D5D5EC36C3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84D006A-84C2-43F3-A9B5-C710D568A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B42C99-3791-4CB6-AC0B-F7EE544F7CC2}"/>
              </a:ext>
            </a:extLst>
          </p:cNvPr>
          <p:cNvSpPr/>
          <p:nvPr/>
        </p:nvSpPr>
        <p:spPr>
          <a:xfrm>
            <a:off x="4424394" y="4952911"/>
            <a:ext cx="210963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B4541"/>
                </a:solidFill>
              </a:rPr>
              <a:t> 이현준</a:t>
            </a:r>
            <a:endParaRPr lang="en-US" altLang="ko-KR" sz="1600" dirty="0">
              <a:solidFill>
                <a:srgbClr val="4B4541"/>
              </a:solidFill>
            </a:endParaRPr>
          </a:p>
        </p:txBody>
      </p:sp>
      <p:sp>
        <p:nvSpPr>
          <p:cNvPr id="35" name="사각형: 둥근 모서리 31">
            <a:extLst>
              <a:ext uri="{FF2B5EF4-FFF2-40B4-BE49-F238E27FC236}">
                <a16:creationId xmlns:a16="http://schemas.microsoft.com/office/drawing/2014/main" id="{74DCF261-09E1-4875-90CC-44CE1600E18A}"/>
              </a:ext>
            </a:extLst>
          </p:cNvPr>
          <p:cNvSpPr/>
          <p:nvPr/>
        </p:nvSpPr>
        <p:spPr>
          <a:xfrm>
            <a:off x="3487773" y="5112927"/>
            <a:ext cx="194445" cy="195241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3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F78E60-9CE5-4800-83A9-370A7609C9AD}"/>
              </a:ext>
            </a:extLst>
          </p:cNvPr>
          <p:cNvSpPr/>
          <p:nvPr/>
        </p:nvSpPr>
        <p:spPr>
          <a:xfrm>
            <a:off x="401934" y="683288"/>
            <a:ext cx="11334541" cy="5833249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55"/>
              </a:spcBef>
              <a:spcAft>
                <a:spcPts val="0"/>
              </a:spcAft>
            </a:pPr>
            <a:r>
              <a:rPr lang="en-US" altLang="ko-KR" sz="9600" dirty="0">
                <a:solidFill>
                  <a:srgbClr val="A2959E"/>
                </a:solidFill>
              </a:rPr>
              <a:t>Q &amp; A</a:t>
            </a:r>
            <a:endParaRPr lang="ko-KR" altLang="en-US" sz="9600" dirty="0">
              <a:solidFill>
                <a:srgbClr val="A295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2859917" y="1035204"/>
            <a:ext cx="6337349" cy="5614171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latinLnBrk="0">
              <a:buFontTx/>
              <a:buChar char="-"/>
              <a:defRPr/>
            </a:pPr>
            <a:r>
              <a:rPr lang="ko-KR" altLang="en-US" sz="2300" dirty="0">
                <a:solidFill>
                  <a:srgbClr val="A2959E"/>
                </a:solidFill>
              </a:rPr>
              <a:t>개발환경</a:t>
            </a:r>
            <a:endParaRPr lang="en-US" altLang="ko-KR" sz="2300" dirty="0">
              <a:solidFill>
                <a:srgbClr val="A2959E"/>
              </a:solidFill>
            </a:endParaRPr>
          </a:p>
          <a:p>
            <a:pPr latinLnBrk="0">
              <a:defRPr/>
            </a:pP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r>
              <a:rPr lang="ko-KR" altLang="en-US" sz="2300" dirty="0">
                <a:solidFill>
                  <a:srgbClr val="A2959E"/>
                </a:solidFill>
              </a:rPr>
              <a:t>개발 동기 및 목적</a:t>
            </a: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r>
              <a:rPr lang="ko-KR" altLang="en-US" sz="2300" dirty="0">
                <a:solidFill>
                  <a:srgbClr val="A2959E"/>
                </a:solidFill>
              </a:rPr>
              <a:t>시스템 개요</a:t>
            </a: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r>
              <a:rPr lang="ko-KR" altLang="en-US" sz="2300" dirty="0">
                <a:solidFill>
                  <a:srgbClr val="A2959E"/>
                </a:solidFill>
              </a:rPr>
              <a:t>프로그램 구조</a:t>
            </a: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r>
              <a:rPr lang="ko-KR" altLang="en-US" sz="2300" dirty="0">
                <a:solidFill>
                  <a:srgbClr val="A2959E"/>
                </a:solidFill>
              </a:rPr>
              <a:t>프로그램 화면</a:t>
            </a: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r>
              <a:rPr lang="ko-KR" altLang="en-US" sz="2300" dirty="0">
                <a:solidFill>
                  <a:srgbClr val="A2959E"/>
                </a:solidFill>
              </a:rPr>
              <a:t>시연 </a:t>
            </a: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r>
              <a:rPr lang="ko-KR" altLang="en-US" sz="2300" dirty="0">
                <a:solidFill>
                  <a:srgbClr val="A2959E"/>
                </a:solidFill>
              </a:rPr>
              <a:t>에필로그</a:t>
            </a: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endParaRPr lang="en-US" altLang="ko-KR" sz="2300" dirty="0">
              <a:solidFill>
                <a:srgbClr val="A2959E"/>
              </a:solidFill>
            </a:endParaRPr>
          </a:p>
          <a:p>
            <a:pPr marL="342900" indent="-342900" latinLnBrk="0">
              <a:buFontTx/>
              <a:buChar char="-"/>
              <a:defRPr/>
            </a:pPr>
            <a:r>
              <a:rPr lang="en-US" altLang="ko-KR" sz="2300" dirty="0">
                <a:solidFill>
                  <a:srgbClr val="A2959E"/>
                </a:solidFill>
              </a:rPr>
              <a:t>Q &amp; A</a:t>
            </a:r>
            <a:endParaRPr lang="ko-KR" altLang="en-US" sz="2300" dirty="0">
              <a:solidFill>
                <a:srgbClr val="A2959E"/>
              </a:solidFill>
            </a:endParaRPr>
          </a:p>
        </p:txBody>
      </p:sp>
      <p:sp>
        <p:nvSpPr>
          <p:cNvPr id="90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1390290" y="465749"/>
            <a:ext cx="1469627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목차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3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798990" y="465749"/>
            <a:ext cx="2060927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개발 환경</a:t>
            </a:r>
            <a:endParaRPr lang="en-US" altLang="ko-KR" sz="28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B4F5AA2-07C7-495E-8733-33690A8AD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5852"/>
              </p:ext>
            </p:extLst>
          </p:nvPr>
        </p:nvGraphicFramePr>
        <p:xfrm>
          <a:off x="1093432" y="1556921"/>
          <a:ext cx="10005136" cy="45242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02568">
                  <a:extLst>
                    <a:ext uri="{9D8B030D-6E8A-4147-A177-3AD203B41FA5}">
                      <a16:colId xmlns:a16="http://schemas.microsoft.com/office/drawing/2014/main" val="163278394"/>
                    </a:ext>
                  </a:extLst>
                </a:gridCol>
                <a:gridCol w="5002568">
                  <a:extLst>
                    <a:ext uri="{9D8B030D-6E8A-4147-A177-3AD203B41FA5}">
                      <a16:colId xmlns:a16="http://schemas.microsoft.com/office/drawing/2014/main" val="883053120"/>
                    </a:ext>
                  </a:extLst>
                </a:gridCol>
              </a:tblGrid>
              <a:tr h="1508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Window 10 / OSX</a:t>
                      </a:r>
                      <a:endParaRPr lang="ko-KR" altLang="en-US" sz="2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35508"/>
                  </a:ext>
                </a:extLst>
              </a:tr>
              <a:tr h="1508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/>
                        <a:t>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/>
                        <a:t>Java</a:t>
                      </a:r>
                      <a:endParaRPr lang="ko-KR" altLang="en-US" sz="2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41692"/>
                  </a:ext>
                </a:extLst>
              </a:tr>
              <a:tr h="1508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/>
                        <a:t>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/>
                        <a:t>Eclipse</a:t>
                      </a:r>
                      <a:endParaRPr lang="ko-KR" altLang="en-US" sz="2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77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7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428399" y="1008000"/>
            <a:ext cx="11336400" cy="5614171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ts val="155"/>
              </a:spcBef>
              <a:spcAft>
                <a:spcPts val="0"/>
              </a:spcAft>
            </a:pPr>
            <a:r>
              <a:rPr lang="ko-KR" altLang="en-US" sz="2300" dirty="0">
                <a:solidFill>
                  <a:srgbClr val="A2959E"/>
                </a:solidFill>
              </a:rPr>
              <a:t>우리는 평소 간단한 계산이든 혹은 조금 복잡한 연산 문제이든 항상 계산기를 이용해 손쉽게 문제를 해결해 왔습니다</a:t>
            </a:r>
            <a:r>
              <a:rPr lang="en-US" altLang="ko-KR" sz="2300" dirty="0">
                <a:solidFill>
                  <a:srgbClr val="A2959E"/>
                </a:solidFill>
              </a:rPr>
              <a:t>.</a:t>
            </a:r>
          </a:p>
          <a:p>
            <a:pPr lvl="0">
              <a:lnSpc>
                <a:spcPct val="150000"/>
              </a:lnSpc>
              <a:spcBef>
                <a:spcPts val="155"/>
              </a:spcBef>
              <a:spcAft>
                <a:spcPts val="0"/>
              </a:spcAft>
            </a:pPr>
            <a:endParaRPr lang="en-US" altLang="ko-KR" sz="2300" dirty="0">
              <a:solidFill>
                <a:srgbClr val="A2959E"/>
              </a:solidFill>
            </a:endParaRPr>
          </a:p>
          <a:p>
            <a:pPr lvl="0">
              <a:lnSpc>
                <a:spcPct val="150000"/>
              </a:lnSpc>
              <a:spcBef>
                <a:spcPts val="155"/>
              </a:spcBef>
              <a:spcAft>
                <a:spcPts val="0"/>
              </a:spcAft>
            </a:pPr>
            <a:r>
              <a:rPr lang="ko-KR" altLang="en-US" sz="2300" dirty="0">
                <a:solidFill>
                  <a:srgbClr val="A2959E"/>
                </a:solidFill>
              </a:rPr>
              <a:t>단순히 버튼만 누르는 것뿐인데 어떻게 내가 원하는 답이 나올까 에서 시작된 물음은 우리의 일상 속에 당연히 존재하는 </a:t>
            </a:r>
            <a:r>
              <a:rPr lang="en-US" altLang="ko-KR" sz="2300" dirty="0">
                <a:solidFill>
                  <a:srgbClr val="A2959E"/>
                </a:solidFill>
              </a:rPr>
              <a:t>'</a:t>
            </a:r>
            <a:r>
              <a:rPr lang="ko-KR" altLang="en-US" sz="2300" dirty="0">
                <a:solidFill>
                  <a:srgbClr val="A2959E"/>
                </a:solidFill>
              </a:rPr>
              <a:t>계산기</a:t>
            </a:r>
            <a:r>
              <a:rPr lang="en-US" altLang="ko-KR" sz="2300" dirty="0">
                <a:solidFill>
                  <a:srgbClr val="A2959E"/>
                </a:solidFill>
              </a:rPr>
              <a:t>'</a:t>
            </a:r>
            <a:r>
              <a:rPr lang="ko-KR" altLang="en-US" sz="2300" dirty="0">
                <a:solidFill>
                  <a:srgbClr val="A2959E"/>
                </a:solidFill>
              </a:rPr>
              <a:t>를 어쩌면 우리도 만들 수 있지 않을까</a:t>
            </a:r>
            <a:r>
              <a:rPr lang="en-US" altLang="ko-KR" sz="2300" dirty="0">
                <a:solidFill>
                  <a:srgbClr val="A2959E"/>
                </a:solidFill>
              </a:rPr>
              <a:t>? </a:t>
            </a:r>
            <a:r>
              <a:rPr lang="ko-KR" altLang="en-US" sz="2300" dirty="0">
                <a:solidFill>
                  <a:srgbClr val="A2959E"/>
                </a:solidFill>
              </a:rPr>
              <a:t>만들어 보자</a:t>
            </a:r>
            <a:r>
              <a:rPr lang="en-US" altLang="ko-KR" sz="2300" dirty="0">
                <a:solidFill>
                  <a:srgbClr val="A2959E"/>
                </a:solidFill>
              </a:rPr>
              <a:t>!</a:t>
            </a:r>
            <a:r>
              <a:rPr lang="ko-KR" altLang="en-US" sz="2300" dirty="0">
                <a:solidFill>
                  <a:srgbClr val="A2959E"/>
                </a:solidFill>
              </a:rPr>
              <a:t>라는 목표를 갖게 되어 개발을 시작하게 되었습니다</a:t>
            </a:r>
            <a:endParaRPr lang="en-US" altLang="ko-KR" sz="2300" dirty="0">
              <a:solidFill>
                <a:srgbClr val="A2959E"/>
              </a:solidFill>
            </a:endParaRPr>
          </a:p>
        </p:txBody>
      </p:sp>
      <p:sp>
        <p:nvSpPr>
          <p:cNvPr id="90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319596" y="341462"/>
            <a:ext cx="3666478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3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개발 동기 및 목적</a:t>
            </a:r>
            <a:endParaRPr lang="en-US" altLang="ko-KR" sz="3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1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319596" y="341462"/>
            <a:ext cx="2704958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3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시스템 개요</a:t>
            </a:r>
            <a:endParaRPr lang="en-US" altLang="ko-KR" sz="3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454518-4EAB-4096-BDF9-0F37E03D3C5B}"/>
              </a:ext>
            </a:extLst>
          </p:cNvPr>
          <p:cNvSpPr/>
          <p:nvPr/>
        </p:nvSpPr>
        <p:spPr>
          <a:xfrm>
            <a:off x="427800" y="1052390"/>
            <a:ext cx="11336400" cy="5614171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/>
              <a:t>계산기 사용시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559A85-80B7-4196-9B8F-2927D0235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49" y="2281983"/>
            <a:ext cx="912176" cy="912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48B3C-1074-450B-91CA-555B8995D9EC}"/>
              </a:ext>
            </a:extLst>
          </p:cNvPr>
          <p:cNvSpPr txBox="1"/>
          <p:nvPr/>
        </p:nvSpPr>
        <p:spPr>
          <a:xfrm>
            <a:off x="683278" y="1391793"/>
            <a:ext cx="199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사용 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EC199-29A6-4802-9DFF-C7E7DB55DF5F}"/>
              </a:ext>
            </a:extLst>
          </p:cNvPr>
          <p:cNvSpPr txBox="1"/>
          <p:nvPr/>
        </p:nvSpPr>
        <p:spPr>
          <a:xfrm>
            <a:off x="1518727" y="29543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풀이시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6B46D6-52DC-4F54-BC4D-378393992410}"/>
              </a:ext>
            </a:extLst>
          </p:cNvPr>
          <p:cNvGrpSpPr/>
          <p:nvPr/>
        </p:nvGrpSpPr>
        <p:grpSpPr>
          <a:xfrm>
            <a:off x="1683089" y="1807757"/>
            <a:ext cx="1119930" cy="1373870"/>
            <a:chOff x="4582048" y="1828811"/>
            <a:chExt cx="1119930" cy="137387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F4D694-6146-4FE3-B35A-89EA07E5F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048" y="2082751"/>
              <a:ext cx="1119930" cy="111993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6BD52FB-92CF-4A2C-B9B0-E0CC4AFAF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974" y="1828811"/>
              <a:ext cx="457143" cy="45714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8121344-F5E4-4FC4-B9AB-1864A395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8569">
              <a:off x="5190999" y="2009463"/>
              <a:ext cx="319816" cy="31981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BD154A9-002D-4AC9-9C6C-B3541699E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3118">
              <a:off x="4748072" y="1951281"/>
              <a:ext cx="369332" cy="369332"/>
            </a:xfrm>
            <a:prstGeom prst="rect">
              <a:avLst/>
            </a:prstGeom>
          </p:spPr>
        </p:pic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8B5F1A7-4EC3-4CC1-A93A-0CCF4A60E29D}"/>
              </a:ext>
            </a:extLst>
          </p:cNvPr>
          <p:cNvSpPr/>
          <p:nvPr/>
        </p:nvSpPr>
        <p:spPr>
          <a:xfrm>
            <a:off x="3011060" y="2590683"/>
            <a:ext cx="1786724" cy="1662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1FF5D2-5FDD-4700-8953-BC39F5CF5C39}"/>
              </a:ext>
            </a:extLst>
          </p:cNvPr>
          <p:cNvSpPr txBox="1"/>
          <p:nvPr/>
        </p:nvSpPr>
        <p:spPr>
          <a:xfrm>
            <a:off x="1411139" y="52083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풀이시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8AAE25B-B59B-4922-9001-91CBB88606B2}"/>
              </a:ext>
            </a:extLst>
          </p:cNvPr>
          <p:cNvSpPr/>
          <p:nvPr/>
        </p:nvSpPr>
        <p:spPr>
          <a:xfrm>
            <a:off x="2995136" y="4665651"/>
            <a:ext cx="1786724" cy="1662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5492CF-0108-420A-B43B-310F8D3B665F}"/>
              </a:ext>
            </a:extLst>
          </p:cNvPr>
          <p:cNvSpPr txBox="1"/>
          <p:nvPr/>
        </p:nvSpPr>
        <p:spPr>
          <a:xfrm>
            <a:off x="803397" y="3594080"/>
            <a:ext cx="199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사용 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47F00FE-B605-4714-A5A4-568DEA6FA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49" y="4197290"/>
            <a:ext cx="1117189" cy="1117189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762D8B9-7583-4E0A-B564-C71B79148665}"/>
              </a:ext>
            </a:extLst>
          </p:cNvPr>
          <p:cNvSpPr/>
          <p:nvPr/>
        </p:nvSpPr>
        <p:spPr>
          <a:xfrm>
            <a:off x="6526827" y="4597176"/>
            <a:ext cx="1786724" cy="1662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507783-22F1-4026-B8C8-9342002FC27C}"/>
              </a:ext>
            </a:extLst>
          </p:cNvPr>
          <p:cNvSpPr txBox="1"/>
          <p:nvPr/>
        </p:nvSpPr>
        <p:spPr>
          <a:xfrm>
            <a:off x="6751311" y="5004338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빠르고 정확한 </a:t>
            </a:r>
            <a:endParaRPr lang="en-US" altLang="ko-KR" dirty="0"/>
          </a:p>
          <a:p>
            <a:r>
              <a:rPr lang="ko-KR" altLang="en-US" dirty="0"/>
              <a:t>연산 가능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1C791C9-101E-4B77-AA88-52946723A79B}"/>
              </a:ext>
            </a:extLst>
          </p:cNvPr>
          <p:cNvGrpSpPr/>
          <p:nvPr/>
        </p:nvGrpSpPr>
        <p:grpSpPr>
          <a:xfrm>
            <a:off x="8836522" y="4106978"/>
            <a:ext cx="1117189" cy="1146622"/>
            <a:chOff x="8851923" y="4107709"/>
            <a:chExt cx="1117189" cy="1146622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A4247E1-8F08-4CE8-83F5-589676507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36"/>
            <a:stretch/>
          </p:blipFill>
          <p:spPr>
            <a:xfrm>
              <a:off x="8851923" y="4360984"/>
              <a:ext cx="1117189" cy="893347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129087-3EAC-4044-9FC0-31412950340E}"/>
                </a:ext>
              </a:extLst>
            </p:cNvPr>
            <p:cNvSpPr/>
            <p:nvPr/>
          </p:nvSpPr>
          <p:spPr>
            <a:xfrm>
              <a:off x="8851923" y="4197290"/>
              <a:ext cx="352367" cy="342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05324A3-9BED-4C4B-B527-C1AA5C33C948}"/>
                </a:ext>
              </a:extLst>
            </p:cNvPr>
            <p:cNvSpPr/>
            <p:nvPr/>
          </p:nvSpPr>
          <p:spPr>
            <a:xfrm>
              <a:off x="9616745" y="4107709"/>
              <a:ext cx="352367" cy="342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6BEC35CE-F9BB-4FE1-91AF-F0D259512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88" y="4072506"/>
            <a:ext cx="479945" cy="47994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F1B7E8D-B716-4E62-B2B0-B21017C7F1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78" y="4438985"/>
            <a:ext cx="380913" cy="3809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FA6952-49B1-4484-B57F-914A578617E7}"/>
              </a:ext>
            </a:extLst>
          </p:cNvPr>
          <p:cNvSpPr txBox="1"/>
          <p:nvPr/>
        </p:nvSpPr>
        <p:spPr>
          <a:xfrm>
            <a:off x="5915102" y="406965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계산기 사용시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9E218E-DA72-469A-BAFC-AA56ADB5ED5E}"/>
              </a:ext>
            </a:extLst>
          </p:cNvPr>
          <p:cNvGrpSpPr/>
          <p:nvPr/>
        </p:nvGrpSpPr>
        <p:grpSpPr>
          <a:xfrm>
            <a:off x="8744971" y="1924436"/>
            <a:ext cx="1117189" cy="1146622"/>
            <a:chOff x="8851923" y="4107709"/>
            <a:chExt cx="1117189" cy="1146622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18E5A44-CBB4-4ED8-8E51-81D6E8420A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36"/>
            <a:stretch/>
          </p:blipFill>
          <p:spPr>
            <a:xfrm>
              <a:off x="8851923" y="4360984"/>
              <a:ext cx="1117189" cy="893347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5BB9675-9598-49A7-A5E0-FB8DB0C821BF}"/>
                </a:ext>
              </a:extLst>
            </p:cNvPr>
            <p:cNvSpPr/>
            <p:nvPr/>
          </p:nvSpPr>
          <p:spPr>
            <a:xfrm>
              <a:off x="8851923" y="4197290"/>
              <a:ext cx="352367" cy="342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BC77E11-44BC-4ABF-B792-41A37DC8EEFD}"/>
                </a:ext>
              </a:extLst>
            </p:cNvPr>
            <p:cNvSpPr/>
            <p:nvPr/>
          </p:nvSpPr>
          <p:spPr>
            <a:xfrm>
              <a:off x="9616745" y="4107709"/>
              <a:ext cx="352367" cy="342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69E7E5C-4842-48EE-9CD2-B09E9C06B815}"/>
              </a:ext>
            </a:extLst>
          </p:cNvPr>
          <p:cNvSpPr/>
          <p:nvPr/>
        </p:nvSpPr>
        <p:spPr>
          <a:xfrm>
            <a:off x="6513931" y="2576246"/>
            <a:ext cx="1786724" cy="1662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6E9290-561A-4F2F-9FB2-D0FBEB56D96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288" y="2259108"/>
            <a:ext cx="362554" cy="3625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DF6538-18FE-46F9-AD5A-25820F40D2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47" y="1958396"/>
            <a:ext cx="457143" cy="4571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A80ECD-EC10-4CA4-9912-9D2B78A7784F}"/>
              </a:ext>
            </a:extLst>
          </p:cNvPr>
          <p:cNvSpPr txBox="1"/>
          <p:nvPr/>
        </p:nvSpPr>
        <p:spPr>
          <a:xfrm>
            <a:off x="6871400" y="2927208"/>
            <a:ext cx="165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낭비</a:t>
            </a:r>
            <a:endParaRPr lang="en-US" altLang="ko-KR" dirty="0"/>
          </a:p>
          <a:p>
            <a:r>
              <a:rPr lang="ko-KR" altLang="en-US" dirty="0"/>
              <a:t>정확성 떨어짐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4C06C21-DCF1-4825-B358-B166B6373AC7}"/>
              </a:ext>
            </a:extLst>
          </p:cNvPr>
          <p:cNvGrpSpPr/>
          <p:nvPr/>
        </p:nvGrpSpPr>
        <p:grpSpPr>
          <a:xfrm>
            <a:off x="1561465" y="4012961"/>
            <a:ext cx="1119930" cy="1373870"/>
            <a:chOff x="4582048" y="1828811"/>
            <a:chExt cx="1119930" cy="137387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63034EF-CF08-4E4C-AFA4-507122586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048" y="2082751"/>
              <a:ext cx="1119930" cy="111993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B4C3D4C-2617-437B-B671-D35EF89C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974" y="1828811"/>
              <a:ext cx="457143" cy="45714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0DFAE30-1E7E-412C-8A27-27756DC0E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8569">
              <a:off x="5190999" y="2009463"/>
              <a:ext cx="319816" cy="319816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D7474ED-A8E7-4933-B1BA-13231DCB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3118">
              <a:off x="4748072" y="1951281"/>
              <a:ext cx="369332" cy="369332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3487E53-7630-40DA-999F-475B40ED712C}"/>
              </a:ext>
            </a:extLst>
          </p:cNvPr>
          <p:cNvSpPr txBox="1"/>
          <p:nvPr/>
        </p:nvSpPr>
        <p:spPr>
          <a:xfrm>
            <a:off x="6007925" y="206210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계산기 미사용시</a:t>
            </a:r>
          </a:p>
        </p:txBody>
      </p:sp>
    </p:spTree>
    <p:extLst>
      <p:ext uri="{BB962C8B-B14F-4D97-AF65-F5344CB8AC3E}">
        <p14:creationId xmlns:p14="http://schemas.microsoft.com/office/powerpoint/2010/main" val="79928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428729" y="1006515"/>
            <a:ext cx="11334541" cy="5616000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spcBef>
                <a:spcPts val="155"/>
              </a:spcBef>
              <a:spcAft>
                <a:spcPts val="0"/>
              </a:spcAft>
              <a:buFont typeface="Wingdings" panose="05000000000000000000" pitchFamily="2" charset="2"/>
              <a:buChar char=""/>
            </a:pPr>
            <a:endParaRPr lang="en-US" altLang="ko-KR" sz="2300" dirty="0">
              <a:solidFill>
                <a:srgbClr val="A2959E"/>
              </a:solidFill>
            </a:endParaRPr>
          </a:p>
        </p:txBody>
      </p:sp>
      <p:sp>
        <p:nvSpPr>
          <p:cNvPr id="90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319596" y="341462"/>
            <a:ext cx="3666478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3200" b="1" dirty="0">
                <a:solidFill>
                  <a:srgbClr val="A2959E"/>
                </a:solidFill>
              </a:rPr>
              <a:t>프로그램 구조</a:t>
            </a:r>
            <a:endParaRPr lang="en-US" altLang="ko-KR" sz="3200" b="1" dirty="0">
              <a:solidFill>
                <a:srgbClr val="A2959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C904259-6BAF-4FD0-B9A9-4EB7EF77C049}"/>
              </a:ext>
            </a:extLst>
          </p:cNvPr>
          <p:cNvGrpSpPr/>
          <p:nvPr/>
        </p:nvGrpSpPr>
        <p:grpSpPr>
          <a:xfrm>
            <a:off x="1057890" y="1747964"/>
            <a:ext cx="9695895" cy="4220045"/>
            <a:chOff x="787675" y="2050210"/>
            <a:chExt cx="9695895" cy="422004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336E54-DB57-44EC-BB60-E62E5D70CBC5}"/>
                </a:ext>
              </a:extLst>
            </p:cNvPr>
            <p:cNvSpPr/>
            <p:nvPr/>
          </p:nvSpPr>
          <p:spPr>
            <a:xfrm>
              <a:off x="787675" y="3300833"/>
              <a:ext cx="1802167" cy="648070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프로그램 실행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BAC409-0FE6-401C-BBE2-C6D8473FEB53}"/>
                </a:ext>
              </a:extLst>
            </p:cNvPr>
            <p:cNvSpPr/>
            <p:nvPr/>
          </p:nvSpPr>
          <p:spPr>
            <a:xfrm>
              <a:off x="3363676" y="2074258"/>
              <a:ext cx="1802167" cy="648070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표준 계산기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B79B7-D1F2-4A94-A2B4-ED7D180F955E}"/>
                </a:ext>
              </a:extLst>
            </p:cNvPr>
            <p:cNvSpPr/>
            <p:nvPr/>
          </p:nvSpPr>
          <p:spPr>
            <a:xfrm>
              <a:off x="3363676" y="4395103"/>
              <a:ext cx="1802167" cy="648070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공학 계산기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7680653-51E3-4E5B-984C-23D746CD65AC}"/>
                </a:ext>
              </a:extLst>
            </p:cNvPr>
            <p:cNvSpPr/>
            <p:nvPr/>
          </p:nvSpPr>
          <p:spPr>
            <a:xfrm>
              <a:off x="5893808" y="2070143"/>
              <a:ext cx="1802167" cy="648070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사칙연산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E1F9AA-2678-4F89-9CE2-687CB7ED43E7}"/>
                </a:ext>
              </a:extLst>
            </p:cNvPr>
            <p:cNvSpPr/>
            <p:nvPr/>
          </p:nvSpPr>
          <p:spPr>
            <a:xfrm>
              <a:off x="8681403" y="2050210"/>
              <a:ext cx="1802167" cy="648070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결과 도출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09D38B-9795-454A-9967-696646759DFB}"/>
                </a:ext>
              </a:extLst>
            </p:cNvPr>
            <p:cNvSpPr/>
            <p:nvPr/>
          </p:nvSpPr>
          <p:spPr>
            <a:xfrm>
              <a:off x="5963670" y="4014399"/>
              <a:ext cx="1802167" cy="648070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삼각함수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BFC721-500B-4DA5-9033-377DB031D42F}"/>
                </a:ext>
              </a:extLst>
            </p:cNvPr>
            <p:cNvSpPr/>
            <p:nvPr/>
          </p:nvSpPr>
          <p:spPr>
            <a:xfrm>
              <a:off x="5946517" y="4821866"/>
              <a:ext cx="1802167" cy="648070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 ,</a:t>
              </a:r>
              <a:r>
                <a:rPr lang="el-GR" altLang="ko-KR" b="0" i="0" dirty="0">
                  <a:solidFill>
                    <a:srgbClr val="333333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 π</a:t>
              </a:r>
              <a:r>
                <a:rPr lang="en-US" altLang="ko-KR" b="0" i="0" dirty="0">
                  <a:solidFill>
                    <a:srgbClr val="333333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, log,</a:t>
              </a:r>
              <a:r>
                <a:rPr lang="ko-KR" altLang="en-US" b="0" i="0" dirty="0">
                  <a:solidFill>
                    <a:srgbClr val="545454"/>
                  </a:solidFill>
                  <a:effectLst/>
                  <a:latin typeface="Helvetica" panose="020B0604020202020204" pitchFamily="34" charset="0"/>
                </a:rPr>
                <a:t> √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66CD14-113A-4D65-9B43-2C00B4241F52}"/>
                </a:ext>
              </a:extLst>
            </p:cNvPr>
            <p:cNvSpPr/>
            <p:nvPr/>
          </p:nvSpPr>
          <p:spPr>
            <a:xfrm>
              <a:off x="5963670" y="3130544"/>
              <a:ext cx="1802167" cy="648070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연산우선순위 선정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78223E-51F8-4D42-9B2A-3E4FDDE2892B}"/>
                </a:ext>
              </a:extLst>
            </p:cNvPr>
            <p:cNvSpPr/>
            <p:nvPr/>
          </p:nvSpPr>
          <p:spPr>
            <a:xfrm>
              <a:off x="5943572" y="5622185"/>
              <a:ext cx="1802167" cy="648070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rgbClr val="000000"/>
                  </a:solidFill>
                  <a:effectLst/>
                  <a:latin typeface="se-nanumgothic"/>
                </a:rPr>
                <a:t>x² 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D2A937B-6019-4D63-94CE-2C46EB8347CC}"/>
                </a:ext>
              </a:extLst>
            </p:cNvPr>
            <p:cNvSpPr/>
            <p:nvPr/>
          </p:nvSpPr>
          <p:spPr>
            <a:xfrm>
              <a:off x="8681403" y="4243008"/>
              <a:ext cx="1802167" cy="648070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결과 도출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34480D9-16AB-444A-ADF8-22945691FC4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589842" y="3624868"/>
              <a:ext cx="357544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12B955E-E30E-4240-A052-0D0AEB81FD00}"/>
                </a:ext>
              </a:extLst>
            </p:cNvPr>
            <p:cNvCxnSpPr/>
            <p:nvPr/>
          </p:nvCxnSpPr>
          <p:spPr>
            <a:xfrm>
              <a:off x="2947386" y="2376184"/>
              <a:ext cx="0" cy="239047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4414E2A-C84B-41C1-96BD-583EF08C0175}"/>
                </a:ext>
              </a:extLst>
            </p:cNvPr>
            <p:cNvCxnSpPr>
              <a:cxnSpLocks/>
            </p:cNvCxnSpPr>
            <p:nvPr/>
          </p:nvCxnSpPr>
          <p:spPr>
            <a:xfrm>
              <a:off x="2940617" y="2392120"/>
              <a:ext cx="416290" cy="4115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07CC75-B6BA-49DF-AB6D-7D20255CE424}"/>
                </a:ext>
              </a:extLst>
            </p:cNvPr>
            <p:cNvCxnSpPr>
              <a:cxnSpLocks/>
            </p:cNvCxnSpPr>
            <p:nvPr/>
          </p:nvCxnSpPr>
          <p:spPr>
            <a:xfrm>
              <a:off x="2929501" y="4768974"/>
              <a:ext cx="416290" cy="4115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9D270D0-1CCB-4DCE-9EDA-DC65EE096347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5165843" y="2394178"/>
              <a:ext cx="727965" cy="4115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A9158F8-9F70-4398-ACDD-46105BC1916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7695975" y="2374245"/>
              <a:ext cx="985428" cy="19933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D04849A-5CF8-4894-9000-7B8ED73D634B}"/>
                </a:ext>
              </a:extLst>
            </p:cNvPr>
            <p:cNvCxnSpPr>
              <a:cxnSpLocks/>
            </p:cNvCxnSpPr>
            <p:nvPr/>
          </p:nvCxnSpPr>
          <p:spPr>
            <a:xfrm>
              <a:off x="5178720" y="4703263"/>
              <a:ext cx="357544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7B67B78-9889-4B6E-9DB8-704E11647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9495" y="3454579"/>
              <a:ext cx="6769" cy="254575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523C635-2A3B-4602-91D8-762A5825AD20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95" y="3470515"/>
              <a:ext cx="416290" cy="4115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F7A8A09-F430-4BED-AFFF-8633805E845D}"/>
                </a:ext>
              </a:extLst>
            </p:cNvPr>
            <p:cNvCxnSpPr>
              <a:cxnSpLocks/>
            </p:cNvCxnSpPr>
            <p:nvPr/>
          </p:nvCxnSpPr>
          <p:spPr>
            <a:xfrm>
              <a:off x="5516160" y="5993150"/>
              <a:ext cx="416290" cy="4115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5C99CF-CD0B-469D-84A7-83160D550C2A}"/>
                </a:ext>
              </a:extLst>
            </p:cNvPr>
            <p:cNvCxnSpPr>
              <a:cxnSpLocks/>
            </p:cNvCxnSpPr>
            <p:nvPr/>
          </p:nvCxnSpPr>
          <p:spPr>
            <a:xfrm>
              <a:off x="5547380" y="4338434"/>
              <a:ext cx="416290" cy="4115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19AB0A8-AD3E-42DD-BE0B-030DE410EDA0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36" y="5174043"/>
              <a:ext cx="416290" cy="4115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6E74E50-B543-4341-A8DD-2C02F97868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1022" y="3470515"/>
              <a:ext cx="6769" cy="254575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6D05DFE-E6EF-4952-95B3-E302BF3A2271}"/>
                </a:ext>
              </a:extLst>
            </p:cNvPr>
            <p:cNvCxnSpPr>
              <a:cxnSpLocks/>
            </p:cNvCxnSpPr>
            <p:nvPr/>
          </p:nvCxnSpPr>
          <p:spPr>
            <a:xfrm>
              <a:off x="7765837" y="3483503"/>
              <a:ext cx="357544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0105063-F028-43D9-8E34-5745F345F972}"/>
                </a:ext>
              </a:extLst>
            </p:cNvPr>
            <p:cNvCxnSpPr>
              <a:cxnSpLocks/>
            </p:cNvCxnSpPr>
            <p:nvPr/>
          </p:nvCxnSpPr>
          <p:spPr>
            <a:xfrm>
              <a:off x="7774633" y="4362457"/>
              <a:ext cx="357544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452DFDE-9F0F-4B8C-908A-73C806594DF7}"/>
                </a:ext>
              </a:extLst>
            </p:cNvPr>
            <p:cNvCxnSpPr>
              <a:cxnSpLocks/>
            </p:cNvCxnSpPr>
            <p:nvPr/>
          </p:nvCxnSpPr>
          <p:spPr>
            <a:xfrm>
              <a:off x="7748684" y="5145901"/>
              <a:ext cx="357544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1A41BAD-0933-41B8-A3E5-05C5FB947DD9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62" y="6000337"/>
              <a:ext cx="357544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8F2BDB0-1E9F-4EF8-809C-4E33D4BFABE7}"/>
                </a:ext>
              </a:extLst>
            </p:cNvPr>
            <p:cNvCxnSpPr>
              <a:cxnSpLocks/>
            </p:cNvCxnSpPr>
            <p:nvPr/>
          </p:nvCxnSpPr>
          <p:spPr>
            <a:xfrm>
              <a:off x="8106228" y="4567043"/>
              <a:ext cx="584767" cy="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93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319596" y="341462"/>
            <a:ext cx="3666478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3200" b="1" dirty="0">
                <a:solidFill>
                  <a:srgbClr val="A2959E"/>
                </a:solidFill>
              </a:rPr>
              <a:t>프로그램 화면</a:t>
            </a:r>
            <a:endParaRPr lang="en-US" altLang="ko-KR" sz="3200" b="1" dirty="0">
              <a:solidFill>
                <a:srgbClr val="A2959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E1703C-2541-4052-AFE0-7A53E1563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" t="251" r="1806" b="1516"/>
          <a:stretch/>
        </p:blipFill>
        <p:spPr>
          <a:xfrm>
            <a:off x="563913" y="1217950"/>
            <a:ext cx="3877856" cy="504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8CB6A5-DB25-47B5-80C8-CD705D777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" t="1793" b="801"/>
          <a:stretch/>
        </p:blipFill>
        <p:spPr>
          <a:xfrm>
            <a:off x="5232399" y="1259840"/>
            <a:ext cx="6065522" cy="5001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C9DD2B-A2AC-45A4-B030-34E0757233A3}"/>
              </a:ext>
            </a:extLst>
          </p:cNvPr>
          <p:cNvSpPr txBox="1"/>
          <p:nvPr/>
        </p:nvSpPr>
        <p:spPr>
          <a:xfrm>
            <a:off x="1821782" y="63370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 계산기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77D51-5F33-425A-9A81-4FE4530A7922}"/>
              </a:ext>
            </a:extLst>
          </p:cNvPr>
          <p:cNvSpPr txBox="1"/>
          <p:nvPr/>
        </p:nvSpPr>
        <p:spPr>
          <a:xfrm>
            <a:off x="7651389" y="63370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공학 계산기</a:t>
            </a:r>
          </a:p>
        </p:txBody>
      </p:sp>
    </p:spTree>
    <p:extLst>
      <p:ext uri="{BB962C8B-B14F-4D97-AF65-F5344CB8AC3E}">
        <p14:creationId xmlns:p14="http://schemas.microsoft.com/office/powerpoint/2010/main" val="109374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401934" y="406868"/>
            <a:ext cx="11334541" cy="6044264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55"/>
              </a:spcBef>
              <a:spcAft>
                <a:spcPts val="0"/>
              </a:spcAft>
            </a:pPr>
            <a:r>
              <a:rPr lang="ko-KR" altLang="en-US" sz="17000" dirty="0">
                <a:solidFill>
                  <a:srgbClr val="A2959E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572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319596" y="341462"/>
            <a:ext cx="3666478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3200" b="1" dirty="0">
                <a:solidFill>
                  <a:srgbClr val="A2959E"/>
                </a:solidFill>
              </a:rPr>
              <a:t>에필로그</a:t>
            </a:r>
            <a:endParaRPr lang="en-US" altLang="ko-KR" sz="3200" b="1" dirty="0">
              <a:solidFill>
                <a:srgbClr val="A2959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F78E60-9CE5-4800-83A9-370A7609C9AD}"/>
              </a:ext>
            </a:extLst>
          </p:cNvPr>
          <p:cNvSpPr/>
          <p:nvPr/>
        </p:nvSpPr>
        <p:spPr>
          <a:xfrm>
            <a:off x="401934" y="1035204"/>
            <a:ext cx="11334541" cy="5481333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15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2300" dirty="0">
                <a:solidFill>
                  <a:srgbClr val="A2959E"/>
                </a:solidFill>
              </a:rPr>
              <a:t>버튼 클릭 시 숫자 입력이 되고 연산의 순서에 맞게 결과값이 나오도록 만들었습니다</a:t>
            </a:r>
            <a:r>
              <a:rPr lang="en-US" altLang="ko-KR" sz="2300" dirty="0">
                <a:solidFill>
                  <a:srgbClr val="A2959E"/>
                </a:solidFill>
              </a:rPr>
              <a:t>. </a:t>
            </a:r>
            <a:r>
              <a:rPr lang="ko-KR" altLang="en-US" sz="2300" dirty="0">
                <a:solidFill>
                  <a:srgbClr val="A2959E"/>
                </a:solidFill>
              </a:rPr>
              <a:t>추후 키 이벤트를 탑재하여 키보드에서도 숫자와 연산자를 입력하여 계산 결과를 출력할 수 있게 프로그램을 작성했으면 합니다</a:t>
            </a:r>
            <a:r>
              <a:rPr lang="en-US" altLang="ko-KR" sz="2300" dirty="0">
                <a:solidFill>
                  <a:srgbClr val="A2959E"/>
                </a:solidFill>
              </a:rPr>
              <a:t>.</a:t>
            </a:r>
          </a:p>
          <a:p>
            <a:pPr lvl="0">
              <a:spcBef>
                <a:spcPts val="155"/>
              </a:spcBef>
              <a:spcAft>
                <a:spcPts val="0"/>
              </a:spcAft>
            </a:pPr>
            <a:endParaRPr lang="en-US" altLang="ko-KR" sz="2300" dirty="0">
              <a:solidFill>
                <a:srgbClr val="A2959E"/>
              </a:solidFill>
            </a:endParaRPr>
          </a:p>
          <a:p>
            <a:pPr marL="342900" lvl="0" indent="-342900">
              <a:spcBef>
                <a:spcPts val="15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2300" dirty="0">
                <a:solidFill>
                  <a:srgbClr val="A2959E"/>
                </a:solidFill>
              </a:rPr>
              <a:t>또한 계산 결과의 히스토리를 볼 수 있도록 추가하였으면 합니다</a:t>
            </a:r>
            <a:endParaRPr lang="en-US" altLang="ko-KR" sz="2300" dirty="0">
              <a:solidFill>
                <a:srgbClr val="A2959E"/>
              </a:solidFill>
            </a:endParaRPr>
          </a:p>
          <a:p>
            <a:pPr lvl="0">
              <a:spcBef>
                <a:spcPts val="155"/>
              </a:spcBef>
              <a:spcAft>
                <a:spcPts val="0"/>
              </a:spcAft>
            </a:pPr>
            <a:endParaRPr lang="en-US" altLang="ko-KR" sz="2300" dirty="0">
              <a:solidFill>
                <a:srgbClr val="A2959E"/>
              </a:solidFill>
            </a:endParaRPr>
          </a:p>
          <a:p>
            <a:pPr marL="342900" lvl="0" indent="-342900">
              <a:spcBef>
                <a:spcPts val="15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2300" dirty="0">
                <a:solidFill>
                  <a:srgbClr val="A2959E"/>
                </a:solidFill>
              </a:rPr>
              <a:t>모바일에서도 사용할 수 있는 버전도 만들었으면 합니다</a:t>
            </a:r>
            <a:endParaRPr lang="en-US" altLang="ko-KR" sz="2300" dirty="0">
              <a:solidFill>
                <a:srgbClr val="A2959E"/>
              </a:solidFill>
            </a:endParaRPr>
          </a:p>
          <a:p>
            <a:pPr lvl="0">
              <a:spcBef>
                <a:spcPts val="155"/>
              </a:spcBef>
              <a:spcAft>
                <a:spcPts val="0"/>
              </a:spcAft>
            </a:pPr>
            <a:endParaRPr lang="en-US" altLang="ko-KR" sz="2300" dirty="0">
              <a:solidFill>
                <a:srgbClr val="A295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63913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208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se-nanumgothic</vt:lpstr>
      <vt:lpstr>나눔고딕</vt:lpstr>
      <vt:lpstr>맑은 고딕</vt:lpstr>
      <vt:lpstr>Arial</vt:lpstr>
      <vt:lpstr>Helvetica</vt:lpstr>
      <vt:lpstr>Wingdings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SON Alanna</cp:lastModifiedBy>
  <cp:revision>13</cp:revision>
  <dcterms:created xsi:type="dcterms:W3CDTF">2021-10-25T03:21:29Z</dcterms:created>
  <dcterms:modified xsi:type="dcterms:W3CDTF">2021-11-08T11:51:54Z</dcterms:modified>
</cp:coreProperties>
</file>