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8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rek/Repos/AdvOpSys/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rek/Repos/AdvOpSys/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rek/Repos/AdvOpSys/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rek/Repos/AdvOpSys/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rek/Repos/AdvOpSys/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rek/Repos/AdvOpSys/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rek/Repos/AdvOpSys/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rek/Repos/AdvOpSys/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1,000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IO Requests, 15% Time-critical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Requests/sec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'1_1000'!$B$3:$P$3</c:f>
              <c:numCache>
                <c:formatCode>General</c:formatCode>
                <c:ptCount val="15"/>
                <c:pt idx="0">
                  <c:v>21.664826999999999</c:v>
                </c:pt>
                <c:pt idx="1">
                  <c:v>15.392338000000001</c:v>
                </c:pt>
                <c:pt idx="2">
                  <c:v>15.387718</c:v>
                </c:pt>
                <c:pt idx="3">
                  <c:v>33.701627000000002</c:v>
                </c:pt>
                <c:pt idx="4">
                  <c:v>33.695374999999999</c:v>
                </c:pt>
                <c:pt idx="5">
                  <c:v>21.301383000000001</c:v>
                </c:pt>
                <c:pt idx="6">
                  <c:v>15.236427000000001</c:v>
                </c:pt>
                <c:pt idx="7">
                  <c:v>15.255879</c:v>
                </c:pt>
                <c:pt idx="8">
                  <c:v>32.530316999999997</c:v>
                </c:pt>
                <c:pt idx="9">
                  <c:v>32.748247999999997</c:v>
                </c:pt>
                <c:pt idx="10">
                  <c:v>20.963903999999999</c:v>
                </c:pt>
                <c:pt idx="11">
                  <c:v>15.163733000000001</c:v>
                </c:pt>
                <c:pt idx="12">
                  <c:v>15.05625</c:v>
                </c:pt>
                <c:pt idx="13">
                  <c:v>31.934083999999999</c:v>
                </c:pt>
                <c:pt idx="14">
                  <c:v>31.406243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B-4949-8FDC-9885437F8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564752"/>
        <c:axId val="687619488"/>
      </c:barChart>
      <c:lineChart>
        <c:grouping val="standard"/>
        <c:varyColors val="0"/>
        <c:ser>
          <c:idx val="1"/>
          <c:order val="1"/>
          <c:tx>
            <c:v>Idle Time %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'1_1000'!$B$5:$P$5</c:f>
              <c:numCache>
                <c:formatCode>General</c:formatCode>
                <c:ptCount val="15"/>
                <c:pt idx="0">
                  <c:v>0.99602299999999999</c:v>
                </c:pt>
                <c:pt idx="1">
                  <c:v>0.99738899999999997</c:v>
                </c:pt>
                <c:pt idx="2">
                  <c:v>0.996394</c:v>
                </c:pt>
                <c:pt idx="3">
                  <c:v>0.99466100000000002</c:v>
                </c:pt>
                <c:pt idx="4">
                  <c:v>0.99267700000000003</c:v>
                </c:pt>
                <c:pt idx="5">
                  <c:v>0.92472900000000002</c:v>
                </c:pt>
                <c:pt idx="6">
                  <c:v>0.94688799999999995</c:v>
                </c:pt>
                <c:pt idx="7">
                  <c:v>0.95406599999999997</c:v>
                </c:pt>
                <c:pt idx="8">
                  <c:v>0.86090999999999995</c:v>
                </c:pt>
                <c:pt idx="9">
                  <c:v>0.88324599999999998</c:v>
                </c:pt>
                <c:pt idx="10">
                  <c:v>1.2E-5</c:v>
                </c:pt>
                <c:pt idx="11">
                  <c:v>1.1299999999999999E-3</c:v>
                </c:pt>
                <c:pt idx="12">
                  <c:v>3.1E-4</c:v>
                </c:pt>
                <c:pt idx="13">
                  <c:v>1.7E-5</c:v>
                </c:pt>
                <c:pt idx="14">
                  <c:v>1.2E-5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8B-4949-8FDC-9885437F8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8470064"/>
        <c:axId val="1168147504"/>
      </c:lineChart>
      <c:catAx>
        <c:axId val="6875647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619488"/>
        <c:crosses val="autoZero"/>
        <c:auto val="1"/>
        <c:lblAlgn val="ctr"/>
        <c:lblOffset val="100"/>
        <c:noMultiLvlLbl val="0"/>
      </c:catAx>
      <c:valAx>
        <c:axId val="68761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 Requests</a:t>
                </a:r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 second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564752"/>
        <c:crosses val="autoZero"/>
        <c:crossBetween val="between"/>
      </c:valAx>
      <c:valAx>
        <c:axId val="116814750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Disk Idle Time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470064"/>
        <c:crosses val="max"/>
        <c:crossBetween val="between"/>
      </c:valAx>
      <c:catAx>
        <c:axId val="1168470064"/>
        <c:scaling>
          <c:orientation val="minMax"/>
        </c:scaling>
        <c:delete val="1"/>
        <c:axPos val="b"/>
        <c:majorTickMark val="none"/>
        <c:minorTickMark val="none"/>
        <c:tickLblPos val="nextTo"/>
        <c:crossAx val="11681475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1,000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Time-critical Requests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Requests/sec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'2_1000'!$B$3:$P$3</c:f>
              <c:numCache>
                <c:formatCode>General</c:formatCode>
                <c:ptCount val="15"/>
                <c:pt idx="0">
                  <c:v>21.581900000000001</c:v>
                </c:pt>
                <c:pt idx="1">
                  <c:v>15.344993000000001</c:v>
                </c:pt>
                <c:pt idx="2">
                  <c:v>15.323880000000001</c:v>
                </c:pt>
                <c:pt idx="3">
                  <c:v>33.533521</c:v>
                </c:pt>
                <c:pt idx="4">
                  <c:v>33.424827000000001</c:v>
                </c:pt>
                <c:pt idx="5">
                  <c:v>19.932949000000001</c:v>
                </c:pt>
                <c:pt idx="6">
                  <c:v>14.571071</c:v>
                </c:pt>
                <c:pt idx="7">
                  <c:v>14.701646999999999</c:v>
                </c:pt>
                <c:pt idx="8">
                  <c:v>28.976887999999999</c:v>
                </c:pt>
                <c:pt idx="9">
                  <c:v>30.033570999999998</c:v>
                </c:pt>
                <c:pt idx="10">
                  <c:v>18.603294000000002</c:v>
                </c:pt>
                <c:pt idx="11">
                  <c:v>14.199553</c:v>
                </c:pt>
                <c:pt idx="12">
                  <c:v>13.856811</c:v>
                </c:pt>
                <c:pt idx="13">
                  <c:v>26.931298999999999</c:v>
                </c:pt>
                <c:pt idx="14">
                  <c:v>25.785572999999999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1C-1840-A638-5DC0C4135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0949024"/>
        <c:axId val="1169593248"/>
      </c:barChart>
      <c:lineChart>
        <c:grouping val="standard"/>
        <c:varyColors val="0"/>
        <c:ser>
          <c:idx val="1"/>
          <c:order val="1"/>
          <c:tx>
            <c:v>Idle Time %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'2_1000'!$B$5:$P$5</c:f>
              <c:numCache>
                <c:formatCode>General</c:formatCode>
                <c:ptCount val="15"/>
                <c:pt idx="0">
                  <c:v>0.99507599999999996</c:v>
                </c:pt>
                <c:pt idx="1">
                  <c:v>0.99706300000000003</c:v>
                </c:pt>
                <c:pt idx="2">
                  <c:v>0.99592899999999995</c:v>
                </c:pt>
                <c:pt idx="3">
                  <c:v>0.99372000000000005</c:v>
                </c:pt>
                <c:pt idx="4">
                  <c:v>0.99131100000000005</c:v>
                </c:pt>
                <c:pt idx="5">
                  <c:v>0.92210899999999996</c:v>
                </c:pt>
                <c:pt idx="6">
                  <c:v>0.94597299999999995</c:v>
                </c:pt>
                <c:pt idx="7">
                  <c:v>0.95458399999999999</c:v>
                </c:pt>
                <c:pt idx="8">
                  <c:v>0.85517799999999999</c:v>
                </c:pt>
                <c:pt idx="9">
                  <c:v>0.88634900000000005</c:v>
                </c:pt>
                <c:pt idx="10">
                  <c:v>2.0999999999999999E-5</c:v>
                </c:pt>
                <c:pt idx="11">
                  <c:v>1.232E-3</c:v>
                </c:pt>
                <c:pt idx="12">
                  <c:v>3.28E-4</c:v>
                </c:pt>
                <c:pt idx="13">
                  <c:v>3.8999999999999999E-5</c:v>
                </c:pt>
                <c:pt idx="14">
                  <c:v>2.0999999999999999E-5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1C-1840-A638-5DC0C4135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0945728"/>
        <c:axId val="780976736"/>
      </c:lineChart>
      <c:catAx>
        <c:axId val="7809490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593248"/>
        <c:crosses val="autoZero"/>
        <c:auto val="1"/>
        <c:lblAlgn val="ctr"/>
        <c:lblOffset val="100"/>
        <c:noMultiLvlLbl val="0"/>
      </c:catAx>
      <c:valAx>
        <c:axId val="116959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 Requests per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949024"/>
        <c:crosses val="autoZero"/>
        <c:crossBetween val="between"/>
      </c:valAx>
      <c:valAx>
        <c:axId val="78097673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Disk Idle Time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945728"/>
        <c:crosses val="max"/>
        <c:crossBetween val="between"/>
      </c:valAx>
      <c:catAx>
        <c:axId val="780945728"/>
        <c:scaling>
          <c:orientation val="minMax"/>
        </c:scaling>
        <c:delete val="1"/>
        <c:axPos val="b"/>
        <c:majorTickMark val="none"/>
        <c:minorTickMark val="none"/>
        <c:tickLblPos val="nextTo"/>
        <c:crossAx val="7809767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Queue Stats,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Round 1.1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Avg Queue Length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'1_1000'!$B$52:$P$52</c:f>
              <c:numCache>
                <c:formatCode>General</c:formatCode>
                <c:ptCount val="15"/>
                <c:pt idx="0">
                  <c:v>6.5599999999999999E-3</c:v>
                </c:pt>
                <c:pt idx="1">
                  <c:v>3.4190000000000002E-3</c:v>
                </c:pt>
                <c:pt idx="2">
                  <c:v>4.7429999999999998E-3</c:v>
                </c:pt>
                <c:pt idx="3">
                  <c:v>6.9160000000000003E-3</c:v>
                </c:pt>
                <c:pt idx="4">
                  <c:v>9.5919999999999998E-3</c:v>
                </c:pt>
                <c:pt idx="5">
                  <c:v>0.128187</c:v>
                </c:pt>
                <c:pt idx="6">
                  <c:v>7.1129999999999999E-2</c:v>
                </c:pt>
                <c:pt idx="7">
                  <c:v>6.1552000000000003E-2</c:v>
                </c:pt>
                <c:pt idx="8">
                  <c:v>0.24566499999999999</c:v>
                </c:pt>
                <c:pt idx="9">
                  <c:v>0.19900100000000001</c:v>
                </c:pt>
                <c:pt idx="10">
                  <c:v>6073.7340000000004</c:v>
                </c:pt>
                <c:pt idx="11">
                  <c:v>2583.5575269999999</c:v>
                </c:pt>
                <c:pt idx="12">
                  <c:v>6155.0689350000002</c:v>
                </c:pt>
                <c:pt idx="13">
                  <c:v>5653.14912</c:v>
                </c:pt>
                <c:pt idx="14">
                  <c:v>13096.436734999999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4E-134E-BFEF-7DF78DFB9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62696816"/>
        <c:axId val="842497520"/>
      </c:barChart>
      <c:lineChart>
        <c:grouping val="standard"/>
        <c:varyColors val="0"/>
        <c:ser>
          <c:idx val="1"/>
          <c:order val="1"/>
          <c:tx>
            <c:v>Queue Time Avg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'1_1000'!$B$55:$P$55</c:f>
              <c:numCache>
                <c:formatCode>General</c:formatCode>
                <c:ptCount val="15"/>
                <c:pt idx="0">
                  <c:v>0.302811</c:v>
                </c:pt>
                <c:pt idx="1">
                  <c:v>0.22212499999999999</c:v>
                </c:pt>
                <c:pt idx="2">
                  <c:v>0.30826500000000001</c:v>
                </c:pt>
                <c:pt idx="3">
                  <c:v>0.20519899999999999</c:v>
                </c:pt>
                <c:pt idx="4">
                  <c:v>0.28466999999999998</c:v>
                </c:pt>
                <c:pt idx="5">
                  <c:v>6.0177709999999998</c:v>
                </c:pt>
                <c:pt idx="6">
                  <c:v>4.6684450000000002</c:v>
                </c:pt>
                <c:pt idx="7">
                  <c:v>4.0346109999999999</c:v>
                </c:pt>
                <c:pt idx="8">
                  <c:v>7.5518890000000001</c:v>
                </c:pt>
                <c:pt idx="9">
                  <c:v>6.0766830000000001</c:v>
                </c:pt>
                <c:pt idx="10">
                  <c:v>12.125989000000001</c:v>
                </c:pt>
                <c:pt idx="11">
                  <c:v>7.1859630000000001</c:v>
                </c:pt>
                <c:pt idx="12">
                  <c:v>10.188642</c:v>
                </c:pt>
                <c:pt idx="13">
                  <c:v>12.451665999999999</c:v>
                </c:pt>
                <c:pt idx="14">
                  <c:v>18.312614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4E-134E-BFEF-7DF78DFB9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8798768"/>
        <c:axId val="842775872"/>
      </c:lineChart>
      <c:catAx>
        <c:axId val="8626968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497520"/>
        <c:crosses val="autoZero"/>
        <c:auto val="1"/>
        <c:lblAlgn val="ctr"/>
        <c:lblOffset val="100"/>
        <c:noMultiLvlLbl val="0"/>
      </c:catAx>
      <c:valAx>
        <c:axId val="84249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Avg Queue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696816"/>
        <c:crosses val="autoZero"/>
        <c:crossBetween val="between"/>
      </c:valAx>
      <c:valAx>
        <c:axId val="8427758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 Time (microseconds)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798768"/>
        <c:crosses val="max"/>
        <c:crossBetween val="between"/>
      </c:valAx>
      <c:catAx>
        <c:axId val="838798768"/>
        <c:scaling>
          <c:orientation val="minMax"/>
        </c:scaling>
        <c:delete val="1"/>
        <c:axPos val="b"/>
        <c:majorTickMark val="out"/>
        <c:minorTickMark val="none"/>
        <c:tickLblPos val="nextTo"/>
        <c:crossAx val="842775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Stats, Round 2.1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Avg Queue Length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'2_1000'!$B$52:$P$52</c:f>
              <c:numCache>
                <c:formatCode>General</c:formatCode>
                <c:ptCount val="15"/>
                <c:pt idx="0">
                  <c:v>4.9240000000000004E-3</c:v>
                </c:pt>
                <c:pt idx="1">
                  <c:v>2.9369999999999999E-3</c:v>
                </c:pt>
                <c:pt idx="2">
                  <c:v>4.071E-3</c:v>
                </c:pt>
                <c:pt idx="3">
                  <c:v>6.28E-3</c:v>
                </c:pt>
                <c:pt idx="4">
                  <c:v>8.6890000000000005E-3</c:v>
                </c:pt>
                <c:pt idx="5">
                  <c:v>7.7891000000000002E-2</c:v>
                </c:pt>
                <c:pt idx="6">
                  <c:v>5.4026999999999999E-2</c:v>
                </c:pt>
                <c:pt idx="7">
                  <c:v>4.5415999999999998E-2</c:v>
                </c:pt>
                <c:pt idx="8">
                  <c:v>0.14482200000000001</c:v>
                </c:pt>
                <c:pt idx="9">
                  <c:v>0.113651</c:v>
                </c:pt>
                <c:pt idx="10">
                  <c:v>5418.2728230000002</c:v>
                </c:pt>
                <c:pt idx="11">
                  <c:v>2413.8468469999998</c:v>
                </c:pt>
                <c:pt idx="12">
                  <c:v>5636.9391589999996</c:v>
                </c:pt>
                <c:pt idx="13">
                  <c:v>4749.7267970000003</c:v>
                </c:pt>
                <c:pt idx="14">
                  <c:v>10716.640149999999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BA-324D-A611-02281A651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9321968"/>
        <c:axId val="839830288"/>
      </c:barChart>
      <c:lineChart>
        <c:grouping val="standard"/>
        <c:varyColors val="0"/>
        <c:ser>
          <c:idx val="1"/>
          <c:order val="1"/>
          <c:tx>
            <c:v>Queue Time Avg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'2_1000'!$B$55:$P$55</c:f>
              <c:numCache>
                <c:formatCode>General</c:formatCode>
                <c:ptCount val="15"/>
                <c:pt idx="0">
                  <c:v>0.22817299999999999</c:v>
                </c:pt>
                <c:pt idx="1">
                  <c:v>0.19139600000000001</c:v>
                </c:pt>
                <c:pt idx="2">
                  <c:v>0.26568999999999998</c:v>
                </c:pt>
                <c:pt idx="3">
                  <c:v>0.187274</c:v>
                </c:pt>
                <c:pt idx="4">
                  <c:v>0.25994400000000001</c:v>
                </c:pt>
                <c:pt idx="5">
                  <c:v>3.9076529999999998</c:v>
                </c:pt>
                <c:pt idx="6">
                  <c:v>3.7078250000000001</c:v>
                </c:pt>
                <c:pt idx="7">
                  <c:v>3.0892089999999999</c:v>
                </c:pt>
                <c:pt idx="8">
                  <c:v>4.997852</c:v>
                </c:pt>
                <c:pt idx="9">
                  <c:v>3.7841390000000001</c:v>
                </c:pt>
                <c:pt idx="10">
                  <c:v>7.2884130000000003</c:v>
                </c:pt>
                <c:pt idx="11">
                  <c:v>5.5140190000000002</c:v>
                </c:pt>
                <c:pt idx="12">
                  <c:v>7.2934760000000001</c:v>
                </c:pt>
                <c:pt idx="13">
                  <c:v>7.4585210000000002</c:v>
                </c:pt>
                <c:pt idx="14">
                  <c:v>9.1855659999999997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BA-324D-A611-02281A651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1876992"/>
        <c:axId val="841875280"/>
      </c:lineChart>
      <c:catAx>
        <c:axId val="839321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830288"/>
        <c:crosses val="autoZero"/>
        <c:auto val="1"/>
        <c:lblAlgn val="ctr"/>
        <c:lblOffset val="100"/>
        <c:noMultiLvlLbl val="0"/>
      </c:catAx>
      <c:valAx>
        <c:axId val="83983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Avg Queue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321968"/>
        <c:crosses val="autoZero"/>
        <c:crossBetween val="between"/>
      </c:valAx>
      <c:valAx>
        <c:axId val="8418752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 Time</a:t>
                </a:r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(microseconds)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876992"/>
        <c:crosses val="max"/>
        <c:crossBetween val="between"/>
      </c:valAx>
      <c:catAx>
        <c:axId val="841876992"/>
        <c:scaling>
          <c:orientation val="minMax"/>
        </c:scaling>
        <c:delete val="1"/>
        <c:axPos val="b"/>
        <c:majorTickMark val="none"/>
        <c:minorTickMark val="none"/>
        <c:tickLblPos val="nextTo"/>
        <c:crossAx val="8418752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Queue Stats, Round 1.3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Avg Queue Length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'1_1Mil'!$B$52:$K$52</c:f>
              <c:numCache>
                <c:formatCode>General</c:formatCode>
                <c:ptCount val="10"/>
                <c:pt idx="0">
                  <c:v>7.6449999999999999E-3</c:v>
                </c:pt>
                <c:pt idx="1">
                  <c:v>3.4919999999999999E-3</c:v>
                </c:pt>
                <c:pt idx="2">
                  <c:v>5.9940000000000002E-3</c:v>
                </c:pt>
                <c:pt idx="3">
                  <c:v>6.9480000000000002E-3</c:v>
                </c:pt>
                <c:pt idx="4">
                  <c:v>1.0645999999999999E-2</c:v>
                </c:pt>
                <c:pt idx="5">
                  <c:v>0.12878700000000001</c:v>
                </c:pt>
                <c:pt idx="6">
                  <c:v>7.1686E-2</c:v>
                </c:pt>
                <c:pt idx="7">
                  <c:v>6.1718000000000002E-2</c:v>
                </c:pt>
                <c:pt idx="8">
                  <c:v>0.25019000000000002</c:v>
                </c:pt>
                <c:pt idx="9">
                  <c:v>0.202151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21-DF4A-8F3B-72FAC7609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6692832"/>
        <c:axId val="786565360"/>
      </c:barChart>
      <c:lineChart>
        <c:grouping val="standard"/>
        <c:varyColors val="0"/>
        <c:ser>
          <c:idx val="1"/>
          <c:order val="1"/>
          <c:tx>
            <c:v>Queue Time Avg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'1_1Mil'!$B$55:$K$55</c:f>
              <c:numCache>
                <c:formatCode>General</c:formatCode>
                <c:ptCount val="10"/>
                <c:pt idx="0">
                  <c:v>0.35091600000000001</c:v>
                </c:pt>
                <c:pt idx="1">
                  <c:v>0.223881</c:v>
                </c:pt>
                <c:pt idx="2">
                  <c:v>0.384436</c:v>
                </c:pt>
                <c:pt idx="3">
                  <c:v>0.20571800000000001</c:v>
                </c:pt>
                <c:pt idx="4">
                  <c:v>0.31536999999999998</c:v>
                </c:pt>
                <c:pt idx="5">
                  <c:v>6.0171299999999999</c:v>
                </c:pt>
                <c:pt idx="6">
                  <c:v>4.6425939999999999</c:v>
                </c:pt>
                <c:pt idx="7">
                  <c:v>3.9910730000000001</c:v>
                </c:pt>
                <c:pt idx="8">
                  <c:v>7.6736899999999997</c:v>
                </c:pt>
                <c:pt idx="9">
                  <c:v>6.1570679999999998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21-DF4A-8F3B-72FAC7609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1509632"/>
        <c:axId val="846844704"/>
      </c:lineChart>
      <c:catAx>
        <c:axId val="8466928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565360"/>
        <c:crosses val="autoZero"/>
        <c:auto val="1"/>
        <c:lblAlgn val="ctr"/>
        <c:lblOffset val="100"/>
        <c:noMultiLvlLbl val="0"/>
      </c:catAx>
      <c:valAx>
        <c:axId val="78656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Avg Queue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692832"/>
        <c:crosses val="autoZero"/>
        <c:crossBetween val="between"/>
      </c:valAx>
      <c:valAx>
        <c:axId val="84684470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 Time (microseconds)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509632"/>
        <c:crosses val="max"/>
        <c:crossBetween val="between"/>
      </c:valAx>
      <c:catAx>
        <c:axId val="841509632"/>
        <c:scaling>
          <c:orientation val="minMax"/>
        </c:scaling>
        <c:delete val="1"/>
        <c:axPos val="b"/>
        <c:majorTickMark val="none"/>
        <c:minorTickMark val="none"/>
        <c:tickLblPos val="nextTo"/>
        <c:crossAx val="8468447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Stats, Round 2.3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Avg Queue Length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'2_1Mil'!$B$52:$K$52</c:f>
              <c:numCache>
                <c:formatCode>General</c:formatCode>
                <c:ptCount val="10"/>
                <c:pt idx="0">
                  <c:v>5.7970000000000001E-3</c:v>
                </c:pt>
                <c:pt idx="1">
                  <c:v>3.0140000000000002E-3</c:v>
                </c:pt>
                <c:pt idx="2">
                  <c:v>5.215E-3</c:v>
                </c:pt>
                <c:pt idx="3">
                  <c:v>6.3140000000000002E-3</c:v>
                </c:pt>
                <c:pt idx="4">
                  <c:v>9.613E-3</c:v>
                </c:pt>
                <c:pt idx="5">
                  <c:v>7.7554999999999999E-2</c:v>
                </c:pt>
                <c:pt idx="6">
                  <c:v>5.4135000000000003E-2</c:v>
                </c:pt>
                <c:pt idx="7">
                  <c:v>4.5668E-2</c:v>
                </c:pt>
                <c:pt idx="8">
                  <c:v>0.14488300000000001</c:v>
                </c:pt>
                <c:pt idx="9">
                  <c:v>0.11389199999999999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A-564A-9DB3-201B87ABB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4019744"/>
        <c:axId val="924475632"/>
      </c:barChart>
      <c:lineChart>
        <c:grouping val="standard"/>
        <c:varyColors val="0"/>
        <c:ser>
          <c:idx val="1"/>
          <c:order val="1"/>
          <c:tx>
            <c:v>Queue Time Avg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'2_1Mil'!$B$55:$K$55</c:f>
              <c:numCache>
                <c:formatCode>General</c:formatCode>
                <c:ptCount val="10"/>
                <c:pt idx="0">
                  <c:v>0.26736399999999999</c:v>
                </c:pt>
                <c:pt idx="1">
                  <c:v>0.19372400000000001</c:v>
                </c:pt>
                <c:pt idx="2">
                  <c:v>0.335897</c:v>
                </c:pt>
                <c:pt idx="3">
                  <c:v>0.18793899999999999</c:v>
                </c:pt>
                <c:pt idx="4">
                  <c:v>0.28709400000000002</c:v>
                </c:pt>
                <c:pt idx="5">
                  <c:v>3.8561969999999999</c:v>
                </c:pt>
                <c:pt idx="6">
                  <c:v>3.6674280000000001</c:v>
                </c:pt>
                <c:pt idx="7">
                  <c:v>3.0663670000000001</c:v>
                </c:pt>
                <c:pt idx="8">
                  <c:v>5.0143620000000002</c:v>
                </c:pt>
                <c:pt idx="9">
                  <c:v>3.8039109999999998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DA-564A-9DB3-201B87ABB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157824"/>
        <c:axId val="846181520"/>
      </c:lineChart>
      <c:catAx>
        <c:axId val="9240197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475632"/>
        <c:crosses val="autoZero"/>
        <c:auto val="1"/>
        <c:lblAlgn val="ctr"/>
        <c:lblOffset val="100"/>
        <c:noMultiLvlLbl val="0"/>
      </c:catAx>
      <c:valAx>
        <c:axId val="92447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Avg Queue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019744"/>
        <c:crosses val="autoZero"/>
        <c:crossBetween val="between"/>
      </c:valAx>
      <c:valAx>
        <c:axId val="84618152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 Time (microseconds)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157824"/>
        <c:crosses val="max"/>
        <c:crossBetween val="between"/>
      </c:valAx>
      <c:catAx>
        <c:axId val="924157824"/>
        <c:scaling>
          <c:orientation val="minMax"/>
        </c:scaling>
        <c:delete val="1"/>
        <c:axPos val="b"/>
        <c:majorTickMark val="none"/>
        <c:minorTickMark val="none"/>
        <c:tickLblPos val="nextTo"/>
        <c:crossAx val="8461815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Sizes Per Test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'Sizes Per Round'!$D$9</c:f>
              <c:strCache>
                <c:ptCount val="1"/>
                <c:pt idx="0">
                  <c:v>Round 1.1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'Sizes Per Round'!$E$8:$S$8</c:f>
              <c:strCache>
                <c:ptCount val="15"/>
                <c:pt idx="0">
                  <c:v>A1*</c:v>
                </c:pt>
                <c:pt idx="1">
                  <c:v>A2*</c:v>
                </c:pt>
                <c:pt idx="2">
                  <c:v>A3*</c:v>
                </c:pt>
                <c:pt idx="3">
                  <c:v>A4*</c:v>
                </c:pt>
                <c:pt idx="4">
                  <c:v>A5*</c:v>
                </c:pt>
                <c:pt idx="5">
                  <c:v>B1*</c:v>
                </c:pt>
                <c:pt idx="6">
                  <c:v>B2*</c:v>
                </c:pt>
                <c:pt idx="7">
                  <c:v>B3*</c:v>
                </c:pt>
                <c:pt idx="8">
                  <c:v>B4*</c:v>
                </c:pt>
                <c:pt idx="9">
                  <c:v>B5*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</c:strCache>
            </c:strRef>
          </c:cat>
          <c:val>
            <c:numRef>
              <c:f>'Sizes Per Round'!$E$9:$S$9</c:f>
              <c:numCache>
                <c:formatCode>General</c:formatCode>
                <c:ptCount val="15"/>
                <c:pt idx="0">
                  <c:v>216</c:v>
                </c:pt>
                <c:pt idx="1">
                  <c:v>152</c:v>
                </c:pt>
                <c:pt idx="2">
                  <c:v>152</c:v>
                </c:pt>
                <c:pt idx="3">
                  <c:v>80</c:v>
                </c:pt>
                <c:pt idx="4">
                  <c:v>80</c:v>
                </c:pt>
                <c:pt idx="5">
                  <c:v>216</c:v>
                </c:pt>
                <c:pt idx="6">
                  <c:v>152</c:v>
                </c:pt>
                <c:pt idx="7">
                  <c:v>152</c:v>
                </c:pt>
                <c:pt idx="8">
                  <c:v>176</c:v>
                </c:pt>
                <c:pt idx="9">
                  <c:v>176</c:v>
                </c:pt>
                <c:pt idx="10">
                  <c:v>216</c:v>
                </c:pt>
                <c:pt idx="11">
                  <c:v>152</c:v>
                </c:pt>
                <c:pt idx="12">
                  <c:v>152</c:v>
                </c:pt>
                <c:pt idx="13">
                  <c:v>176</c:v>
                </c:pt>
                <c:pt idx="14">
                  <c:v>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0D-A345-9373-1E04437477A4}"/>
            </c:ext>
          </c:extLst>
        </c:ser>
        <c:ser>
          <c:idx val="1"/>
          <c:order val="1"/>
          <c:tx>
            <c:strRef>
              <c:f>'Sizes Per Round'!$D$10</c:f>
              <c:strCache>
                <c:ptCount val="1"/>
                <c:pt idx="0">
                  <c:v>Round 1.2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'Sizes Per Round'!$E$8:$S$8</c:f>
              <c:strCache>
                <c:ptCount val="15"/>
                <c:pt idx="0">
                  <c:v>A1*</c:v>
                </c:pt>
                <c:pt idx="1">
                  <c:v>A2*</c:v>
                </c:pt>
                <c:pt idx="2">
                  <c:v>A3*</c:v>
                </c:pt>
                <c:pt idx="3">
                  <c:v>A4*</c:v>
                </c:pt>
                <c:pt idx="4">
                  <c:v>A5*</c:v>
                </c:pt>
                <c:pt idx="5">
                  <c:v>B1*</c:v>
                </c:pt>
                <c:pt idx="6">
                  <c:v>B2*</c:v>
                </c:pt>
                <c:pt idx="7">
                  <c:v>B3*</c:v>
                </c:pt>
                <c:pt idx="8">
                  <c:v>B4*</c:v>
                </c:pt>
                <c:pt idx="9">
                  <c:v>B5*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</c:strCache>
            </c:strRef>
          </c:cat>
          <c:val>
            <c:numRef>
              <c:f>'Sizes Per Round'!$E$10:$S$10</c:f>
              <c:numCache>
                <c:formatCode>General</c:formatCode>
                <c:ptCount val="15"/>
                <c:pt idx="0">
                  <c:v>296</c:v>
                </c:pt>
                <c:pt idx="1">
                  <c:v>224</c:v>
                </c:pt>
                <c:pt idx="2">
                  <c:v>224</c:v>
                </c:pt>
                <c:pt idx="3">
                  <c:v>128</c:v>
                </c:pt>
                <c:pt idx="4">
                  <c:v>128</c:v>
                </c:pt>
                <c:pt idx="5">
                  <c:v>296</c:v>
                </c:pt>
                <c:pt idx="6">
                  <c:v>224</c:v>
                </c:pt>
                <c:pt idx="7">
                  <c:v>224</c:v>
                </c:pt>
                <c:pt idx="8">
                  <c:v>248</c:v>
                </c:pt>
                <c:pt idx="9">
                  <c:v>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0D-A345-9373-1E04437477A4}"/>
            </c:ext>
          </c:extLst>
        </c:ser>
        <c:ser>
          <c:idx val="2"/>
          <c:order val="2"/>
          <c:tx>
            <c:strRef>
              <c:f>'Sizes Per Round'!$D$11</c:f>
              <c:strCache>
                <c:ptCount val="1"/>
                <c:pt idx="0">
                  <c:v>Round 1.3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'Sizes Per Round'!$E$8:$S$8</c:f>
              <c:strCache>
                <c:ptCount val="15"/>
                <c:pt idx="0">
                  <c:v>A1*</c:v>
                </c:pt>
                <c:pt idx="1">
                  <c:v>A2*</c:v>
                </c:pt>
                <c:pt idx="2">
                  <c:v>A3*</c:v>
                </c:pt>
                <c:pt idx="3">
                  <c:v>A4*</c:v>
                </c:pt>
                <c:pt idx="4">
                  <c:v>A5*</c:v>
                </c:pt>
                <c:pt idx="5">
                  <c:v>B1*</c:v>
                </c:pt>
                <c:pt idx="6">
                  <c:v>B2*</c:v>
                </c:pt>
                <c:pt idx="7">
                  <c:v>B3*</c:v>
                </c:pt>
                <c:pt idx="8">
                  <c:v>B4*</c:v>
                </c:pt>
                <c:pt idx="9">
                  <c:v>B5*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</c:strCache>
            </c:strRef>
          </c:cat>
          <c:val>
            <c:numRef>
              <c:f>'Sizes Per Round'!$E$11:$S$11</c:f>
              <c:numCache>
                <c:formatCode>General</c:formatCode>
                <c:ptCount val="15"/>
                <c:pt idx="0">
                  <c:v>296</c:v>
                </c:pt>
                <c:pt idx="1">
                  <c:v>224</c:v>
                </c:pt>
                <c:pt idx="2">
                  <c:v>224</c:v>
                </c:pt>
                <c:pt idx="3">
                  <c:v>128</c:v>
                </c:pt>
                <c:pt idx="4">
                  <c:v>128</c:v>
                </c:pt>
                <c:pt idx="5">
                  <c:v>296</c:v>
                </c:pt>
                <c:pt idx="6">
                  <c:v>224</c:v>
                </c:pt>
                <c:pt idx="7">
                  <c:v>224</c:v>
                </c:pt>
                <c:pt idx="8">
                  <c:v>248</c:v>
                </c:pt>
                <c:pt idx="9">
                  <c:v>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0D-A345-9373-1E04437477A4}"/>
            </c:ext>
          </c:extLst>
        </c:ser>
        <c:ser>
          <c:idx val="3"/>
          <c:order val="3"/>
          <c:tx>
            <c:strRef>
              <c:f>'Sizes Per Round'!$D$12</c:f>
              <c:strCache>
                <c:ptCount val="1"/>
                <c:pt idx="0">
                  <c:v>Round 2.1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'Sizes Per Round'!$E$8:$S$8</c:f>
              <c:strCache>
                <c:ptCount val="15"/>
                <c:pt idx="0">
                  <c:v>A1*</c:v>
                </c:pt>
                <c:pt idx="1">
                  <c:v>A2*</c:v>
                </c:pt>
                <c:pt idx="2">
                  <c:v>A3*</c:v>
                </c:pt>
                <c:pt idx="3">
                  <c:v>A4*</c:v>
                </c:pt>
                <c:pt idx="4">
                  <c:v>A5*</c:v>
                </c:pt>
                <c:pt idx="5">
                  <c:v>B1*</c:v>
                </c:pt>
                <c:pt idx="6">
                  <c:v>B2*</c:v>
                </c:pt>
                <c:pt idx="7">
                  <c:v>B3*</c:v>
                </c:pt>
                <c:pt idx="8">
                  <c:v>B4*</c:v>
                </c:pt>
                <c:pt idx="9">
                  <c:v>B5*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</c:strCache>
            </c:strRef>
          </c:cat>
          <c:val>
            <c:numRef>
              <c:f>'Sizes Per Round'!$E$12:$S$12</c:f>
              <c:numCache>
                <c:formatCode>General</c:formatCode>
                <c:ptCount val="15"/>
                <c:pt idx="0">
                  <c:v>216</c:v>
                </c:pt>
                <c:pt idx="1">
                  <c:v>152</c:v>
                </c:pt>
                <c:pt idx="2">
                  <c:v>152</c:v>
                </c:pt>
                <c:pt idx="3">
                  <c:v>80</c:v>
                </c:pt>
                <c:pt idx="4">
                  <c:v>80</c:v>
                </c:pt>
                <c:pt idx="5">
                  <c:v>216</c:v>
                </c:pt>
                <c:pt idx="6">
                  <c:v>152</c:v>
                </c:pt>
                <c:pt idx="7">
                  <c:v>152</c:v>
                </c:pt>
                <c:pt idx="8">
                  <c:v>176</c:v>
                </c:pt>
                <c:pt idx="9">
                  <c:v>176</c:v>
                </c:pt>
                <c:pt idx="10">
                  <c:v>216</c:v>
                </c:pt>
                <c:pt idx="11">
                  <c:v>152</c:v>
                </c:pt>
                <c:pt idx="12">
                  <c:v>152</c:v>
                </c:pt>
                <c:pt idx="13">
                  <c:v>160</c:v>
                </c:pt>
                <c:pt idx="14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0D-A345-9373-1E04437477A4}"/>
            </c:ext>
          </c:extLst>
        </c:ser>
        <c:ser>
          <c:idx val="4"/>
          <c:order val="4"/>
          <c:tx>
            <c:strRef>
              <c:f>'Sizes Per Round'!$D$13</c:f>
              <c:strCache>
                <c:ptCount val="1"/>
                <c:pt idx="0">
                  <c:v>Round 2.2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'Sizes Per Round'!$E$8:$S$8</c:f>
              <c:strCache>
                <c:ptCount val="15"/>
                <c:pt idx="0">
                  <c:v>A1*</c:v>
                </c:pt>
                <c:pt idx="1">
                  <c:v>A2*</c:v>
                </c:pt>
                <c:pt idx="2">
                  <c:v>A3*</c:v>
                </c:pt>
                <c:pt idx="3">
                  <c:v>A4*</c:v>
                </c:pt>
                <c:pt idx="4">
                  <c:v>A5*</c:v>
                </c:pt>
                <c:pt idx="5">
                  <c:v>B1*</c:v>
                </c:pt>
                <c:pt idx="6">
                  <c:v>B2*</c:v>
                </c:pt>
                <c:pt idx="7">
                  <c:v>B3*</c:v>
                </c:pt>
                <c:pt idx="8">
                  <c:v>B4*</c:v>
                </c:pt>
                <c:pt idx="9">
                  <c:v>B5*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</c:strCache>
            </c:strRef>
          </c:cat>
          <c:val>
            <c:numRef>
              <c:f>'Sizes Per Round'!$E$13:$S$13</c:f>
              <c:numCache>
                <c:formatCode>General</c:formatCode>
                <c:ptCount val="15"/>
                <c:pt idx="0">
                  <c:v>296</c:v>
                </c:pt>
                <c:pt idx="1">
                  <c:v>224</c:v>
                </c:pt>
                <c:pt idx="2">
                  <c:v>224</c:v>
                </c:pt>
                <c:pt idx="3">
                  <c:v>128</c:v>
                </c:pt>
                <c:pt idx="4">
                  <c:v>128</c:v>
                </c:pt>
                <c:pt idx="5">
                  <c:v>296</c:v>
                </c:pt>
                <c:pt idx="6">
                  <c:v>224</c:v>
                </c:pt>
                <c:pt idx="7">
                  <c:v>224</c:v>
                </c:pt>
                <c:pt idx="8">
                  <c:v>248</c:v>
                </c:pt>
                <c:pt idx="9">
                  <c:v>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0D-A345-9373-1E04437477A4}"/>
            </c:ext>
          </c:extLst>
        </c:ser>
        <c:ser>
          <c:idx val="5"/>
          <c:order val="5"/>
          <c:tx>
            <c:strRef>
              <c:f>'Sizes Per Round'!$D$14</c:f>
              <c:strCache>
                <c:ptCount val="1"/>
                <c:pt idx="0">
                  <c:v>Round 2.3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'Sizes Per Round'!$E$8:$S$8</c:f>
              <c:strCache>
                <c:ptCount val="15"/>
                <c:pt idx="0">
                  <c:v>A1*</c:v>
                </c:pt>
                <c:pt idx="1">
                  <c:v>A2*</c:v>
                </c:pt>
                <c:pt idx="2">
                  <c:v>A3*</c:v>
                </c:pt>
                <c:pt idx="3">
                  <c:v>A4*</c:v>
                </c:pt>
                <c:pt idx="4">
                  <c:v>A5*</c:v>
                </c:pt>
                <c:pt idx="5">
                  <c:v>B1*</c:v>
                </c:pt>
                <c:pt idx="6">
                  <c:v>B2*</c:v>
                </c:pt>
                <c:pt idx="7">
                  <c:v>B3*</c:v>
                </c:pt>
                <c:pt idx="8">
                  <c:v>B4*</c:v>
                </c:pt>
                <c:pt idx="9">
                  <c:v>B5*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</c:strCache>
            </c:strRef>
          </c:cat>
          <c:val>
            <c:numRef>
              <c:f>'Sizes Per Round'!$E$14:$S$14</c:f>
              <c:numCache>
                <c:formatCode>General</c:formatCode>
                <c:ptCount val="15"/>
                <c:pt idx="0">
                  <c:v>296</c:v>
                </c:pt>
                <c:pt idx="1">
                  <c:v>224</c:v>
                </c:pt>
                <c:pt idx="2">
                  <c:v>224</c:v>
                </c:pt>
                <c:pt idx="3">
                  <c:v>128</c:v>
                </c:pt>
                <c:pt idx="4">
                  <c:v>128</c:v>
                </c:pt>
                <c:pt idx="5">
                  <c:v>296</c:v>
                </c:pt>
                <c:pt idx="6">
                  <c:v>224</c:v>
                </c:pt>
                <c:pt idx="7">
                  <c:v>224</c:v>
                </c:pt>
                <c:pt idx="8">
                  <c:v>248</c:v>
                </c:pt>
                <c:pt idx="9">
                  <c:v>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0D-A345-9373-1E044374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1756192"/>
        <c:axId val="819299440"/>
      </c:lineChart>
      <c:catAx>
        <c:axId val="84175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299440"/>
        <c:crosses val="autoZero"/>
        <c:auto val="1"/>
        <c:lblAlgn val="ctr"/>
        <c:lblOffset val="100"/>
        <c:noMultiLvlLbl val="0"/>
      </c:catAx>
      <c:valAx>
        <c:axId val="81929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</a:t>
                </a:r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(pages/blocks)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75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Writes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'Write Response Times'!$E$3:$E$5</c:f>
              <c:strCache>
                <c:ptCount val="3"/>
                <c:pt idx="0">
                  <c:v>1_1K</c:v>
                </c:pt>
                <c:pt idx="1">
                  <c:v>0.308265</c:v>
                </c:pt>
                <c:pt idx="2">
                  <c:v>0.28467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('Write Response Times'!$C$25:$D$27,'Write Response Times'!$C$46:$D$48)</c:f>
              <c:strCache>
                <c:ptCount val="6"/>
                <c:pt idx="1">
                  <c:v>Sequential Writes</c:v>
                </c:pt>
                <c:pt idx="2">
                  <c:v>Random Writes</c:v>
                </c:pt>
                <c:pt idx="4">
                  <c:v>Sequential Writes</c:v>
                </c:pt>
                <c:pt idx="5">
                  <c:v>Random Writes</c:v>
                </c:pt>
              </c:strCache>
            </c:strRef>
          </c:cat>
          <c:val>
            <c:numRef>
              <c:f>('Write Response Times'!$E$25:$E$27,'Write Response Times'!$E$46:$E$48)</c:f>
              <c:numCache>
                <c:formatCode>General</c:formatCode>
                <c:ptCount val="6"/>
                <c:pt idx="0">
                  <c:v>0</c:v>
                </c:pt>
                <c:pt idx="1">
                  <c:v>4.0346109999999999</c:v>
                </c:pt>
                <c:pt idx="2">
                  <c:v>6.0766830000000001</c:v>
                </c:pt>
                <c:pt idx="3">
                  <c:v>0</c:v>
                </c:pt>
                <c:pt idx="4">
                  <c:v>10.188642</c:v>
                </c:pt>
                <c:pt idx="5">
                  <c:v>18.312614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75-C041-AAC9-7591AA472CD8}"/>
            </c:ext>
          </c:extLst>
        </c:ser>
        <c:ser>
          <c:idx val="1"/>
          <c:order val="1"/>
          <c:tx>
            <c:strRef>
              <c:f>'Write Response Times'!$F$3:$F$5</c:f>
              <c:strCache>
                <c:ptCount val="3"/>
                <c:pt idx="0">
                  <c:v>1_100K</c:v>
                </c:pt>
                <c:pt idx="1">
                  <c:v>0.384436</c:v>
                </c:pt>
                <c:pt idx="2">
                  <c:v>0.31537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('Write Response Times'!$C$25:$D$27,'Write Response Times'!$C$46:$D$48)</c:f>
              <c:strCache>
                <c:ptCount val="6"/>
                <c:pt idx="1">
                  <c:v>Sequential Writes</c:v>
                </c:pt>
                <c:pt idx="2">
                  <c:v>Random Writes</c:v>
                </c:pt>
                <c:pt idx="4">
                  <c:v>Sequential Writes</c:v>
                </c:pt>
                <c:pt idx="5">
                  <c:v>Random Writes</c:v>
                </c:pt>
              </c:strCache>
            </c:strRef>
          </c:cat>
          <c:val>
            <c:numRef>
              <c:f>('Write Response Times'!$F$25:$F$27,'Write Response Times'!$F$46:$F$48)</c:f>
              <c:numCache>
                <c:formatCode>General</c:formatCode>
                <c:ptCount val="6"/>
                <c:pt idx="0">
                  <c:v>0</c:v>
                </c:pt>
                <c:pt idx="1">
                  <c:v>3.9910730000000001</c:v>
                </c:pt>
                <c:pt idx="2">
                  <c:v>6.1570679999999998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75-C041-AAC9-7591AA472CD8}"/>
            </c:ext>
          </c:extLst>
        </c:ser>
        <c:ser>
          <c:idx val="2"/>
          <c:order val="2"/>
          <c:tx>
            <c:strRef>
              <c:f>'Write Response Times'!$G$3:$G$5</c:f>
              <c:strCache>
                <c:ptCount val="3"/>
                <c:pt idx="0">
                  <c:v>1_1M</c:v>
                </c:pt>
                <c:pt idx="1">
                  <c:v>0.384436</c:v>
                </c:pt>
                <c:pt idx="2">
                  <c:v>0.31537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('Write Response Times'!$C$25:$D$27,'Write Response Times'!$C$46:$D$48)</c:f>
              <c:strCache>
                <c:ptCount val="6"/>
                <c:pt idx="1">
                  <c:v>Sequential Writes</c:v>
                </c:pt>
                <c:pt idx="2">
                  <c:v>Random Writes</c:v>
                </c:pt>
                <c:pt idx="4">
                  <c:v>Sequential Writes</c:v>
                </c:pt>
                <c:pt idx="5">
                  <c:v>Random Writes</c:v>
                </c:pt>
              </c:strCache>
            </c:strRef>
          </c:cat>
          <c:val>
            <c:numRef>
              <c:f>('Write Response Times'!$G$25:$G$27,'Write Response Times'!$G$46:$G$48)</c:f>
              <c:numCache>
                <c:formatCode>General</c:formatCode>
                <c:ptCount val="6"/>
                <c:pt idx="0">
                  <c:v>0</c:v>
                </c:pt>
                <c:pt idx="1">
                  <c:v>3.9910730000000001</c:v>
                </c:pt>
                <c:pt idx="2">
                  <c:v>6.1570679999999998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75-C041-AAC9-7591AA472CD8}"/>
            </c:ext>
          </c:extLst>
        </c:ser>
        <c:ser>
          <c:idx val="3"/>
          <c:order val="3"/>
          <c:tx>
            <c:strRef>
              <c:f>'Write Response Times'!$H$3:$H$5</c:f>
              <c:strCache>
                <c:ptCount val="3"/>
                <c:pt idx="0">
                  <c:v>2_1K</c:v>
                </c:pt>
                <c:pt idx="1">
                  <c:v>0.335897</c:v>
                </c:pt>
                <c:pt idx="2">
                  <c:v>0.259944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('Write Response Times'!$C$25:$D$27,'Write Response Times'!$C$46:$D$48)</c:f>
              <c:strCache>
                <c:ptCount val="6"/>
                <c:pt idx="1">
                  <c:v>Sequential Writes</c:v>
                </c:pt>
                <c:pt idx="2">
                  <c:v>Random Writes</c:v>
                </c:pt>
                <c:pt idx="4">
                  <c:v>Sequential Writes</c:v>
                </c:pt>
                <c:pt idx="5">
                  <c:v>Random Writes</c:v>
                </c:pt>
              </c:strCache>
            </c:strRef>
          </c:cat>
          <c:val>
            <c:numRef>
              <c:f>('Write Response Times'!$H$25:$H$27,'Write Response Times'!$H$46:$H$48)</c:f>
              <c:numCache>
                <c:formatCode>General</c:formatCode>
                <c:ptCount val="6"/>
                <c:pt idx="0">
                  <c:v>0</c:v>
                </c:pt>
                <c:pt idx="1">
                  <c:v>3.0892089999999999</c:v>
                </c:pt>
                <c:pt idx="2">
                  <c:v>3.7841390000000001</c:v>
                </c:pt>
                <c:pt idx="3">
                  <c:v>0</c:v>
                </c:pt>
                <c:pt idx="4">
                  <c:v>7.2934760000000001</c:v>
                </c:pt>
                <c:pt idx="5">
                  <c:v>9.1855659999999997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75-C041-AAC9-7591AA472CD8}"/>
            </c:ext>
          </c:extLst>
        </c:ser>
        <c:ser>
          <c:idx val="4"/>
          <c:order val="4"/>
          <c:tx>
            <c:strRef>
              <c:f>'Write Response Times'!$I$3:$I$5</c:f>
              <c:strCache>
                <c:ptCount val="3"/>
                <c:pt idx="0">
                  <c:v>2_100K</c:v>
                </c:pt>
                <c:pt idx="1">
                  <c:v>0.335897</c:v>
                </c:pt>
                <c:pt idx="2">
                  <c:v>0.287094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('Write Response Times'!$C$25:$D$27,'Write Response Times'!$C$46:$D$48)</c:f>
              <c:strCache>
                <c:ptCount val="6"/>
                <c:pt idx="1">
                  <c:v>Sequential Writes</c:v>
                </c:pt>
                <c:pt idx="2">
                  <c:v>Random Writes</c:v>
                </c:pt>
                <c:pt idx="4">
                  <c:v>Sequential Writes</c:v>
                </c:pt>
                <c:pt idx="5">
                  <c:v>Random Writes</c:v>
                </c:pt>
              </c:strCache>
            </c:strRef>
          </c:cat>
          <c:val>
            <c:numRef>
              <c:f>('Write Response Times'!$I$25:$I$27,'Write Response Times'!$I$46:$I$48)</c:f>
              <c:numCache>
                <c:formatCode>General</c:formatCode>
                <c:ptCount val="6"/>
                <c:pt idx="0">
                  <c:v>0</c:v>
                </c:pt>
                <c:pt idx="1">
                  <c:v>3.0663670000000001</c:v>
                </c:pt>
                <c:pt idx="2">
                  <c:v>3.8039109999999998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75-C041-AAC9-7591AA472CD8}"/>
            </c:ext>
          </c:extLst>
        </c:ser>
        <c:ser>
          <c:idx val="5"/>
          <c:order val="5"/>
          <c:tx>
            <c:strRef>
              <c:f>'Write Response Times'!$J$3:$J$5</c:f>
              <c:strCache>
                <c:ptCount val="3"/>
                <c:pt idx="0">
                  <c:v>2_1M</c:v>
                </c:pt>
                <c:pt idx="1">
                  <c:v>3.066367</c:v>
                </c:pt>
                <c:pt idx="2">
                  <c:v>3.803911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('Write Response Times'!$C$25:$D$27,'Write Response Times'!$C$46:$D$48)</c:f>
              <c:strCache>
                <c:ptCount val="6"/>
                <c:pt idx="1">
                  <c:v>Sequential Writes</c:v>
                </c:pt>
                <c:pt idx="2">
                  <c:v>Random Writes</c:v>
                </c:pt>
                <c:pt idx="4">
                  <c:v>Sequential Writes</c:v>
                </c:pt>
                <c:pt idx="5">
                  <c:v>Random Writes</c:v>
                </c:pt>
              </c:strCache>
            </c:strRef>
          </c:cat>
          <c:val>
            <c:numRef>
              <c:f>('Write Response Times'!$J$25:$J$27,'Write Response Times'!$J$46:$J$48)</c:f>
              <c:numCache>
                <c:formatCode>General</c:formatCode>
                <c:ptCount val="6"/>
                <c:pt idx="0">
                  <c:v>0</c:v>
                </c:pt>
                <c:pt idx="1">
                  <c:v>3.0663670000000001</c:v>
                </c:pt>
                <c:pt idx="2">
                  <c:v>3.8039109999999998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75-C041-AAC9-7591AA472C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61452704"/>
        <c:axId val="861641232"/>
      </c:barChart>
      <c:catAx>
        <c:axId val="86145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641232"/>
        <c:crosses val="autoZero"/>
        <c:auto val="1"/>
        <c:lblAlgn val="ctr"/>
        <c:lblOffset val="100"/>
        <c:noMultiLvlLbl val="0"/>
      </c:catAx>
      <c:valAx>
        <c:axId val="86164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(microseconds)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45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ravelemming/ssd_simulation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92B1-BB10-D34B-9769-086157697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SSD Modeling and Configuration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0CEB8-0CEC-C542-9E39-C4B78747A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Derek Yohn, Katie Brodhead, Mohammad Imran Chowdhury</a:t>
            </a:r>
          </a:p>
        </p:txBody>
      </p:sp>
    </p:spTree>
    <p:extLst>
      <p:ext uri="{BB962C8B-B14F-4D97-AF65-F5344CB8AC3E}">
        <p14:creationId xmlns:p14="http://schemas.microsoft.com/office/powerpoint/2010/main" val="29701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64E6-DB9E-4F49-8678-EB550022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D9B3-4715-9C44-9C7F-3FA92AAED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MSR-Cambridge workloads in non-ascii format</a:t>
            </a:r>
          </a:p>
          <a:p>
            <a:r>
              <a:rPr lang="en-US" dirty="0"/>
              <a:t>Possible solutions:</a:t>
            </a:r>
          </a:p>
          <a:p>
            <a:pPr lvl="1"/>
            <a:r>
              <a:rPr lang="en-US" dirty="0"/>
              <a:t>Modify </a:t>
            </a:r>
            <a:r>
              <a:rPr lang="en-US" dirty="0" err="1"/>
              <a:t>DiskSim</a:t>
            </a:r>
            <a:r>
              <a:rPr lang="en-US" dirty="0"/>
              <a:t> to accept MSR-Cambridge format</a:t>
            </a:r>
          </a:p>
          <a:p>
            <a:pPr lvl="2"/>
            <a:r>
              <a:rPr lang="en-US" dirty="0"/>
              <a:t>Untenable due to difficulty porting </a:t>
            </a:r>
            <a:r>
              <a:rPr lang="en-US" dirty="0" err="1"/>
              <a:t>DiskSim</a:t>
            </a:r>
            <a:r>
              <a:rPr lang="en-US" dirty="0"/>
              <a:t> to 64-bit with SSD extension</a:t>
            </a:r>
          </a:p>
          <a:p>
            <a:pPr lvl="1"/>
            <a:r>
              <a:rPr lang="en-US" dirty="0"/>
              <a:t>Write our own translator.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DiskSim’s</a:t>
            </a:r>
            <a:r>
              <a:rPr lang="en-US" dirty="0"/>
              <a:t> Synthetic Workload Generator</a:t>
            </a:r>
          </a:p>
          <a:p>
            <a:endParaRPr lang="en-US" dirty="0"/>
          </a:p>
          <a:p>
            <a:r>
              <a:rPr lang="en-US" dirty="0"/>
              <a:t>We wrote our own translator</a:t>
            </a:r>
          </a:p>
          <a:p>
            <a:pPr lvl="1"/>
            <a:r>
              <a:rPr lang="en-US" dirty="0"/>
              <a:t>Incompatibility of block-addressing scheme forced us to revert to use of </a:t>
            </a:r>
            <a:r>
              <a:rPr lang="en-US" dirty="0" err="1"/>
              <a:t>DiskSim’s</a:t>
            </a:r>
            <a:r>
              <a:rPr lang="en-US" dirty="0"/>
              <a:t> Synthetic Workload generator</a:t>
            </a:r>
          </a:p>
        </p:txBody>
      </p:sp>
    </p:spTree>
    <p:extLst>
      <p:ext uri="{BB962C8B-B14F-4D97-AF65-F5344CB8AC3E}">
        <p14:creationId xmlns:p14="http://schemas.microsoft.com/office/powerpoint/2010/main" val="257544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4EE8-387B-E946-8D5E-9E3EF2BE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Workloads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192B-DEFC-8A43-AF2D-F6B3B15C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Classes of configurations: A, B, and C</a:t>
            </a:r>
          </a:p>
          <a:p>
            <a:pPr lvl="1"/>
            <a:r>
              <a:rPr lang="en-US" dirty="0"/>
              <a:t>A is single-disk, B is RAID 0 (three storage disks), C is RAID 5 (two storage disks, one parity disk)</a:t>
            </a:r>
          </a:p>
          <a:p>
            <a:r>
              <a:rPr lang="en-US" dirty="0"/>
              <a:t>Five workloads, all of which except the balanced load follow a 70/30-split rule</a:t>
            </a:r>
          </a:p>
          <a:p>
            <a:pPr lvl="1"/>
            <a:r>
              <a:rPr lang="en-US" dirty="0"/>
              <a:t>Balanced load, sequential read, sequential write, random read, random write</a:t>
            </a:r>
          </a:p>
          <a:p>
            <a:r>
              <a:rPr lang="en-US" dirty="0"/>
              <a:t>Three different sizes of IO requests</a:t>
            </a:r>
          </a:p>
          <a:p>
            <a:pPr lvl="1"/>
            <a:r>
              <a:rPr lang="en-US" dirty="0"/>
              <a:t>1000, 100K (big*), 1 Million (huge*)</a:t>
            </a:r>
          </a:p>
          <a:p>
            <a:r>
              <a:rPr lang="en-US" dirty="0"/>
              <a:t>Two rounds of testing</a:t>
            </a:r>
          </a:p>
          <a:p>
            <a:pPr lvl="1"/>
            <a:r>
              <a:rPr lang="en-US" dirty="0"/>
              <a:t>Round 1: 15% time-critical IO probability</a:t>
            </a:r>
          </a:p>
          <a:p>
            <a:pPr lvl="1"/>
            <a:r>
              <a:rPr lang="en-US" dirty="0"/>
              <a:t>Round 2: 100% time-critical IO probability</a:t>
            </a:r>
          </a:p>
        </p:txBody>
      </p:sp>
    </p:spTree>
    <p:extLst>
      <p:ext uri="{BB962C8B-B14F-4D97-AF65-F5344CB8AC3E}">
        <p14:creationId xmlns:p14="http://schemas.microsoft.com/office/powerpoint/2010/main" val="269596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8865-C09F-9146-8197-491C5DBC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Merit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138B1-E27E-D74F-9254-C28CDE7AD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2879-A85A-6441-98C9-3708B2C4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5 is not viable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1E084B4-90E7-624B-A10A-A63F59A1EEE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3313" y="2060575"/>
          <a:ext cx="4395787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47FCA0C-DF59-F942-9939-BE325251EFE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300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D325-7CF0-4E4D-AAE7-825836CE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5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8B39E-C5F4-A046-9ED6-CD7E9501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Regardless of how time-critical an IO request is, RAID 5 configurations eviscerate disk availability.</a:t>
            </a:r>
          </a:p>
          <a:p>
            <a:endParaRPr lang="en-US" dirty="0"/>
          </a:p>
          <a:p>
            <a:r>
              <a:rPr lang="en-US" dirty="0"/>
              <a:t>Possible Causes:</a:t>
            </a:r>
          </a:p>
          <a:p>
            <a:pPr lvl="1"/>
            <a:r>
              <a:rPr lang="en-US" dirty="0"/>
              <a:t>Write Amplification of the parity-disk write.</a:t>
            </a:r>
          </a:p>
          <a:p>
            <a:pPr lvl="1"/>
            <a:r>
              <a:rPr lang="en-US" dirty="0"/>
              <a:t>Improper management of queue.</a:t>
            </a:r>
          </a:p>
          <a:p>
            <a:pPr lvl="1"/>
            <a:endParaRPr lang="en-US" dirty="0"/>
          </a:p>
          <a:p>
            <a:r>
              <a:rPr lang="en-US" dirty="0"/>
              <a:t>This disk thrashing is so pronounced that it prohibits testing of RAID 5 configurations with the additional IO Request loads.</a:t>
            </a:r>
          </a:p>
        </p:txBody>
      </p:sp>
    </p:spTree>
    <p:extLst>
      <p:ext uri="{BB962C8B-B14F-4D97-AF65-F5344CB8AC3E}">
        <p14:creationId xmlns:p14="http://schemas.microsoft.com/office/powerpoint/2010/main" val="325460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874-DD4E-EF45-A71D-C3F715BC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Queueing 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D0F815-E304-2146-A9BD-576481F55F1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3313" y="2060575"/>
          <a:ext cx="4395787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7BC4A4-6CBD-E241-8D04-6D7479C26EF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562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9861-4BF2-C642-99AE-F16D208C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Queueing - continued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0D7FDDA-0329-EC4F-8CA1-8E81C7115C0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3313" y="2060575"/>
          <a:ext cx="4395787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119A7E-F6F3-DB4D-9D5A-58289ACCEDA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686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9CFA-315B-484C-BC8C-FE483C99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0298-213B-794A-A736-E546F8173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trendlines hold, whether there are 1000 IO requests or 1,000,000</a:t>
            </a:r>
          </a:p>
          <a:p>
            <a:pPr lvl="1"/>
            <a:r>
              <a:rPr lang="en-US" dirty="0"/>
              <a:t>This is expected behavior due to the use of a repeatable and consistent synthetic workload</a:t>
            </a:r>
          </a:p>
          <a:p>
            <a:pPr lvl="1"/>
            <a:r>
              <a:rPr lang="en-US" dirty="0"/>
              <a:t>Workload is based off a random/real seed, which we have kept constant at a value of 42 (of course)</a:t>
            </a:r>
          </a:p>
          <a:p>
            <a:r>
              <a:rPr lang="en-US" dirty="0"/>
              <a:t>This verifies that queue performance is one of, if not the root, causes of RAID 5’s poor performance under all workload patterns</a:t>
            </a:r>
          </a:p>
          <a:p>
            <a:endParaRPr lang="en-US" dirty="0"/>
          </a:p>
          <a:p>
            <a:r>
              <a:rPr lang="en-US" dirty="0"/>
              <a:t>Any attempt to make RAID 5 viable must conquer inherent queuing issues that arise due to write amplification and latency</a:t>
            </a:r>
          </a:p>
        </p:txBody>
      </p:sp>
    </p:spTree>
    <p:extLst>
      <p:ext uri="{BB962C8B-B14F-4D97-AF65-F5344CB8AC3E}">
        <p14:creationId xmlns:p14="http://schemas.microsoft.com/office/powerpoint/2010/main" val="2879302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5393-278A-FF45-A856-A43DAD46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Request Sizes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5E0DFC-B39D-9B49-A3F7-196FFFCDBA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296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43EB-9AD3-AB43-A862-B049E7DC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Size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DA6F-BF11-CD4D-A36A-72C7D898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some ambiguity regarding synthetically-generated IO request sizes</a:t>
            </a:r>
          </a:p>
          <a:p>
            <a:pPr lvl="1"/>
            <a:r>
              <a:rPr lang="en-US" dirty="0"/>
              <a:t>For HDDs, the base unit is blocks</a:t>
            </a:r>
          </a:p>
          <a:p>
            <a:pPr lvl="1"/>
            <a:r>
              <a:rPr lang="en-US" dirty="0"/>
              <a:t>For SSDs?</a:t>
            </a:r>
          </a:p>
          <a:p>
            <a:pPr lvl="2"/>
            <a:r>
              <a:rPr lang="en-US" dirty="0"/>
              <a:t>Typical Read granularity is pages</a:t>
            </a:r>
          </a:p>
          <a:p>
            <a:pPr lvl="2"/>
            <a:r>
              <a:rPr lang="en-US" dirty="0"/>
              <a:t>Typical Write granularity is blocks of pages</a:t>
            </a:r>
          </a:p>
          <a:p>
            <a:pPr lvl="2"/>
            <a:r>
              <a:rPr lang="en-US" dirty="0"/>
              <a:t>SSD extension is undocumented by MS Research, so the unit is unclear</a:t>
            </a:r>
          </a:p>
          <a:p>
            <a:pPr lvl="2"/>
            <a:r>
              <a:rPr lang="en-US" dirty="0"/>
              <a:t>Attempts to contact CMU and MS Research for clarification </a:t>
            </a:r>
            <a:r>
              <a:rPr lang="en-US"/>
              <a:t>were unsuccessful</a:t>
            </a:r>
            <a:endParaRPr lang="en-US" dirty="0"/>
          </a:p>
          <a:p>
            <a:pPr lvl="1"/>
            <a:r>
              <a:rPr lang="en-US" dirty="0"/>
              <a:t>Regardless, generation is consistent across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00BF8-3E08-F745-BBB4-68C309775711}"/>
              </a:ext>
            </a:extLst>
          </p:cNvPr>
          <p:cNvSpPr txBox="1"/>
          <p:nvPr/>
        </p:nvSpPr>
        <p:spPr>
          <a:xfrm>
            <a:off x="9231549" y="4542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1387-E793-D441-94B4-91400B6A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B815-8E4F-8A4F-845E-3C632986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an SSD modeling utility to characterize real-world workload performance and provide baseline results for comparison.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50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860-CB97-9941-9205-683BAAB5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Response Times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5A3437-C45D-DD48-BFE3-0CFA34A8A7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8044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1B92-BF88-4C44-B25A-00C4452B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Response Time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6601-7318-8842-9FCE-ECB9EF81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left to right (groupings): single disk, RAID 0, RAID 5</a:t>
            </a:r>
          </a:p>
          <a:p>
            <a:endParaRPr lang="en-US" dirty="0"/>
          </a:p>
          <a:p>
            <a:r>
              <a:rPr lang="en-US" dirty="0"/>
              <a:t>Unsurprisingly, random writes take much more time to service than sequential writes.</a:t>
            </a:r>
          </a:p>
          <a:p>
            <a:pPr lvl="1"/>
            <a:r>
              <a:rPr lang="en-US" dirty="0"/>
              <a:t>Write amplification of RAID 5 causes explosive growth of time required for completion</a:t>
            </a:r>
          </a:p>
          <a:p>
            <a:pPr lvl="1"/>
            <a:endParaRPr lang="en-US" dirty="0"/>
          </a:p>
          <a:p>
            <a:r>
              <a:rPr lang="en-US" dirty="0"/>
              <a:t>Treating IO requests as time-critical (i.e. </a:t>
            </a:r>
            <a:r>
              <a:rPr lang="en-US" dirty="0" err="1"/>
              <a:t>sequentializing</a:t>
            </a:r>
            <a:r>
              <a:rPr lang="en-US" dirty="0"/>
              <a:t> servicing of IO requests) significantly reduces service time</a:t>
            </a:r>
          </a:p>
        </p:txBody>
      </p:sp>
    </p:spTree>
    <p:extLst>
      <p:ext uri="{BB962C8B-B14F-4D97-AF65-F5344CB8AC3E}">
        <p14:creationId xmlns:p14="http://schemas.microsoft.com/office/powerpoint/2010/main" val="651537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E591-034B-B14D-83C1-D6129CAB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DA76-1992-3949-9FCA-9AB90125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/ develop / implement a queueing strategy which will allow RAID 5 SSD configurations to become viable</a:t>
            </a:r>
          </a:p>
          <a:p>
            <a:pPr lvl="1"/>
            <a:r>
              <a:rPr lang="en-US" dirty="0"/>
              <a:t>Possible hybrid SSD with HDD parity drives?</a:t>
            </a:r>
          </a:p>
          <a:p>
            <a:pPr lvl="1"/>
            <a:endParaRPr lang="en-US" dirty="0"/>
          </a:p>
          <a:p>
            <a:r>
              <a:rPr lang="en-US" dirty="0"/>
              <a:t>User-space semantic analysis of writes (pages) to implement remapping and queueing schemes for performance enhancement of SSD drive configurations under a variety of workloads</a:t>
            </a:r>
          </a:p>
          <a:p>
            <a:pPr lvl="1"/>
            <a:r>
              <a:rPr lang="en-US" dirty="0"/>
              <a:t>Focus on improving locality under random write-heavy loads</a:t>
            </a:r>
          </a:p>
        </p:txBody>
      </p:sp>
    </p:spTree>
    <p:extLst>
      <p:ext uri="{BB962C8B-B14F-4D97-AF65-F5344CB8AC3E}">
        <p14:creationId xmlns:p14="http://schemas.microsoft.com/office/powerpoint/2010/main" val="1504716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A917-B017-DE4D-B60C-684C0DE6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Interested in Experimental Replication or Full 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824D-9C98-A147-B28B-2286DF17B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https://github.com/thebravelemming/ssd_simulation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4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1387-E793-D441-94B4-91400B6A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B815-8E4F-8A4F-845E-3C632986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an SSD modeling utility to characterize real-world workload performance and provide baseline results for comparison.</a:t>
            </a:r>
          </a:p>
          <a:p>
            <a:endParaRPr lang="en-US" dirty="0"/>
          </a:p>
          <a:p>
            <a:r>
              <a:rPr lang="en-US" dirty="0"/>
              <a:t>Develop / implement a semantic analysis-based user-space remapping scheme.</a:t>
            </a:r>
          </a:p>
        </p:txBody>
      </p:sp>
    </p:spTree>
    <p:extLst>
      <p:ext uri="{BB962C8B-B14F-4D97-AF65-F5344CB8AC3E}">
        <p14:creationId xmlns:p14="http://schemas.microsoft.com/office/powerpoint/2010/main" val="353730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1387-E793-D441-94B4-91400B6A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B815-8E4F-8A4F-845E-3C632986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an SSD modeling utility to characterize real-world workload performance and provide baseline results for comparison.</a:t>
            </a:r>
          </a:p>
          <a:p>
            <a:endParaRPr lang="en-US" dirty="0"/>
          </a:p>
          <a:p>
            <a:r>
              <a:rPr lang="en-US" dirty="0"/>
              <a:t>Develop / implement a semantic analysis-based user-space remapping scheme.</a:t>
            </a:r>
          </a:p>
          <a:p>
            <a:endParaRPr lang="en-US" dirty="0"/>
          </a:p>
          <a:p>
            <a:r>
              <a:rPr lang="en-US" dirty="0"/>
              <a:t>Demonstrate the efficacy of our semantic analysis procedure by increasing the performance factor on the previously used real-life workloads versus the established baselines.</a:t>
            </a:r>
          </a:p>
        </p:txBody>
      </p:sp>
    </p:spTree>
    <p:extLst>
      <p:ext uri="{BB962C8B-B14F-4D97-AF65-F5344CB8AC3E}">
        <p14:creationId xmlns:p14="http://schemas.microsoft.com/office/powerpoint/2010/main" val="67900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F689-0DCA-6946-AE26-DAA69392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Course-correcting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4A92-7692-FC4F-94F2-972F37F3F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availability of SSD modeling software and difficulty obtaining multiple physical SSD drives.</a:t>
            </a:r>
          </a:p>
          <a:p>
            <a:pPr lvl="1"/>
            <a:r>
              <a:rPr lang="en-US" dirty="0"/>
              <a:t>Solution: use Carnegie-Melon’s </a:t>
            </a:r>
            <a:r>
              <a:rPr lang="en-US" dirty="0" err="1"/>
              <a:t>DiskSim</a:t>
            </a:r>
            <a:r>
              <a:rPr lang="en-US" dirty="0"/>
              <a:t> 4.0</a:t>
            </a:r>
          </a:p>
          <a:p>
            <a:pPr lvl="1"/>
            <a:r>
              <a:rPr lang="en-US" dirty="0"/>
              <a:t>This presents its own issues, to be discussed momentarily</a:t>
            </a:r>
          </a:p>
          <a:p>
            <a:endParaRPr lang="en-US" dirty="0"/>
          </a:p>
          <a:p>
            <a:r>
              <a:rPr lang="en-US" dirty="0"/>
              <a:t>Any implementation of semantic analysis involves direct modification of the FTL, and possibly of the physical drive’s internal software</a:t>
            </a:r>
          </a:p>
          <a:p>
            <a:pPr lvl="1"/>
            <a:r>
              <a:rPr lang="en-US" dirty="0"/>
              <a:t>This is doable, but extremely complex and beyond the scope of this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3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D48B-BE76-4149-BB65-C471C5A8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6F22-1CBE-BD4F-BEB0-7D7A61EEB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an SSD drive simulator to characterize common IO workloads under various drive configurations</a:t>
            </a:r>
          </a:p>
          <a:p>
            <a:pPr lvl="1"/>
            <a:r>
              <a:rPr lang="en-US" dirty="0"/>
              <a:t>Single disk, RAID 0, and RAID 5 configurations</a:t>
            </a:r>
          </a:p>
          <a:p>
            <a:endParaRPr lang="en-US" dirty="0"/>
          </a:p>
          <a:p>
            <a:r>
              <a:rPr lang="en-US" dirty="0"/>
              <a:t>Use statistical analysis of these workload characteristics to determine viability of different configurations for everyday use</a:t>
            </a:r>
          </a:p>
          <a:p>
            <a:endParaRPr lang="en-US" dirty="0"/>
          </a:p>
          <a:p>
            <a:r>
              <a:rPr lang="en-US" dirty="0"/>
              <a:t>Identify promising future expansions of this work</a:t>
            </a:r>
          </a:p>
        </p:txBody>
      </p:sp>
    </p:spTree>
    <p:extLst>
      <p:ext uri="{BB962C8B-B14F-4D97-AF65-F5344CB8AC3E}">
        <p14:creationId xmlns:p14="http://schemas.microsoft.com/office/powerpoint/2010/main" val="407749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7688-C9BE-044C-97CC-A1E0CEA1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F7DDD-FB69-844B-8E0D-02ECB6840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42A8-873A-ED4B-993A-840862E7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8402-3650-014C-A569-374D9312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of CMU’s </a:t>
            </a:r>
            <a:r>
              <a:rPr lang="en-US" dirty="0" err="1"/>
              <a:t>DiskSim</a:t>
            </a:r>
            <a:r>
              <a:rPr lang="en-US" dirty="0"/>
              <a:t> 4.0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 err="1"/>
              <a:t>DiskSim</a:t>
            </a:r>
            <a:r>
              <a:rPr lang="en-US" dirty="0"/>
              <a:t> 4.0 (2008) is a 32-bit application that must be ported to 64-bit</a:t>
            </a:r>
          </a:p>
          <a:p>
            <a:pPr lvl="2"/>
            <a:r>
              <a:rPr lang="en-US" dirty="0"/>
              <a:t>SSD simulation is provided as an extension which is developed by Microsoft Research</a:t>
            </a:r>
          </a:p>
          <a:p>
            <a:pPr lvl="2"/>
            <a:r>
              <a:rPr lang="en-US" dirty="0"/>
              <a:t>Real-life workloads must either conform to </a:t>
            </a:r>
            <a:r>
              <a:rPr lang="en-US" dirty="0" err="1"/>
              <a:t>DiskSim’s</a:t>
            </a:r>
            <a:r>
              <a:rPr lang="en-US" dirty="0"/>
              <a:t> internal format or be translatable</a:t>
            </a:r>
          </a:p>
          <a:p>
            <a:pPr lvl="1"/>
            <a:r>
              <a:rPr lang="en-US" dirty="0"/>
              <a:t>Solutions:</a:t>
            </a:r>
          </a:p>
          <a:p>
            <a:pPr lvl="2"/>
            <a:r>
              <a:rPr lang="en-US" dirty="0"/>
              <a:t>Open-source 64-bit Linux porting solution (link provided at end of slides)</a:t>
            </a:r>
          </a:p>
          <a:p>
            <a:pPr lvl="2"/>
            <a:r>
              <a:rPr lang="en-US" dirty="0"/>
              <a:t>Modify </a:t>
            </a:r>
            <a:r>
              <a:rPr lang="en-US" dirty="0" err="1"/>
              <a:t>DiskSim</a:t>
            </a:r>
            <a:r>
              <a:rPr lang="en-US" dirty="0"/>
              <a:t> to accept the format used by our selected IO traces</a:t>
            </a:r>
          </a:p>
          <a:p>
            <a:pPr lvl="3"/>
            <a:r>
              <a:rPr lang="en-US" dirty="0"/>
              <a:t>MSR-Cambridge IO loads for historical and verifiability reasons</a:t>
            </a:r>
          </a:p>
        </p:txBody>
      </p:sp>
    </p:spTree>
    <p:extLst>
      <p:ext uri="{BB962C8B-B14F-4D97-AF65-F5344CB8AC3E}">
        <p14:creationId xmlns:p14="http://schemas.microsoft.com/office/powerpoint/2010/main" val="72617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64E6-DB9E-4F49-8678-EB550022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D9B3-4715-9C44-9C7F-3FA92AAED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MSR-Cambridge workloads in non-ascii format</a:t>
            </a:r>
          </a:p>
          <a:p>
            <a:r>
              <a:rPr lang="en-US" dirty="0"/>
              <a:t>Possible solutions:</a:t>
            </a:r>
          </a:p>
          <a:p>
            <a:pPr lvl="1"/>
            <a:r>
              <a:rPr lang="en-US" dirty="0"/>
              <a:t>Modify </a:t>
            </a:r>
            <a:r>
              <a:rPr lang="en-US" dirty="0" err="1"/>
              <a:t>DiskSim</a:t>
            </a:r>
            <a:r>
              <a:rPr lang="en-US" dirty="0"/>
              <a:t> to accept MSR-Cambridge format</a:t>
            </a:r>
          </a:p>
          <a:p>
            <a:pPr lvl="2"/>
            <a:r>
              <a:rPr lang="en-US" dirty="0"/>
              <a:t>Untenable due to difficulty porting </a:t>
            </a:r>
            <a:r>
              <a:rPr lang="en-US" dirty="0" err="1"/>
              <a:t>DiskSim</a:t>
            </a:r>
            <a:r>
              <a:rPr lang="en-US" dirty="0"/>
              <a:t> to 64-bit with SSD extension</a:t>
            </a:r>
          </a:p>
          <a:p>
            <a:pPr lvl="1"/>
            <a:r>
              <a:rPr lang="en-US" dirty="0"/>
              <a:t>Write our own translator.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DiskSim’s</a:t>
            </a:r>
            <a:r>
              <a:rPr lang="en-US" dirty="0"/>
              <a:t> Synthetic Workload Generator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09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1294</TotalTime>
  <Words>1004</Words>
  <Application>Microsoft Macintosh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Times New Roman</vt:lpstr>
      <vt:lpstr>Wingdings 3</vt:lpstr>
      <vt:lpstr>Ion</vt:lpstr>
      <vt:lpstr>SSD Modeling and Configuration Analysis</vt:lpstr>
      <vt:lpstr>Original Project Goals</vt:lpstr>
      <vt:lpstr>Original Project Goals</vt:lpstr>
      <vt:lpstr>Original Project Goals</vt:lpstr>
      <vt:lpstr>Course-correcting events</vt:lpstr>
      <vt:lpstr>Revised Project Goals</vt:lpstr>
      <vt:lpstr>Experimental Design</vt:lpstr>
      <vt:lpstr>Setup</vt:lpstr>
      <vt:lpstr>Setup - continued</vt:lpstr>
      <vt:lpstr>Setup - continued</vt:lpstr>
      <vt:lpstr>Synthetic Workloads</vt:lpstr>
      <vt:lpstr>Results of Merit</vt:lpstr>
      <vt:lpstr>RAID 5 is not viable</vt:lpstr>
      <vt:lpstr>RAID 5 Discussion</vt:lpstr>
      <vt:lpstr>Disk Queueing Performance</vt:lpstr>
      <vt:lpstr>Disk Queueing - continued</vt:lpstr>
      <vt:lpstr>Queueing Discussion</vt:lpstr>
      <vt:lpstr>Synthetic Request Sizes</vt:lpstr>
      <vt:lpstr>Request Size Discussion</vt:lpstr>
      <vt:lpstr>Write Response Times</vt:lpstr>
      <vt:lpstr>Write Response Time Discussion</vt:lpstr>
      <vt:lpstr>Future Work</vt:lpstr>
      <vt:lpstr>Interested in Experimental Replication or Full Data?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 Modeling and Configuration Analysis</dc:title>
  <dc:creator>Derek Yohn</dc:creator>
  <cp:lastModifiedBy>Derek Yohn</cp:lastModifiedBy>
  <cp:revision>35</cp:revision>
  <dcterms:created xsi:type="dcterms:W3CDTF">2018-04-21T22:49:48Z</dcterms:created>
  <dcterms:modified xsi:type="dcterms:W3CDTF">2018-04-27T17:07:34Z</dcterms:modified>
</cp:coreProperties>
</file>