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75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69" r:id="rId11"/>
    <p:sldId id="270" r:id="rId12"/>
  </p:sldIdLst>
  <p:sldSz cx="12192000" cy="6858000"/>
  <p:notesSz cx="6858000" cy="9144000"/>
  <p:embeddedFontLst>
    <p:embeddedFont>
      <p:font typeface="휴먼모음T" panose="02030504000101010101" pitchFamily="18" charset="-127"/>
      <p:regular r:id="rId13"/>
    </p:embeddedFont>
    <p:embeddedFont>
      <p:font typeface="HY견명조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65658"/>
    <a:srgbClr val="F9BFC7"/>
    <a:srgbClr val="F59DAA"/>
    <a:srgbClr val="EC4A63"/>
    <a:srgbClr val="F29343"/>
    <a:srgbClr val="F7D331"/>
    <a:srgbClr val="2D3C55"/>
    <a:srgbClr val="3DCFBE"/>
    <a:srgbClr val="3AC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51" autoAdjust="0"/>
    <p:restoredTop sz="96391" autoAdjust="0"/>
  </p:normalViewPr>
  <p:slideViewPr>
    <p:cSldViewPr snapToGrid="0" showGuides="1">
      <p:cViewPr varScale="1">
        <p:scale>
          <a:sx n="65" d="100"/>
          <a:sy n="65" d="100"/>
        </p:scale>
        <p:origin x="96" y="930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309257" y="2493042"/>
            <a:ext cx="5573486" cy="1450907"/>
            <a:chOff x="3309692" y="3677660"/>
            <a:chExt cx="5573486" cy="1450907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3309692" y="3819669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25599" y="3997921"/>
              <a:ext cx="5261377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565658"/>
                  </a:solidFill>
                  <a:latin typeface="HY견명조" pitchFamily="18" charset="-127"/>
                  <a:ea typeface="HY견명조" pitchFamily="18" charset="-127"/>
                </a:rPr>
                <a:t>군대 관련 정보 제공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309692" y="5122908"/>
              <a:ext cx="5573486" cy="5659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343966" y="4718291"/>
              <a:ext cx="380206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스크립트 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Term Project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4476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안녕하세요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92758" y="3800836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895993" y="5344635"/>
            <a:ext cx="2400014" cy="3231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ㅣ</a:t>
            </a:r>
            <a:r>
              <a:rPr lang="en-US" altLang="ko-KR" sz="15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2014182004 </a:t>
            </a:r>
            <a:r>
              <a:rPr lang="ko-KR" altLang="en-US" sz="1500" dirty="0" err="1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권오성ㅣ</a:t>
            </a:r>
            <a:endParaRPr lang="ko-KR" altLang="en-US" sz="15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92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noFill/>
          <a:ln w="38100">
            <a:solidFill>
              <a:srgbClr val="FBC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   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C71A1A-25FD-4931-BC47-E6D8E660F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84820"/>
              </p:ext>
            </p:extLst>
          </p:nvPr>
        </p:nvGraphicFramePr>
        <p:xfrm>
          <a:off x="786091" y="913283"/>
          <a:ext cx="10706660" cy="498549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37156">
                  <a:extLst>
                    <a:ext uri="{9D8B030D-6E8A-4147-A177-3AD203B41FA5}">
                      <a16:colId xmlns:a16="http://schemas.microsoft.com/office/drawing/2014/main" val="257635318"/>
                    </a:ext>
                  </a:extLst>
                </a:gridCol>
                <a:gridCol w="3916174">
                  <a:extLst>
                    <a:ext uri="{9D8B030D-6E8A-4147-A177-3AD203B41FA5}">
                      <a16:colId xmlns:a16="http://schemas.microsoft.com/office/drawing/2014/main" val="863649208"/>
                    </a:ext>
                  </a:extLst>
                </a:gridCol>
                <a:gridCol w="3954838">
                  <a:extLst>
                    <a:ext uri="{9D8B030D-6E8A-4147-A177-3AD203B41FA5}">
                      <a16:colId xmlns:a16="http://schemas.microsoft.com/office/drawing/2014/main" val="2656874320"/>
                    </a:ext>
                  </a:extLst>
                </a:gridCol>
                <a:gridCol w="1398492">
                  <a:extLst>
                    <a:ext uri="{9D8B030D-6E8A-4147-A177-3AD203B41FA5}">
                      <a16:colId xmlns:a16="http://schemas.microsoft.com/office/drawing/2014/main" val="800775513"/>
                    </a:ext>
                  </a:extLst>
                </a:gridCol>
              </a:tblGrid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  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082148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파이썬</a:t>
                      </a:r>
                      <a:r>
                        <a:rPr lang="ko-KR" altLang="en-US" sz="1500" dirty="0"/>
                        <a:t> 모듈</a:t>
                      </a:r>
                      <a:r>
                        <a:rPr lang="en-US" altLang="ko-KR" sz="1500" dirty="0"/>
                        <a:t>, Open API </a:t>
                      </a:r>
                      <a:r>
                        <a:rPr lang="ko-KR" altLang="en-US" sz="1500" dirty="0"/>
                        <a:t>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응용 앱 개발 예시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필요한 </a:t>
                      </a:r>
                      <a:r>
                        <a:rPr lang="en-US" altLang="ko-KR" sz="1300" dirty="0" err="1"/>
                        <a:t>OpenAPI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검색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비슷한 앱 검색 후 필요한 것 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861255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상세 기능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구현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구현 하기 전 구현 기능과 구현 방법 정리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759670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깔끔한 </a:t>
                      </a:r>
                      <a:r>
                        <a:rPr lang="en-US" altLang="ko-KR" sz="1500" dirty="0"/>
                        <a:t>UI </a:t>
                      </a:r>
                      <a:r>
                        <a:rPr lang="ko-KR" altLang="en-US" sz="1500" dirty="0"/>
                        <a:t>제작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/>
                        <a:t>Tkinker</a:t>
                      </a:r>
                      <a:r>
                        <a:rPr lang="ko-KR" altLang="en-US" sz="1300" dirty="0"/>
                        <a:t>를 통한 </a:t>
                      </a:r>
                      <a:r>
                        <a:rPr lang="en-US" altLang="ko-KR" sz="1300" dirty="0"/>
                        <a:t>UI</a:t>
                      </a:r>
                      <a:r>
                        <a:rPr lang="ko-KR" altLang="en-US" sz="1300" dirty="0"/>
                        <a:t>제작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96808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36142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다양한 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맞춤형 특기병 </a:t>
                      </a:r>
                      <a:r>
                        <a:rPr lang="en-US" altLang="ko-KR" sz="1300" dirty="0"/>
                        <a:t>/ </a:t>
                      </a:r>
                      <a:r>
                        <a:rPr lang="ko-KR" altLang="en-US" sz="1300" dirty="0"/>
                        <a:t>징병검사 신체검사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263993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OpenAPI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찾은 </a:t>
                      </a:r>
                      <a:r>
                        <a:rPr lang="en-US" altLang="ko-KR" sz="1300" dirty="0" err="1"/>
                        <a:t>OpenAPI</a:t>
                      </a:r>
                      <a:r>
                        <a:rPr lang="ko-KR" altLang="en-US" sz="1300" dirty="0"/>
                        <a:t>를 통한 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251805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이메일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데이터베이스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지도 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정보 이메일로 보내기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병무청 위치 검색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30573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프로그램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프로그램 오류 및 개선사항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42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6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797719" y="2740059"/>
            <a:ext cx="6587060" cy="1446291"/>
            <a:chOff x="2798154" y="3677660"/>
            <a:chExt cx="6587060" cy="1446291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869795" y="3819669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98154" y="4016085"/>
              <a:ext cx="6587060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발표 </a:t>
              </a:r>
              <a:r>
                <a:rPr lang="ko-KR" altLang="en-US" sz="4400" dirty="0">
                  <a:solidFill>
                    <a:srgbClr val="2BA3D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들</a:t>
              </a:r>
              <a:r>
                <a:rPr lang="ko-KR" altLang="en-US" sz="4400" dirty="0">
                  <a:solidFill>
                    <a:srgbClr val="7FC54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어</a:t>
              </a:r>
              <a:r>
                <a:rPr lang="ko-KR" altLang="en-US" sz="4400" dirty="0">
                  <a:solidFill>
                    <a:srgbClr val="E75C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주</a:t>
              </a:r>
              <a:r>
                <a:rPr lang="ko-KR" altLang="en-US" sz="4400" dirty="0">
                  <a:solidFill>
                    <a:srgbClr val="EA4F9B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셔</a:t>
              </a:r>
              <a:r>
                <a:rPr lang="ko-KR" altLang="en-US" sz="4400" dirty="0">
                  <a:solidFill>
                    <a:srgbClr val="EE8F1E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서</a:t>
              </a:r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감사합니다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69795" y="5123951"/>
              <a:ext cx="6324210" cy="0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2871" y="4725001"/>
              <a:ext cx="2746265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조 이름을 써주세요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4188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감사합니다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07649" y="3800836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4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946400" y="2410339"/>
            <a:ext cx="9245600" cy="21067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35050" y="-110711"/>
            <a:ext cx="2997200" cy="1844880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3885539" y="1922654"/>
            <a:ext cx="12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INDEX</a:t>
            </a:r>
            <a:endParaRPr lang="ko-KR" altLang="en-US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25101" y="4364553"/>
            <a:ext cx="3956577" cy="23132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6430937" y="2656876"/>
            <a:ext cx="17542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   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6880" y="3708464"/>
            <a:ext cx="18281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 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53068" y="4836221"/>
            <a:ext cx="278283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일정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627694" y="1737344"/>
            <a:ext cx="4701381" cy="5190919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자유형 36"/>
          <p:cNvSpPr/>
          <p:nvPr/>
        </p:nvSpPr>
        <p:spPr>
          <a:xfrm>
            <a:off x="10488879" y="5712925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8D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5582967" y="2576563"/>
            <a:ext cx="797039" cy="511870"/>
            <a:chOff x="767992" y="293986"/>
            <a:chExt cx="797039" cy="511870"/>
          </a:xfrm>
        </p:grpSpPr>
        <p:sp>
          <p:nvSpPr>
            <p:cNvPr id="40" name="자유형 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690658" y="3640921"/>
            <a:ext cx="797039" cy="511870"/>
            <a:chOff x="767992" y="293986"/>
            <a:chExt cx="797039" cy="511870"/>
          </a:xfrm>
        </p:grpSpPr>
        <p:sp>
          <p:nvSpPr>
            <p:cNvPr id="42" name="자유형 41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29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792267" y="4765185"/>
            <a:ext cx="797039" cy="511870"/>
            <a:chOff x="767992" y="293986"/>
            <a:chExt cx="797039" cy="511870"/>
          </a:xfrm>
        </p:grpSpPr>
        <p:sp>
          <p:nvSpPr>
            <p:cNvPr id="46" name="자유형 45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1" name="자유형 50"/>
          <p:cNvSpPr/>
          <p:nvPr/>
        </p:nvSpPr>
        <p:spPr>
          <a:xfrm>
            <a:off x="10363754" y="5787530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CAC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911349" y="2393974"/>
            <a:ext cx="70102" cy="70102"/>
          </a:xfrm>
          <a:prstGeom prst="ellipse">
            <a:avLst/>
          </a:prstGeom>
          <a:solidFill>
            <a:srgbClr val="DE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noFill/>
          <a:ln w="38100">
            <a:solidFill>
              <a:srgbClr val="DE6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93807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    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8824" y="1060667"/>
            <a:ext cx="2400557" cy="527353"/>
            <a:chOff x="5122267" y="1444789"/>
            <a:chExt cx="2400557" cy="527353"/>
          </a:xfrm>
        </p:grpSpPr>
        <p:sp>
          <p:nvSpPr>
            <p:cNvPr id="99" name="직사각형 98"/>
            <p:cNvSpPr/>
            <p:nvPr/>
          </p:nvSpPr>
          <p:spPr>
            <a:xfrm>
              <a:off x="5281359" y="1485065"/>
              <a:ext cx="2241465" cy="451499"/>
            </a:xfrm>
            <a:prstGeom prst="rect">
              <a:avLst/>
            </a:prstGeom>
            <a:noFill/>
            <a:ln w="25400">
              <a:solidFill>
                <a:srgbClr val="5656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22267" y="1444789"/>
              <a:ext cx="422277" cy="419631"/>
            </a:xfrm>
            <a:prstGeom prst="rect">
              <a:avLst/>
            </a:prstGeom>
            <a:solidFill>
              <a:srgbClr val="EB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17492" y="1495088"/>
              <a:ext cx="1204176" cy="477054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2500" spc="3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소  개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2D36F66-4CDD-4DA5-B518-118F0F949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57" y="1796955"/>
            <a:ext cx="3297491" cy="2429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6C29D-4BEC-4F36-A9A4-1FAA3ACB71D7}"/>
              </a:ext>
            </a:extLst>
          </p:cNvPr>
          <p:cNvSpPr txBox="1"/>
          <p:nvPr/>
        </p:nvSpPr>
        <p:spPr>
          <a:xfrm>
            <a:off x="3935792" y="1242957"/>
            <a:ext cx="4320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ea typeface="문체부 제목 돋음체" panose="020B0609000101010101" pitchFamily="49" charset="-127"/>
              </a:rPr>
              <a:t>군 입대 관련 정보 제공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D05832-DBD6-4BBE-8EEE-B66F41480A24}"/>
              </a:ext>
            </a:extLst>
          </p:cNvPr>
          <p:cNvSpPr txBox="1"/>
          <p:nvPr/>
        </p:nvSpPr>
        <p:spPr>
          <a:xfrm>
            <a:off x="662468" y="4378780"/>
            <a:ext cx="1096165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입대 전 남성들을 위한 프로그램</a:t>
            </a:r>
            <a:endParaRPr lang="en-US" altLang="ko-KR" sz="2500" dirty="0"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국가 공공데이터에서 병무청 관련 </a:t>
            </a:r>
            <a:r>
              <a:rPr lang="en-US" altLang="ko-KR" sz="2500" dirty="0">
                <a:ea typeface="문체부 제목 돋음체" panose="020B0609000101010101" pitchFamily="49" charset="-127"/>
              </a:rPr>
              <a:t>open API</a:t>
            </a:r>
            <a:r>
              <a:rPr lang="ko-KR" altLang="en-US" sz="2500" dirty="0">
                <a:ea typeface="문체부 제목 돋음체" panose="020B0609000101010101" pitchFamily="49" charset="-127"/>
              </a:rPr>
              <a:t>를 사용하여 데이터를 얻어오고</a:t>
            </a:r>
            <a:endParaRPr lang="en-US" altLang="ko-KR" sz="2500" dirty="0"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데이터 정보를 토대로 정보를 제공해주는 프로그램</a:t>
            </a:r>
            <a:endParaRPr lang="en-US" altLang="ko-KR" sz="25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9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3" name="그래픽 2" descr="돋보기">
            <a:extLst>
              <a:ext uri="{FF2B5EF4-FFF2-40B4-BE49-F238E27FC236}">
                <a16:creationId xmlns:a16="http://schemas.microsoft.com/office/drawing/2014/main" id="{739B93F3-B75B-4FE8-9857-090F781D8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213" y="1288337"/>
            <a:ext cx="576000" cy="57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CB01E-7D56-4A54-B548-2C60C15F8E9C}"/>
              </a:ext>
            </a:extLst>
          </p:cNvPr>
          <p:cNvSpPr txBox="1"/>
          <p:nvPr/>
        </p:nvSpPr>
        <p:spPr>
          <a:xfrm>
            <a:off x="2296321" y="1376983"/>
            <a:ext cx="3977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 특기병 정보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11C6C-9BA0-4982-ABC1-7213672BAC41}"/>
              </a:ext>
            </a:extLst>
          </p:cNvPr>
          <p:cNvSpPr txBox="1"/>
          <p:nvPr/>
        </p:nvSpPr>
        <p:spPr>
          <a:xfrm>
            <a:off x="2743442" y="2019627"/>
            <a:ext cx="3916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군사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특기별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모집 선발인원 확인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지원 가능 분야 조회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EBE695B8-409D-429E-A8E3-9C91DA99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133" y="3195231"/>
            <a:ext cx="576000" cy="57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E5E058-7839-473E-9B8D-B6BE65CC7A8A}"/>
              </a:ext>
            </a:extLst>
          </p:cNvPr>
          <p:cNvSpPr txBox="1"/>
          <p:nvPr/>
        </p:nvSpPr>
        <p:spPr>
          <a:xfrm>
            <a:off x="2377522" y="3214465"/>
            <a:ext cx="2818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병무청 위치 조회</a:t>
            </a:r>
          </a:p>
        </p:txBody>
      </p:sp>
      <p:pic>
        <p:nvPicPr>
          <p:cNvPr id="8" name="그래픽 7" descr="데이터베이스">
            <a:extLst>
              <a:ext uri="{FF2B5EF4-FFF2-40B4-BE49-F238E27FC236}">
                <a16:creationId xmlns:a16="http://schemas.microsoft.com/office/drawing/2014/main" id="{8CFB4690-BC4C-469F-8F6D-EDE2834F7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5668" y="4203692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770D7D-0324-4FD3-89D4-D60965CEE1A5}"/>
              </a:ext>
            </a:extLst>
          </p:cNvPr>
          <p:cNvSpPr txBox="1"/>
          <p:nvPr/>
        </p:nvSpPr>
        <p:spPr>
          <a:xfrm>
            <a:off x="2315506" y="4174930"/>
            <a:ext cx="5788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입대일을 통한 전역일 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 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진급일 계산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AC1666-F5CC-49EF-8310-E0ADF45FD263}"/>
              </a:ext>
            </a:extLst>
          </p:cNvPr>
          <p:cNvSpPr txBox="1"/>
          <p:nvPr/>
        </p:nvSpPr>
        <p:spPr>
          <a:xfrm>
            <a:off x="2353541" y="5142418"/>
            <a:ext cx="51363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정보 저장을 위한 이메일 서비스</a:t>
            </a:r>
          </a:p>
        </p:txBody>
      </p:sp>
      <p:pic>
        <p:nvPicPr>
          <p:cNvPr id="10" name="그래픽 9" descr="전송">
            <a:extLst>
              <a:ext uri="{FF2B5EF4-FFF2-40B4-BE49-F238E27FC236}">
                <a16:creationId xmlns:a16="http://schemas.microsoft.com/office/drawing/2014/main" id="{90346997-2641-490A-9771-5D2C9148E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5668" y="5142418"/>
            <a:ext cx="576000" cy="576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09DAB3-03BF-4755-B071-722346BDC06A}"/>
              </a:ext>
            </a:extLst>
          </p:cNvPr>
          <p:cNvSpPr/>
          <p:nvPr/>
        </p:nvSpPr>
        <p:spPr>
          <a:xfrm>
            <a:off x="7315200" y="736709"/>
            <a:ext cx="4162425" cy="1946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9666D-F638-4C1F-83BF-9AB760DEE762}"/>
              </a:ext>
            </a:extLst>
          </p:cNvPr>
          <p:cNvSpPr txBox="1"/>
          <p:nvPr/>
        </p:nvSpPr>
        <p:spPr>
          <a:xfrm>
            <a:off x="7301093" y="965171"/>
            <a:ext cx="4147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수정사항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- </a:t>
            </a:r>
            <a:r>
              <a:rPr lang="ko-KR" altLang="en-US" dirty="0">
                <a:solidFill>
                  <a:srgbClr val="FF0000"/>
                </a:solidFill>
              </a:rPr>
              <a:t>징병검사 신체검사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</a:t>
            </a:r>
            <a:r>
              <a:rPr lang="ko-KR" altLang="en-US" dirty="0">
                <a:solidFill>
                  <a:srgbClr val="FF0000"/>
                </a:solidFill>
              </a:rPr>
              <a:t>사용 </a:t>
            </a:r>
            <a:r>
              <a:rPr lang="en-US" altLang="ko-KR" dirty="0">
                <a:solidFill>
                  <a:srgbClr val="FF0000"/>
                </a:solidFill>
              </a:rPr>
              <a:t>API </a:t>
            </a:r>
            <a:r>
              <a:rPr lang="ko-KR" altLang="en-US" dirty="0">
                <a:solidFill>
                  <a:srgbClr val="FF0000"/>
                </a:solidFill>
              </a:rPr>
              <a:t>제한으로 인해 보류</a:t>
            </a:r>
          </a:p>
        </p:txBody>
      </p:sp>
    </p:spTree>
    <p:extLst>
      <p:ext uri="{BB962C8B-B14F-4D97-AF65-F5344CB8AC3E}">
        <p14:creationId xmlns:p14="http://schemas.microsoft.com/office/powerpoint/2010/main" val="314747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0A753-8642-45FA-8C11-79ED5A80C563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F407C4-32FC-47DC-B8B6-343FDAA73FA2}"/>
              </a:ext>
            </a:extLst>
          </p:cNvPr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505358-AB29-4B5D-9E06-1039002CFEBD}"/>
              </a:ext>
            </a:extLst>
          </p:cNvPr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1A651-8B4B-4C61-9233-033F23F0D976}"/>
              </a:ext>
            </a:extLst>
          </p:cNvPr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8564A-CDB5-47BF-BE52-5B1BE0FF021B}"/>
              </a:ext>
            </a:extLst>
          </p:cNvPr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2772-818D-416F-8773-8EAAF4DEBBBA}"/>
              </a:ext>
            </a:extLst>
          </p:cNvPr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8" name="자유형 139">
            <a:extLst>
              <a:ext uri="{FF2B5EF4-FFF2-40B4-BE49-F238E27FC236}">
                <a16:creationId xmlns:a16="http://schemas.microsoft.com/office/drawing/2014/main" id="{F1883A36-150D-494F-82E5-DB79DEDF5B33}"/>
              </a:ext>
            </a:extLst>
          </p:cNvPr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BE7BD-425E-446D-BF58-C9F7936CB877}"/>
              </a:ext>
            </a:extLst>
          </p:cNvPr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F495FF54-F9EF-4329-96DE-CAC8CC31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80" y="1048362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E0FD42-9F9C-4BFD-8663-135794448CB1}"/>
              </a:ext>
            </a:extLst>
          </p:cNvPr>
          <p:cNvSpPr txBox="1"/>
          <p:nvPr/>
        </p:nvSpPr>
        <p:spPr>
          <a:xfrm>
            <a:off x="1732061" y="1067596"/>
            <a:ext cx="1616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보유 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</a:t>
            </a:r>
            <a:endParaRPr lang="ko-KR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3A51-DD08-49EE-A2B1-E43D9D213D06}"/>
              </a:ext>
            </a:extLst>
          </p:cNvPr>
          <p:cNvSpPr txBox="1"/>
          <p:nvPr/>
        </p:nvSpPr>
        <p:spPr>
          <a:xfrm>
            <a:off x="2397403" y="2023237"/>
            <a:ext cx="3799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네이버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 (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지도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검색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6" name="그래픽 25" descr="모니터">
            <a:extLst>
              <a:ext uri="{FF2B5EF4-FFF2-40B4-BE49-F238E27FC236}">
                <a16:creationId xmlns:a16="http://schemas.microsoft.com/office/drawing/2014/main" id="{D6F69E9B-3B3F-4111-AD96-29E5579E5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7" y="1987379"/>
            <a:ext cx="504000" cy="504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C92DD2-0D49-4CCD-974B-5A1B258FA6BD}"/>
              </a:ext>
            </a:extLst>
          </p:cNvPr>
          <p:cNvSpPr txBox="1"/>
          <p:nvPr/>
        </p:nvSpPr>
        <p:spPr>
          <a:xfrm>
            <a:off x="2397403" y="2921867"/>
            <a:ext cx="5921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맞춤형특기병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군사특기별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모집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선발인원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조회</a:t>
            </a:r>
          </a:p>
        </p:txBody>
      </p:sp>
      <p:pic>
        <p:nvPicPr>
          <p:cNvPr id="28" name="그래픽 27" descr="모니터">
            <a:extLst>
              <a:ext uri="{FF2B5EF4-FFF2-40B4-BE49-F238E27FC236}">
                <a16:creationId xmlns:a16="http://schemas.microsoft.com/office/drawing/2014/main" id="{FDEC761B-994F-4515-962A-797C22E73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7" y="2886009"/>
            <a:ext cx="504000" cy="50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375ADE-D590-4AF5-BCFB-52970D2AAA24}"/>
              </a:ext>
            </a:extLst>
          </p:cNvPr>
          <p:cNvSpPr txBox="1"/>
          <p:nvPr/>
        </p:nvSpPr>
        <p:spPr>
          <a:xfrm>
            <a:off x="2397404" y="3816053"/>
            <a:ext cx="62087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모집병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자격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면허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전공별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지원가능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분야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조회</a:t>
            </a:r>
          </a:p>
        </p:txBody>
      </p:sp>
      <p:pic>
        <p:nvPicPr>
          <p:cNvPr id="30" name="그래픽 29" descr="모니터">
            <a:extLst>
              <a:ext uri="{FF2B5EF4-FFF2-40B4-BE49-F238E27FC236}">
                <a16:creationId xmlns:a16="http://schemas.microsoft.com/office/drawing/2014/main" id="{8FB2253F-68BB-4CC2-8BB9-CD31C873B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8" y="3780195"/>
            <a:ext cx="504000" cy="504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800ECBA-69B5-4D03-AF1C-CA994F68BDDD}"/>
              </a:ext>
            </a:extLst>
          </p:cNvPr>
          <p:cNvSpPr txBox="1"/>
          <p:nvPr/>
        </p:nvSpPr>
        <p:spPr>
          <a:xfrm>
            <a:off x="2397403" y="4753852"/>
            <a:ext cx="6423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징병검사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수검자의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신장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체중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등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신체정보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조회</a:t>
            </a:r>
          </a:p>
        </p:txBody>
      </p:sp>
      <p:pic>
        <p:nvPicPr>
          <p:cNvPr id="32" name="그래픽 31" descr="모니터">
            <a:extLst>
              <a:ext uri="{FF2B5EF4-FFF2-40B4-BE49-F238E27FC236}">
                <a16:creationId xmlns:a16="http://schemas.microsoft.com/office/drawing/2014/main" id="{AE27A956-D168-4817-ACCB-C27CA5108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8" y="4717994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0A753-8642-45FA-8C11-79ED5A80C563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F407C4-32FC-47DC-B8B6-343FDAA73FA2}"/>
              </a:ext>
            </a:extLst>
          </p:cNvPr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505358-AB29-4B5D-9E06-1039002CFEBD}"/>
              </a:ext>
            </a:extLst>
          </p:cNvPr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1A651-8B4B-4C61-9233-033F23F0D976}"/>
              </a:ext>
            </a:extLst>
          </p:cNvPr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8564A-CDB5-47BF-BE52-5B1BE0FF021B}"/>
              </a:ext>
            </a:extLst>
          </p:cNvPr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2772-818D-416F-8773-8EAAF4DEBBBA}"/>
              </a:ext>
            </a:extLst>
          </p:cNvPr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8" name="자유형 139">
            <a:extLst>
              <a:ext uri="{FF2B5EF4-FFF2-40B4-BE49-F238E27FC236}">
                <a16:creationId xmlns:a16="http://schemas.microsoft.com/office/drawing/2014/main" id="{F1883A36-150D-494F-82E5-DB79DEDF5B33}"/>
              </a:ext>
            </a:extLst>
          </p:cNvPr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BE7BD-425E-446D-BF58-C9F7936CB877}"/>
              </a:ext>
            </a:extLst>
          </p:cNvPr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F495FF54-F9EF-4329-96DE-CAC8CC31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80" y="1048362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E0FD42-9F9C-4BFD-8663-135794448CB1}"/>
              </a:ext>
            </a:extLst>
          </p:cNvPr>
          <p:cNvSpPr txBox="1"/>
          <p:nvPr/>
        </p:nvSpPr>
        <p:spPr>
          <a:xfrm>
            <a:off x="1732061" y="1067596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00B0F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예상</a:t>
            </a:r>
            <a:r>
              <a:rPr lang="en-US" altLang="ko-KR" sz="3000" dirty="0">
                <a:solidFill>
                  <a:srgbClr val="00B0F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시작 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Menu UI</a:t>
            </a:r>
            <a:endParaRPr lang="ko-KR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4E7B622-2532-431B-9622-76FF617E6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47" y="1641704"/>
            <a:ext cx="5274056" cy="41679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4DB6B5-5619-4A52-BDE7-A26AA74E15D0}"/>
              </a:ext>
            </a:extLst>
          </p:cNvPr>
          <p:cNvSpPr txBox="1"/>
          <p:nvPr/>
        </p:nvSpPr>
        <p:spPr>
          <a:xfrm>
            <a:off x="6989972" y="2070130"/>
            <a:ext cx="3799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깔끔한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5" name="그래픽 24" descr="모니터">
            <a:extLst>
              <a:ext uri="{FF2B5EF4-FFF2-40B4-BE49-F238E27FC236}">
                <a16:creationId xmlns:a16="http://schemas.microsoft.com/office/drawing/2014/main" id="{62B44879-777A-49CA-8DA0-9137BA4A7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4526" y="2034272"/>
            <a:ext cx="504000" cy="504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5DC5687-543F-4BA3-A5B5-D22FAD1B1F35}"/>
              </a:ext>
            </a:extLst>
          </p:cNvPr>
          <p:cNvSpPr txBox="1"/>
          <p:nvPr/>
        </p:nvSpPr>
        <p:spPr>
          <a:xfrm>
            <a:off x="6989972" y="3104346"/>
            <a:ext cx="3799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쉽게 볼 수 있는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4" name="그래픽 33" descr="모니터">
            <a:extLst>
              <a:ext uri="{FF2B5EF4-FFF2-40B4-BE49-F238E27FC236}">
                <a16:creationId xmlns:a16="http://schemas.microsoft.com/office/drawing/2014/main" id="{834D742A-76F7-49C7-8B36-AF6243B27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4526" y="3068488"/>
            <a:ext cx="504000" cy="50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DC447A4-7E1E-431C-9C27-250D473577EC}"/>
              </a:ext>
            </a:extLst>
          </p:cNvPr>
          <p:cNvSpPr txBox="1"/>
          <p:nvPr/>
        </p:nvSpPr>
        <p:spPr>
          <a:xfrm>
            <a:off x="6989972" y="4115782"/>
            <a:ext cx="3799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특별한 조작법이 없는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6" name="그래픽 35" descr="모니터">
            <a:extLst>
              <a:ext uri="{FF2B5EF4-FFF2-40B4-BE49-F238E27FC236}">
                <a16:creationId xmlns:a16="http://schemas.microsoft.com/office/drawing/2014/main" id="{5E8CBC26-52C4-4486-BA5B-2C9AF9D71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4526" y="4079924"/>
            <a:ext cx="504000" cy="504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481D05F-60DC-410F-A630-6A05E3535B58}"/>
              </a:ext>
            </a:extLst>
          </p:cNvPr>
          <p:cNvSpPr txBox="1"/>
          <p:nvPr/>
        </p:nvSpPr>
        <p:spPr>
          <a:xfrm>
            <a:off x="6989972" y="5234792"/>
            <a:ext cx="3799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크기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800 x 600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8" name="그래픽 37" descr="모니터">
            <a:extLst>
              <a:ext uri="{FF2B5EF4-FFF2-40B4-BE49-F238E27FC236}">
                <a16:creationId xmlns:a16="http://schemas.microsoft.com/office/drawing/2014/main" id="{ADDBED7B-D05C-44BB-9834-9FA0366D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4526" y="5198934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0A753-8642-45FA-8C11-79ED5A80C563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F407C4-32FC-47DC-B8B6-343FDAA73FA2}"/>
              </a:ext>
            </a:extLst>
          </p:cNvPr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505358-AB29-4B5D-9E06-1039002CFEBD}"/>
              </a:ext>
            </a:extLst>
          </p:cNvPr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1A651-8B4B-4C61-9233-033F23F0D976}"/>
              </a:ext>
            </a:extLst>
          </p:cNvPr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8564A-CDB5-47BF-BE52-5B1BE0FF021B}"/>
              </a:ext>
            </a:extLst>
          </p:cNvPr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2772-818D-416F-8773-8EAAF4DEBBBA}"/>
              </a:ext>
            </a:extLst>
          </p:cNvPr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8" name="자유형 139">
            <a:extLst>
              <a:ext uri="{FF2B5EF4-FFF2-40B4-BE49-F238E27FC236}">
                <a16:creationId xmlns:a16="http://schemas.microsoft.com/office/drawing/2014/main" id="{F1883A36-150D-494F-82E5-DB79DEDF5B33}"/>
              </a:ext>
            </a:extLst>
          </p:cNvPr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BE7BD-425E-446D-BF58-C9F7936CB877}"/>
              </a:ext>
            </a:extLst>
          </p:cNvPr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F495FF54-F9EF-4329-96DE-CAC8CC31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80" y="1048362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E0FD42-9F9C-4BFD-8663-135794448CB1}"/>
              </a:ext>
            </a:extLst>
          </p:cNvPr>
          <p:cNvSpPr txBox="1"/>
          <p:nvPr/>
        </p:nvSpPr>
        <p:spPr>
          <a:xfrm>
            <a:off x="1732061" y="1067596"/>
            <a:ext cx="5222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00B0F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예상</a:t>
            </a:r>
            <a:r>
              <a:rPr lang="en-US" altLang="ko-KR" sz="3000" dirty="0">
                <a:solidFill>
                  <a:srgbClr val="00B0F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 특기 정보 찾기 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endParaRPr lang="ko-KR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4DB6B5-5619-4A52-BDE7-A26AA74E15D0}"/>
              </a:ext>
            </a:extLst>
          </p:cNvPr>
          <p:cNvSpPr txBox="1"/>
          <p:nvPr/>
        </p:nvSpPr>
        <p:spPr>
          <a:xfrm>
            <a:off x="6989972" y="2070130"/>
            <a:ext cx="3799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깔끔한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5" name="그래픽 24" descr="모니터">
            <a:extLst>
              <a:ext uri="{FF2B5EF4-FFF2-40B4-BE49-F238E27FC236}">
                <a16:creationId xmlns:a16="http://schemas.microsoft.com/office/drawing/2014/main" id="{62B44879-777A-49CA-8DA0-9137BA4A7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4526" y="2034272"/>
            <a:ext cx="504000" cy="504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5DC5687-543F-4BA3-A5B5-D22FAD1B1F35}"/>
              </a:ext>
            </a:extLst>
          </p:cNvPr>
          <p:cNvSpPr txBox="1"/>
          <p:nvPr/>
        </p:nvSpPr>
        <p:spPr>
          <a:xfrm>
            <a:off x="6989971" y="3104346"/>
            <a:ext cx="47632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병과 마크 이미지로 </a:t>
            </a:r>
            <a:endParaRPr lang="en-US" altLang="ko-KR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     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인한 관심도 증가</a:t>
            </a:r>
          </a:p>
        </p:txBody>
      </p:sp>
      <p:pic>
        <p:nvPicPr>
          <p:cNvPr id="34" name="그래픽 33" descr="모니터">
            <a:extLst>
              <a:ext uri="{FF2B5EF4-FFF2-40B4-BE49-F238E27FC236}">
                <a16:creationId xmlns:a16="http://schemas.microsoft.com/office/drawing/2014/main" id="{834D742A-76F7-49C7-8B36-AF6243B27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4526" y="3068488"/>
            <a:ext cx="504000" cy="50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DC447A4-7E1E-431C-9C27-250D473577EC}"/>
              </a:ext>
            </a:extLst>
          </p:cNvPr>
          <p:cNvSpPr txBox="1"/>
          <p:nvPr/>
        </p:nvSpPr>
        <p:spPr>
          <a:xfrm>
            <a:off x="6989972" y="4115782"/>
            <a:ext cx="3799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통한 병과 목록</a:t>
            </a:r>
          </a:p>
        </p:txBody>
      </p:sp>
      <p:pic>
        <p:nvPicPr>
          <p:cNvPr id="36" name="그래픽 35" descr="모니터">
            <a:extLst>
              <a:ext uri="{FF2B5EF4-FFF2-40B4-BE49-F238E27FC236}">
                <a16:creationId xmlns:a16="http://schemas.microsoft.com/office/drawing/2014/main" id="{5E8CBC26-52C4-4486-BA5B-2C9AF9D71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4526" y="4079924"/>
            <a:ext cx="504000" cy="504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481D05F-60DC-410F-A630-6A05E3535B58}"/>
              </a:ext>
            </a:extLst>
          </p:cNvPr>
          <p:cNvSpPr txBox="1"/>
          <p:nvPr/>
        </p:nvSpPr>
        <p:spPr>
          <a:xfrm>
            <a:off x="6989972" y="5234792"/>
            <a:ext cx="4088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네이버 검색을 통한 병과 설명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8" name="그래픽 37" descr="모니터">
            <a:extLst>
              <a:ext uri="{FF2B5EF4-FFF2-40B4-BE49-F238E27FC236}">
                <a16:creationId xmlns:a16="http://schemas.microsoft.com/office/drawing/2014/main" id="{ADDBED7B-D05C-44BB-9834-9FA0366D8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4526" y="5198934"/>
            <a:ext cx="504000" cy="504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7A1A6E-1373-4180-AD69-91E7268AB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9" y="1713500"/>
            <a:ext cx="5304189" cy="41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4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0A753-8642-45FA-8C11-79ED5A80C563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F407C4-32FC-47DC-B8B6-343FDAA73FA2}"/>
              </a:ext>
            </a:extLst>
          </p:cNvPr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505358-AB29-4B5D-9E06-1039002CFEBD}"/>
              </a:ext>
            </a:extLst>
          </p:cNvPr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1A651-8B4B-4C61-9233-033F23F0D976}"/>
              </a:ext>
            </a:extLst>
          </p:cNvPr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8564A-CDB5-47BF-BE52-5B1BE0FF021B}"/>
              </a:ext>
            </a:extLst>
          </p:cNvPr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2772-818D-416F-8773-8EAAF4DEBBBA}"/>
              </a:ext>
            </a:extLst>
          </p:cNvPr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8" name="자유형 139">
            <a:extLst>
              <a:ext uri="{FF2B5EF4-FFF2-40B4-BE49-F238E27FC236}">
                <a16:creationId xmlns:a16="http://schemas.microsoft.com/office/drawing/2014/main" id="{F1883A36-150D-494F-82E5-DB79DEDF5B33}"/>
              </a:ext>
            </a:extLst>
          </p:cNvPr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BE7BD-425E-446D-BF58-C9F7936CB877}"/>
              </a:ext>
            </a:extLst>
          </p:cNvPr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F495FF54-F9EF-4329-96DE-CAC8CC31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80" y="1048362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E0FD42-9F9C-4BFD-8663-135794448CB1}"/>
              </a:ext>
            </a:extLst>
          </p:cNvPr>
          <p:cNvSpPr txBox="1"/>
          <p:nvPr/>
        </p:nvSpPr>
        <p:spPr>
          <a:xfrm>
            <a:off x="1732061" y="1067596"/>
            <a:ext cx="2744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진행중</a:t>
            </a:r>
            <a:r>
              <a:rPr lang="en-US" altLang="ko-KR" sz="3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3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밀리데이</a:t>
            </a:r>
            <a:endParaRPr lang="ko-KR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4DB6B5-5619-4A52-BDE7-A26AA74E15D0}"/>
              </a:ext>
            </a:extLst>
          </p:cNvPr>
          <p:cNvSpPr txBox="1"/>
          <p:nvPr/>
        </p:nvSpPr>
        <p:spPr>
          <a:xfrm>
            <a:off x="6989972" y="2445042"/>
            <a:ext cx="3799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깔끔한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5" name="그래픽 24" descr="모니터">
            <a:extLst>
              <a:ext uri="{FF2B5EF4-FFF2-40B4-BE49-F238E27FC236}">
                <a16:creationId xmlns:a16="http://schemas.microsoft.com/office/drawing/2014/main" id="{62B44879-777A-49CA-8DA0-9137BA4A7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4526" y="2409184"/>
            <a:ext cx="504000" cy="504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5DC5687-543F-4BA3-A5B5-D22FAD1B1F35}"/>
              </a:ext>
            </a:extLst>
          </p:cNvPr>
          <p:cNvSpPr txBox="1"/>
          <p:nvPr/>
        </p:nvSpPr>
        <p:spPr>
          <a:xfrm>
            <a:off x="6989972" y="3879930"/>
            <a:ext cx="47632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소속 입력 시 해당 </a:t>
            </a:r>
            <a:endParaRPr lang="en-US" altLang="ko-KR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  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소속 마크 이미지 출력</a:t>
            </a:r>
          </a:p>
        </p:txBody>
      </p:sp>
      <p:pic>
        <p:nvPicPr>
          <p:cNvPr id="34" name="그래픽 33" descr="모니터">
            <a:extLst>
              <a:ext uri="{FF2B5EF4-FFF2-40B4-BE49-F238E27FC236}">
                <a16:creationId xmlns:a16="http://schemas.microsoft.com/office/drawing/2014/main" id="{834D742A-76F7-49C7-8B36-AF6243B27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4527" y="3844072"/>
            <a:ext cx="504000" cy="504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33F186-E3D4-41F2-9660-D929D37323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7" y="1820323"/>
            <a:ext cx="4948788" cy="38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0A753-8642-45FA-8C11-79ED5A80C563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F407C4-32FC-47DC-B8B6-343FDAA73FA2}"/>
              </a:ext>
            </a:extLst>
          </p:cNvPr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505358-AB29-4B5D-9E06-1039002CFEBD}"/>
              </a:ext>
            </a:extLst>
          </p:cNvPr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1A651-8B4B-4C61-9233-033F23F0D976}"/>
              </a:ext>
            </a:extLst>
          </p:cNvPr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8564A-CDB5-47BF-BE52-5B1BE0FF021B}"/>
              </a:ext>
            </a:extLst>
          </p:cNvPr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2772-818D-416F-8773-8EAAF4DEBBBA}"/>
              </a:ext>
            </a:extLst>
          </p:cNvPr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8" name="자유형 139">
            <a:extLst>
              <a:ext uri="{FF2B5EF4-FFF2-40B4-BE49-F238E27FC236}">
                <a16:creationId xmlns:a16="http://schemas.microsoft.com/office/drawing/2014/main" id="{F1883A36-150D-494F-82E5-DB79DEDF5B33}"/>
              </a:ext>
            </a:extLst>
          </p:cNvPr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BE7BD-425E-446D-BF58-C9F7936CB877}"/>
              </a:ext>
            </a:extLst>
          </p:cNvPr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F495FF54-F9EF-4329-96DE-CAC8CC31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80" y="1048362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E0FD42-9F9C-4BFD-8663-135794448CB1}"/>
              </a:ext>
            </a:extLst>
          </p:cNvPr>
          <p:cNvSpPr txBox="1"/>
          <p:nvPr/>
        </p:nvSpPr>
        <p:spPr>
          <a:xfrm>
            <a:off x="1732061" y="1067596"/>
            <a:ext cx="27093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00B0F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예정</a:t>
            </a:r>
            <a:r>
              <a:rPr lang="en-US" altLang="ko-KR" sz="3000" dirty="0">
                <a:solidFill>
                  <a:srgbClr val="00B0F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en-US" altLang="ko-KR" sz="3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지도 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4DB6B5-5619-4A52-BDE7-A26AA74E15D0}"/>
              </a:ext>
            </a:extLst>
          </p:cNvPr>
          <p:cNvSpPr txBox="1"/>
          <p:nvPr/>
        </p:nvSpPr>
        <p:spPr>
          <a:xfrm>
            <a:off x="6989972" y="2445042"/>
            <a:ext cx="3799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깔끔한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5" name="그래픽 24" descr="모니터">
            <a:extLst>
              <a:ext uri="{FF2B5EF4-FFF2-40B4-BE49-F238E27FC236}">
                <a16:creationId xmlns:a16="http://schemas.microsoft.com/office/drawing/2014/main" id="{62B44879-777A-49CA-8DA0-9137BA4A7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4526" y="2409184"/>
            <a:ext cx="504000" cy="504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5DC5687-543F-4BA3-A5B5-D22FAD1B1F35}"/>
              </a:ext>
            </a:extLst>
          </p:cNvPr>
          <p:cNvSpPr txBox="1"/>
          <p:nvPr/>
        </p:nvSpPr>
        <p:spPr>
          <a:xfrm>
            <a:off x="6989972" y="3879930"/>
            <a:ext cx="4763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네이버 지도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 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연동을 통한 검색</a:t>
            </a:r>
          </a:p>
        </p:txBody>
      </p:sp>
      <p:pic>
        <p:nvPicPr>
          <p:cNvPr id="34" name="그래픽 33" descr="모니터">
            <a:extLst>
              <a:ext uri="{FF2B5EF4-FFF2-40B4-BE49-F238E27FC236}">
                <a16:creationId xmlns:a16="http://schemas.microsoft.com/office/drawing/2014/main" id="{834D742A-76F7-49C7-8B36-AF6243B27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4527" y="3844072"/>
            <a:ext cx="504000" cy="504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F4895B-34FA-49E8-A47B-F2C5470549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92" y="2043641"/>
            <a:ext cx="4921896" cy="38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1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349</Words>
  <Application>Microsoft Office PowerPoint</Application>
  <PresentationFormat>와이드스크린</PresentationFormat>
  <Paragraphs>103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휴먼모음T</vt:lpstr>
      <vt:lpstr>HY견명조</vt:lpstr>
      <vt:lpstr>210 콤퓨타세탁 L</vt:lpstr>
      <vt:lpstr>Arial</vt:lpstr>
      <vt:lpstr>문체부 제목 돋음체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오성 권</cp:lastModifiedBy>
  <cp:revision>70</cp:revision>
  <dcterms:created xsi:type="dcterms:W3CDTF">2017-05-10T07:33:19Z</dcterms:created>
  <dcterms:modified xsi:type="dcterms:W3CDTF">2018-05-29T15:03:57Z</dcterms:modified>
</cp:coreProperties>
</file>