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83b8b2257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83b8b225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83b8b2257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83b8b225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83b8b2257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83b8b225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8307895f0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8307895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8307895f0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8307895f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8307895f0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8307895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8307895f0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8307895f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8307895f0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8307895f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83b8b2257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83b8b225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83b8b2257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83b8b225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83b8b2257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83b8b225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7be26d292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7be26d2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83b8b2257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83b8b22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83b8b225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83b8b22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8307895f0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8307895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Trabalho Prático - Fundamentos de Banco de Dados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Daniel Youssef, Gustavo Dutra e </a:t>
            </a:r>
            <a:r>
              <a:rPr lang="pt-BR">
                <a:solidFill>
                  <a:schemeClr val="dk1"/>
                </a:solidFill>
              </a:rPr>
              <a:t>Vitória</a:t>
            </a:r>
            <a:r>
              <a:rPr lang="pt-BR">
                <a:solidFill>
                  <a:schemeClr val="dk1"/>
                </a:solidFill>
              </a:rPr>
              <a:t> Lik.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149100"/>
            <a:ext cx="85206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3.1: Criação do banco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28" name="Google Shape;128;p22"/>
          <p:cNvSpPr txBox="1"/>
          <p:nvPr>
            <p:ph idx="4294967295" type="body"/>
          </p:nvPr>
        </p:nvSpPr>
        <p:spPr>
          <a:xfrm>
            <a:off x="5806050" y="40052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Empresa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3175"/>
            <a:ext cx="5289748" cy="26312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699" y="3353000"/>
            <a:ext cx="3404350" cy="1765853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1" name="Google Shape;131;p22"/>
          <p:cNvCxnSpPr>
            <a:stCxn id="129" idx="2"/>
            <a:endCxn id="130" idx="1"/>
          </p:cNvCxnSpPr>
          <p:nvPr/>
        </p:nvCxnSpPr>
        <p:spPr>
          <a:xfrm flipH="1" rot="-5400000">
            <a:off x="3893324" y="2507625"/>
            <a:ext cx="791700" cy="2665200"/>
          </a:xfrm>
          <a:prstGeom prst="bentConnector2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2"/>
          <p:cNvCxnSpPr>
            <a:stCxn id="129" idx="3"/>
            <a:endCxn id="130" idx="0"/>
          </p:cNvCxnSpPr>
          <p:nvPr/>
        </p:nvCxnSpPr>
        <p:spPr>
          <a:xfrm>
            <a:off x="5601448" y="2128775"/>
            <a:ext cx="1722300" cy="1224300"/>
          </a:xfrm>
          <a:prstGeom prst="bentConnector2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149100"/>
            <a:ext cx="85206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3.1: Alimentação do banco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38" name="Google Shape;138;p23"/>
          <p:cNvSpPr txBox="1"/>
          <p:nvPr>
            <p:ph idx="4294967295" type="body"/>
          </p:nvPr>
        </p:nvSpPr>
        <p:spPr>
          <a:xfrm>
            <a:off x="5806050" y="40052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Empresa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888988"/>
            <a:ext cx="4810325" cy="3703725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900" y="1451513"/>
            <a:ext cx="3846525" cy="964475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4900" y="3145700"/>
            <a:ext cx="3846525" cy="1320925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2" name="Google Shape;142;p23"/>
          <p:cNvCxnSpPr>
            <a:endCxn id="140" idx="0"/>
          </p:cNvCxnSpPr>
          <p:nvPr/>
        </p:nvCxnSpPr>
        <p:spPr>
          <a:xfrm>
            <a:off x="5133363" y="971813"/>
            <a:ext cx="2014800" cy="479700"/>
          </a:xfrm>
          <a:prstGeom prst="bentConnector2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3"/>
          <p:cNvCxnSpPr>
            <a:stCxn id="140" idx="2"/>
            <a:endCxn id="141" idx="0"/>
          </p:cNvCxnSpPr>
          <p:nvPr/>
        </p:nvCxnSpPr>
        <p:spPr>
          <a:xfrm flipH="1" rot="-5400000">
            <a:off x="6783663" y="2780487"/>
            <a:ext cx="729600" cy="600"/>
          </a:xfrm>
          <a:prstGeom prst="bentConnector3">
            <a:avLst>
              <a:gd fmla="val 50008" name="adj1"/>
            </a:avLst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4</a:t>
            </a:r>
            <a:endParaRPr/>
          </a:p>
        </p:txBody>
      </p:sp>
      <p:sp>
        <p:nvSpPr>
          <p:cNvPr id="149" name="Google Shape;149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Script para visualização das consultas SQL 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788" y="1570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800" y="2715422"/>
            <a:ext cx="3216849" cy="16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4.1: Visualização dos dados</a:t>
            </a:r>
            <a:endParaRPr/>
          </a:p>
        </p:txBody>
      </p:sp>
      <p:grpSp>
        <p:nvGrpSpPr>
          <p:cNvPr id="157" name="Google Shape;157;p25"/>
          <p:cNvGrpSpPr/>
          <p:nvPr/>
        </p:nvGrpSpPr>
        <p:grpSpPr>
          <a:xfrm>
            <a:off x="431936" y="1304875"/>
            <a:ext cx="3757260" cy="3416400"/>
            <a:chOff x="431925" y="1304875"/>
            <a:chExt cx="2628925" cy="3416400"/>
          </a:xfrm>
        </p:grpSpPr>
        <p:sp>
          <p:nvSpPr>
            <p:cNvPr id="158" name="Google Shape;158;p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5"/>
          <p:cNvSpPr txBox="1"/>
          <p:nvPr>
            <p:ph idx="4294967295" type="body"/>
          </p:nvPr>
        </p:nvSpPr>
        <p:spPr>
          <a:xfrm>
            <a:off x="469163" y="1304875"/>
            <a:ext cx="36828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980">
                <a:solidFill>
                  <a:schemeClr val="lt1"/>
                </a:solidFill>
              </a:rPr>
              <a:t>Selecionar a quantidade de </a:t>
            </a:r>
            <a:r>
              <a:rPr lang="pt-BR" sz="980">
                <a:solidFill>
                  <a:schemeClr val="lt1"/>
                </a:solidFill>
              </a:rPr>
              <a:t>sítios</a:t>
            </a:r>
            <a:r>
              <a:rPr lang="pt-BR" sz="980">
                <a:solidFill>
                  <a:schemeClr val="lt1"/>
                </a:solidFill>
              </a:rPr>
              <a:t> agrupados por tipo em uma região </a:t>
            </a:r>
            <a:r>
              <a:rPr lang="pt-BR" sz="980">
                <a:solidFill>
                  <a:schemeClr val="lt1"/>
                </a:solidFill>
              </a:rPr>
              <a:t>específica</a:t>
            </a:r>
            <a:endParaRPr sz="980">
              <a:solidFill>
                <a:schemeClr val="lt1"/>
              </a:solidFill>
            </a:endParaRPr>
          </a:p>
        </p:txBody>
      </p:sp>
      <p:sp>
        <p:nvSpPr>
          <p:cNvPr id="161" name="Google Shape;161;p25"/>
          <p:cNvSpPr txBox="1"/>
          <p:nvPr>
            <p:ph idx="4294967295" type="body"/>
          </p:nvPr>
        </p:nvSpPr>
        <p:spPr>
          <a:xfrm>
            <a:off x="508325" y="1850300"/>
            <a:ext cx="3579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SELECT</a:t>
            </a:r>
            <a:r>
              <a:rPr lang="pt-BR" sz="1600"/>
              <a:t> r.name, s.type_name, sum(h.site_count) </a:t>
            </a:r>
            <a:r>
              <a:rPr b="1" lang="pt-BR" sz="1600"/>
              <a:t>AS</a:t>
            </a:r>
            <a:r>
              <a:rPr lang="pt-BR" sz="1600"/>
              <a:t> soma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/>
              <a:t>FROM </a:t>
            </a:r>
            <a:r>
              <a:rPr lang="pt-BR" sz="1600"/>
              <a:t>site_types s join heritage_sites_counts h </a:t>
            </a:r>
            <a:r>
              <a:rPr b="1" lang="pt-BR" sz="1600"/>
              <a:t>ON </a:t>
            </a:r>
            <a:r>
              <a:rPr lang="pt-BR" sz="1600"/>
              <a:t>h.site_type_id=s.id_site_types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/>
              <a:t>JOIN </a:t>
            </a:r>
            <a:r>
              <a:rPr lang="pt-BR" sz="1600"/>
              <a:t>countries c </a:t>
            </a:r>
            <a:r>
              <a:rPr b="1" lang="pt-BR" sz="1600"/>
              <a:t>ON </a:t>
            </a:r>
            <a:r>
              <a:rPr lang="pt-BR" sz="1600"/>
              <a:t>c.id_countries=h.country_id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/>
              <a:t>JOIN </a:t>
            </a:r>
            <a:r>
              <a:rPr lang="pt-BR" sz="1600"/>
              <a:t>regions r </a:t>
            </a:r>
            <a:r>
              <a:rPr b="1" lang="pt-BR" sz="1600"/>
              <a:t>ON </a:t>
            </a:r>
            <a:r>
              <a:rPr lang="pt-BR" sz="1600"/>
              <a:t>c.region_id=r.id_regions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/>
              <a:t>GROUP BY</a:t>
            </a:r>
            <a:r>
              <a:rPr lang="pt-BR" sz="1600"/>
              <a:t> s.type_name, r.name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800" y="1850300"/>
            <a:ext cx="4816699" cy="2194049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4.2: Visualização dos dados</a:t>
            </a: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431936" y="1304875"/>
            <a:ext cx="3757260" cy="3416400"/>
            <a:chOff x="431925" y="1304875"/>
            <a:chExt cx="2628925" cy="3416400"/>
          </a:xfrm>
        </p:grpSpPr>
        <p:sp>
          <p:nvSpPr>
            <p:cNvPr id="169" name="Google Shape;169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6"/>
          <p:cNvSpPr txBox="1"/>
          <p:nvPr>
            <p:ph idx="4294967295" type="body"/>
          </p:nvPr>
        </p:nvSpPr>
        <p:spPr>
          <a:xfrm>
            <a:off x="469163" y="1304875"/>
            <a:ext cx="36828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980">
                <a:solidFill>
                  <a:schemeClr val="lt1"/>
                </a:solidFill>
              </a:rPr>
              <a:t>Mostre o total de </a:t>
            </a:r>
            <a:r>
              <a:rPr lang="pt-BR" sz="980">
                <a:solidFill>
                  <a:schemeClr val="lt1"/>
                </a:solidFill>
              </a:rPr>
              <a:t>sítios</a:t>
            </a:r>
            <a:r>
              <a:rPr lang="pt-BR" sz="980">
                <a:solidFill>
                  <a:schemeClr val="lt1"/>
                </a:solidFill>
              </a:rPr>
              <a:t> por país</a:t>
            </a:r>
            <a:endParaRPr sz="980">
              <a:solidFill>
                <a:schemeClr val="lt1"/>
              </a:solidFill>
            </a:endParaRPr>
          </a:p>
        </p:txBody>
      </p:sp>
      <p:sp>
        <p:nvSpPr>
          <p:cNvPr id="172" name="Google Shape;172;p26"/>
          <p:cNvSpPr txBox="1"/>
          <p:nvPr>
            <p:ph idx="4294967295" type="body"/>
          </p:nvPr>
        </p:nvSpPr>
        <p:spPr>
          <a:xfrm>
            <a:off x="508325" y="1850300"/>
            <a:ext cx="3579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SELECT </a:t>
            </a:r>
            <a:r>
              <a:rPr lang="pt-BR" sz="1200"/>
              <a:t>c.name, sum(h.site_count) </a:t>
            </a:r>
            <a:r>
              <a:rPr b="1" lang="pt-BR" sz="1200"/>
              <a:t>AS </a:t>
            </a:r>
            <a:r>
              <a:rPr lang="pt-BR" sz="1200"/>
              <a:t>numero_de_sitios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FROM </a:t>
            </a:r>
            <a:r>
              <a:rPr lang="pt-BR" sz="1200"/>
              <a:t>countries c </a:t>
            </a:r>
            <a:r>
              <a:rPr b="1" lang="pt-BR" sz="1200"/>
              <a:t>JOIN </a:t>
            </a:r>
            <a:r>
              <a:rPr lang="pt-BR" sz="1200"/>
              <a:t>heritage_sites_counts h</a:t>
            </a:r>
            <a:r>
              <a:rPr b="1" lang="pt-BR" sz="1200"/>
              <a:t> ON </a:t>
            </a:r>
            <a:r>
              <a:rPr lang="pt-BR" sz="1200"/>
              <a:t>c.id_countries=h.country_id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GROUP BY </a:t>
            </a:r>
            <a:r>
              <a:rPr lang="pt-BR" sz="1200"/>
              <a:t>c.name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596" y="1170125"/>
            <a:ext cx="4472248" cy="3820977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4.3: Visualização dos dados</a:t>
            </a:r>
            <a:endParaRPr/>
          </a:p>
        </p:txBody>
      </p:sp>
      <p:grpSp>
        <p:nvGrpSpPr>
          <p:cNvPr id="179" name="Google Shape;179;p27"/>
          <p:cNvGrpSpPr/>
          <p:nvPr/>
        </p:nvGrpSpPr>
        <p:grpSpPr>
          <a:xfrm>
            <a:off x="431936" y="1304875"/>
            <a:ext cx="3757260" cy="3416400"/>
            <a:chOff x="431925" y="1304875"/>
            <a:chExt cx="2628925" cy="3416400"/>
          </a:xfrm>
        </p:grpSpPr>
        <p:sp>
          <p:nvSpPr>
            <p:cNvPr id="180" name="Google Shape;180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7"/>
          <p:cNvSpPr txBox="1"/>
          <p:nvPr>
            <p:ph idx="4294967295" type="body"/>
          </p:nvPr>
        </p:nvSpPr>
        <p:spPr>
          <a:xfrm>
            <a:off x="469163" y="1304875"/>
            <a:ext cx="36828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80">
                <a:solidFill>
                  <a:schemeClr val="lt1"/>
                </a:solidFill>
              </a:rPr>
              <a:t>Mostre os países europeus com mais de 10 </a:t>
            </a:r>
            <a:r>
              <a:rPr lang="pt-BR" sz="980">
                <a:solidFill>
                  <a:schemeClr val="lt1"/>
                </a:solidFill>
              </a:rPr>
              <a:t>sítios</a:t>
            </a:r>
            <a:r>
              <a:rPr lang="pt-BR" sz="980">
                <a:solidFill>
                  <a:schemeClr val="lt1"/>
                </a:solidFill>
              </a:rPr>
              <a:t>, ordene em ordem decrescente</a:t>
            </a:r>
            <a:endParaRPr sz="9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980">
              <a:solidFill>
                <a:schemeClr val="lt1"/>
              </a:solidFill>
            </a:endParaRPr>
          </a:p>
        </p:txBody>
      </p:sp>
      <p:sp>
        <p:nvSpPr>
          <p:cNvPr id="183" name="Google Shape;183;p27"/>
          <p:cNvSpPr txBox="1"/>
          <p:nvPr>
            <p:ph idx="4294967295" type="body"/>
          </p:nvPr>
        </p:nvSpPr>
        <p:spPr>
          <a:xfrm>
            <a:off x="508325" y="1850300"/>
            <a:ext cx="3579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50"/>
              <a:t>SELECT </a:t>
            </a:r>
            <a:r>
              <a:rPr lang="pt-BR" sz="4850"/>
              <a:t>c.name, h.site_count</a:t>
            </a:r>
            <a:endParaRPr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850"/>
              <a:t>FROM </a:t>
            </a:r>
            <a:r>
              <a:rPr lang="pt-BR" sz="4850"/>
              <a:t>regions r</a:t>
            </a:r>
            <a:r>
              <a:rPr b="1" lang="pt-BR" sz="4850"/>
              <a:t> JOIN </a:t>
            </a:r>
            <a:r>
              <a:rPr lang="pt-BR" sz="4850"/>
              <a:t>countries c</a:t>
            </a:r>
            <a:r>
              <a:rPr b="1" lang="pt-BR" sz="4850"/>
              <a:t> ON </a:t>
            </a:r>
            <a:r>
              <a:rPr lang="pt-BR" sz="4850"/>
              <a:t>c.region_id=r.id_regions</a:t>
            </a:r>
            <a:r>
              <a:rPr b="1" lang="pt-BR" sz="4850"/>
              <a:t> </a:t>
            </a:r>
            <a:endParaRPr b="1"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850"/>
              <a:t>JOIN </a:t>
            </a:r>
            <a:r>
              <a:rPr lang="pt-BR" sz="4850"/>
              <a:t>heritage_sites_counts h </a:t>
            </a:r>
            <a:r>
              <a:rPr b="1" lang="pt-BR" sz="4850"/>
              <a:t>ON </a:t>
            </a:r>
            <a:r>
              <a:rPr lang="pt-BR" sz="4850"/>
              <a:t>c.id_countries=h.country_id</a:t>
            </a:r>
            <a:endParaRPr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850"/>
              <a:t>WHERE </a:t>
            </a:r>
            <a:r>
              <a:rPr lang="pt-BR" sz="4850"/>
              <a:t>r.name like '%Europe%'</a:t>
            </a:r>
            <a:endParaRPr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850"/>
              <a:t>AND </a:t>
            </a:r>
            <a:r>
              <a:rPr lang="pt-BR" sz="4850"/>
              <a:t>h.site_count &gt; 10</a:t>
            </a:r>
            <a:endParaRPr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850"/>
              <a:t>ORDER BY </a:t>
            </a:r>
            <a:r>
              <a:rPr lang="pt-BR" sz="4850"/>
              <a:t>h.site_count</a:t>
            </a:r>
            <a:r>
              <a:rPr b="1" lang="pt-BR" sz="4850"/>
              <a:t> DESC</a:t>
            </a:r>
            <a:endParaRPr b="1"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596" y="1170125"/>
            <a:ext cx="4472248" cy="3820977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4.3: Visualização dos dados</a:t>
            </a:r>
            <a:endParaRPr/>
          </a:p>
        </p:txBody>
      </p:sp>
      <p:grpSp>
        <p:nvGrpSpPr>
          <p:cNvPr id="190" name="Google Shape;190;p28"/>
          <p:cNvGrpSpPr/>
          <p:nvPr/>
        </p:nvGrpSpPr>
        <p:grpSpPr>
          <a:xfrm>
            <a:off x="431936" y="1304875"/>
            <a:ext cx="3757260" cy="3416400"/>
            <a:chOff x="431925" y="1304875"/>
            <a:chExt cx="2628925" cy="3416400"/>
          </a:xfrm>
        </p:grpSpPr>
        <p:sp>
          <p:nvSpPr>
            <p:cNvPr id="191" name="Google Shape;191;p2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8"/>
          <p:cNvSpPr txBox="1"/>
          <p:nvPr>
            <p:ph idx="4294967295" type="body"/>
          </p:nvPr>
        </p:nvSpPr>
        <p:spPr>
          <a:xfrm>
            <a:off x="469163" y="1304875"/>
            <a:ext cx="36828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80">
                <a:solidFill>
                  <a:schemeClr val="lt1"/>
                </a:solidFill>
              </a:rPr>
              <a:t>Mostre os </a:t>
            </a:r>
            <a:r>
              <a:rPr lang="pt-BR" sz="980">
                <a:solidFill>
                  <a:schemeClr val="lt1"/>
                </a:solidFill>
              </a:rPr>
              <a:t>países que não possuem </a:t>
            </a:r>
            <a:r>
              <a:rPr lang="pt-BR" sz="980">
                <a:solidFill>
                  <a:schemeClr val="lt1"/>
                </a:solidFill>
              </a:rPr>
              <a:t>sítios</a:t>
            </a:r>
            <a:r>
              <a:rPr lang="pt-BR" sz="980">
                <a:solidFill>
                  <a:schemeClr val="lt1"/>
                </a:solidFill>
              </a:rPr>
              <a:t> mistos</a:t>
            </a:r>
            <a:endParaRPr sz="9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980">
              <a:solidFill>
                <a:schemeClr val="lt1"/>
              </a:solidFill>
            </a:endParaRPr>
          </a:p>
        </p:txBody>
      </p:sp>
      <p:sp>
        <p:nvSpPr>
          <p:cNvPr id="194" name="Google Shape;194;p28"/>
          <p:cNvSpPr txBox="1"/>
          <p:nvPr>
            <p:ph idx="4294967295" type="body"/>
          </p:nvPr>
        </p:nvSpPr>
        <p:spPr>
          <a:xfrm>
            <a:off x="508325" y="1850300"/>
            <a:ext cx="3579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50"/>
              <a:t>SELECT DISTINCT </a:t>
            </a:r>
            <a:r>
              <a:rPr lang="pt-BR" sz="4850"/>
              <a:t>c.name</a:t>
            </a:r>
            <a:endParaRPr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850"/>
              <a:t>FROM </a:t>
            </a:r>
            <a:r>
              <a:rPr lang="pt-BR" sz="4850"/>
              <a:t>countries c</a:t>
            </a:r>
            <a:r>
              <a:rPr b="1" lang="pt-BR" sz="4850"/>
              <a:t> JOIN </a:t>
            </a:r>
            <a:r>
              <a:rPr lang="pt-BR" sz="4850"/>
              <a:t>heritage_sites_counts h</a:t>
            </a:r>
            <a:r>
              <a:rPr b="1" lang="pt-BR" sz="4850"/>
              <a:t> ON </a:t>
            </a:r>
            <a:r>
              <a:rPr lang="pt-BR" sz="4850"/>
              <a:t>c.id_countries=h.country_id</a:t>
            </a:r>
            <a:endParaRPr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850"/>
              <a:t>WHERE </a:t>
            </a:r>
            <a:r>
              <a:rPr lang="pt-BR" sz="4850"/>
              <a:t>h.country_id</a:t>
            </a:r>
            <a:r>
              <a:rPr b="1" lang="pt-BR" sz="4850"/>
              <a:t> NOT IN(SELECT  </a:t>
            </a:r>
            <a:r>
              <a:rPr lang="pt-BR" sz="4850"/>
              <a:t>h.country_id</a:t>
            </a:r>
            <a:r>
              <a:rPr b="1" lang="pt-BR" sz="4850"/>
              <a:t> FROM </a:t>
            </a:r>
            <a:r>
              <a:rPr lang="pt-BR" sz="4850"/>
              <a:t>heritage_sites_counts h</a:t>
            </a:r>
            <a:r>
              <a:rPr b="1" lang="pt-BR" sz="4850"/>
              <a:t> JOIN </a:t>
            </a:r>
            <a:r>
              <a:rPr lang="pt-BR" sz="4850"/>
              <a:t>site_types s</a:t>
            </a:r>
            <a:r>
              <a:rPr b="1" lang="pt-BR" sz="4850"/>
              <a:t> ON </a:t>
            </a:r>
            <a:r>
              <a:rPr lang="pt-BR" sz="4850"/>
              <a:t>s.id_site_types=h.site_type_id</a:t>
            </a:r>
            <a:endParaRPr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850"/>
              <a:t>							WHERE </a:t>
            </a:r>
            <a:r>
              <a:rPr lang="pt-BR" sz="4850"/>
              <a:t>type_name='Mixed' and site_count = 0)</a:t>
            </a:r>
            <a:endParaRPr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096" y="2040138"/>
            <a:ext cx="4650003" cy="1945885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4.4: Visualização dos dados</a:t>
            </a:r>
            <a:endParaRPr/>
          </a:p>
        </p:txBody>
      </p:sp>
      <p:grpSp>
        <p:nvGrpSpPr>
          <p:cNvPr id="201" name="Google Shape;201;p29"/>
          <p:cNvGrpSpPr/>
          <p:nvPr/>
        </p:nvGrpSpPr>
        <p:grpSpPr>
          <a:xfrm>
            <a:off x="431936" y="1304875"/>
            <a:ext cx="3757260" cy="3416400"/>
            <a:chOff x="431925" y="1304875"/>
            <a:chExt cx="2628925" cy="3416400"/>
          </a:xfrm>
        </p:grpSpPr>
        <p:sp>
          <p:nvSpPr>
            <p:cNvPr id="202" name="Google Shape;202;p2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9"/>
          <p:cNvSpPr txBox="1"/>
          <p:nvPr>
            <p:ph idx="4294967295" type="body"/>
          </p:nvPr>
        </p:nvSpPr>
        <p:spPr>
          <a:xfrm>
            <a:off x="469163" y="1304875"/>
            <a:ext cx="36828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80">
                <a:solidFill>
                  <a:schemeClr val="lt1"/>
                </a:solidFill>
              </a:rPr>
              <a:t>Mostre as regiões que concentram mais sítios</a:t>
            </a:r>
            <a:endParaRPr sz="9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980">
              <a:solidFill>
                <a:schemeClr val="lt1"/>
              </a:solidFill>
            </a:endParaRPr>
          </a:p>
        </p:txBody>
      </p:sp>
      <p:sp>
        <p:nvSpPr>
          <p:cNvPr id="205" name="Google Shape;205;p29"/>
          <p:cNvSpPr txBox="1"/>
          <p:nvPr>
            <p:ph idx="4294967295" type="body"/>
          </p:nvPr>
        </p:nvSpPr>
        <p:spPr>
          <a:xfrm>
            <a:off x="508325" y="1850300"/>
            <a:ext cx="3579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50"/>
              <a:t>SELECT</a:t>
            </a:r>
            <a:r>
              <a:rPr lang="pt-BR" sz="4850"/>
              <a:t> r.name, </a:t>
            </a:r>
            <a:r>
              <a:rPr b="1" lang="pt-BR" sz="4850"/>
              <a:t>SUM</a:t>
            </a:r>
            <a:r>
              <a:rPr lang="pt-BR" sz="4850"/>
              <a:t>(h.site_count) as soma_de_sitios</a:t>
            </a:r>
            <a:endParaRPr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850"/>
              <a:t>FROM </a:t>
            </a:r>
            <a:r>
              <a:rPr lang="pt-BR" sz="4850"/>
              <a:t>regions r</a:t>
            </a:r>
            <a:r>
              <a:rPr b="1" lang="pt-BR" sz="4850"/>
              <a:t> JOIN </a:t>
            </a:r>
            <a:r>
              <a:rPr lang="pt-BR" sz="4850"/>
              <a:t>countries c</a:t>
            </a:r>
            <a:r>
              <a:rPr b="1" lang="pt-BR" sz="4850"/>
              <a:t> ON </a:t>
            </a:r>
            <a:r>
              <a:rPr lang="pt-BR" sz="4850"/>
              <a:t>c.region_id=r.id_regions </a:t>
            </a:r>
            <a:r>
              <a:rPr b="1" lang="pt-BR" sz="4850"/>
              <a:t> </a:t>
            </a:r>
            <a:endParaRPr b="1"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850"/>
              <a:t>JOIN </a:t>
            </a:r>
            <a:r>
              <a:rPr lang="pt-BR" sz="4850"/>
              <a:t>heritage_sites_counts h</a:t>
            </a:r>
            <a:r>
              <a:rPr b="1" lang="pt-BR" sz="4850"/>
              <a:t> ON </a:t>
            </a:r>
            <a:r>
              <a:rPr lang="pt-BR" sz="4850"/>
              <a:t>c.id_countries=h.country_id</a:t>
            </a:r>
            <a:endParaRPr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850"/>
              <a:t>GROUP BY </a:t>
            </a:r>
            <a:r>
              <a:rPr lang="pt-BR" sz="4850"/>
              <a:t>1</a:t>
            </a:r>
            <a:endParaRPr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850"/>
              <a:t>ORDER BY</a:t>
            </a:r>
            <a:r>
              <a:rPr lang="pt-BR" sz="4850"/>
              <a:t> 2</a:t>
            </a:r>
            <a:r>
              <a:rPr b="1" lang="pt-BR" sz="4850"/>
              <a:t> DESC</a:t>
            </a:r>
            <a:endParaRPr b="1"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596" y="1170125"/>
            <a:ext cx="4650004" cy="3603753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Obrigado(a) por sua atenção!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74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1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1709863"/>
            <a:ext cx="40452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da fonte de dados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17600" y="2898750"/>
            <a:ext cx="3741000" cy="129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fonte de dados escolhida é a página sobre a </a:t>
            </a:r>
            <a:r>
              <a:rPr i="1" lang="pt-BR" sz="1800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lista de </a:t>
            </a:r>
            <a:r>
              <a:rPr i="1" lang="pt-BR" sz="1800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países</a:t>
            </a:r>
            <a:r>
              <a:rPr i="1" lang="pt-BR" sz="1800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que </a:t>
            </a:r>
            <a:r>
              <a:rPr i="1" lang="pt-BR" sz="1800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têm</a:t>
            </a:r>
            <a:r>
              <a:rPr i="1" lang="pt-BR" sz="1800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1" lang="pt-BR" sz="1800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patrimônios</a:t>
            </a:r>
            <a:r>
              <a:rPr i="1" lang="pt-BR" sz="1800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reconhecidos pela UNESCO</a:t>
            </a:r>
            <a:r>
              <a:rPr i="1" lang="pt-B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i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875" y="1336300"/>
            <a:ext cx="4409449" cy="28554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46600"/>
            <a:ext cx="85206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1: Definição dos elementos da normalização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25" y="1581250"/>
            <a:ext cx="7373560" cy="3333475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15"/>
          <p:cNvSpPr txBox="1"/>
          <p:nvPr/>
        </p:nvSpPr>
        <p:spPr>
          <a:xfrm>
            <a:off x="311700" y="984725"/>
            <a:ext cx="8362500" cy="431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tabela está ÑÑ, será normalizada para 3FN e que desconsidera a coluna ‘shared sites’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06975"/>
            <a:ext cx="85206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2.1: Normalização dos dados </a:t>
            </a:r>
            <a:r>
              <a:rPr lang="pt-BR"/>
              <a:t>- 1FN e 2FN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86550" y="1017725"/>
            <a:ext cx="2149500" cy="487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998975" y="1017725"/>
            <a:ext cx="2301900" cy="487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902700" y="1017725"/>
            <a:ext cx="2364900" cy="487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402475" y="1643275"/>
            <a:ext cx="7494900" cy="3327300"/>
          </a:xfrm>
          <a:prstGeom prst="rect">
            <a:avLst/>
          </a:prstGeom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1FN</a:t>
            </a:r>
            <a:endParaRPr b="1" sz="10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Heritage_sites_counts(</a:t>
            </a:r>
            <a:r>
              <a:rPr lang="pt-BR" sz="1035">
                <a:solidFill>
                  <a:srgbClr val="000000"/>
                </a:solidFill>
              </a:rPr>
              <a:t>Country,Cultural_sites,Natural</a:t>
            </a:r>
            <a:r>
              <a:rPr lang="pt-BR" sz="1035">
                <a:solidFill>
                  <a:srgbClr val="000000"/>
                </a:solidFill>
              </a:rPr>
              <a:t>_sites,Mixed_sites,Regions,Notes</a:t>
            </a:r>
            <a:r>
              <a:rPr b="1"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0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2FN </a:t>
            </a:r>
            <a:endParaRPr b="1" sz="10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Regions</a:t>
            </a: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100">
                <a:solidFill>
                  <a:schemeClr val="dk1"/>
                </a:solidFill>
              </a:rPr>
              <a:t>id_regions, name</a:t>
            </a: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Site_types</a:t>
            </a: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100">
                <a:solidFill>
                  <a:schemeClr val="dk1"/>
                </a:solidFill>
              </a:rPr>
              <a:t>id_site_types, type_name</a:t>
            </a: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Heritage_sites_counts(</a:t>
            </a:r>
            <a:r>
              <a:rPr lang="pt-BR" sz="1035">
                <a:solidFill>
                  <a:srgbClr val="000000"/>
                </a:solidFill>
              </a:rPr>
              <a:t>Country,Cultural_sites,Natural_sites,Mixed_sites,Regions,Notes</a:t>
            </a:r>
            <a:r>
              <a:rPr b="1"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0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id_regions referencia Regions</a:t>
            </a:r>
            <a:endParaRPr b="1" sz="10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id_sites_types referencia Site_types</a:t>
            </a:r>
            <a:endParaRPr b="1" sz="9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06975"/>
            <a:ext cx="85206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2.2: Normalização dos dados - 3FN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86550" y="1017725"/>
            <a:ext cx="2149500" cy="487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998975" y="1017725"/>
            <a:ext cx="2301900" cy="487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902700" y="1017725"/>
            <a:ext cx="2364900" cy="487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402475" y="1643275"/>
            <a:ext cx="7494900" cy="3327300"/>
          </a:xfrm>
          <a:prstGeom prst="rect">
            <a:avLst/>
          </a:prstGeom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Regions</a:t>
            </a: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035" u="sng">
                <a:solidFill>
                  <a:schemeClr val="dk1"/>
                </a:solidFill>
              </a:rPr>
              <a:t>id_regions</a:t>
            </a:r>
            <a:r>
              <a:rPr lang="pt-BR" sz="1035">
                <a:solidFill>
                  <a:schemeClr val="dk1"/>
                </a:solidFill>
              </a:rPr>
              <a:t>, name</a:t>
            </a: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Countries</a:t>
            </a: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035" u="sng">
                <a:solidFill>
                  <a:schemeClr val="dk1"/>
                </a:solidFill>
              </a:rPr>
              <a:t>id_countries</a:t>
            </a:r>
            <a:r>
              <a:rPr lang="pt-BR" sz="1035">
                <a:solidFill>
                  <a:schemeClr val="dk1"/>
                </a:solidFill>
              </a:rPr>
              <a:t>, name, region_id</a:t>
            </a: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35">
                <a:solidFill>
                  <a:srgbClr val="000000"/>
                </a:solidFill>
              </a:rPr>
              <a:t>region_id referencia Regions(id_regions)</a:t>
            </a:r>
            <a:endParaRPr sz="103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Site_types</a:t>
            </a: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035" u="sng">
                <a:solidFill>
                  <a:srgbClr val="000000"/>
                </a:solidFill>
              </a:rPr>
              <a:t>id_site_types</a:t>
            </a:r>
            <a:r>
              <a:rPr lang="pt-BR" sz="1035">
                <a:solidFill>
                  <a:srgbClr val="000000"/>
                </a:solidFill>
              </a:rPr>
              <a:t>, type_name</a:t>
            </a: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Heritage_sites_counts</a:t>
            </a: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035" u="sng">
                <a:solidFill>
                  <a:schemeClr val="dk1"/>
                </a:solidFill>
              </a:rPr>
              <a:t>id_heritage_sites, country_id, site_type_id</a:t>
            </a:r>
            <a:r>
              <a:rPr lang="pt-BR" sz="1035">
                <a:solidFill>
                  <a:schemeClr val="dk1"/>
                </a:solidFill>
              </a:rPr>
              <a:t>, site_count</a:t>
            </a: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35">
                <a:solidFill>
                  <a:srgbClr val="000000"/>
                </a:solidFill>
              </a:rPr>
              <a:t>country_id referencia Countries(id_countries)</a:t>
            </a:r>
            <a:br>
              <a:rPr lang="pt-BR" sz="1035">
                <a:solidFill>
                  <a:srgbClr val="000000"/>
                </a:solidFill>
              </a:rPr>
            </a:br>
            <a:r>
              <a:rPr lang="pt-BR" sz="1035">
                <a:solidFill>
                  <a:srgbClr val="000000"/>
                </a:solidFill>
              </a:rPr>
              <a:t>    site_type_id referencia Site_types(id_site_types)</a:t>
            </a:r>
            <a:endParaRPr sz="103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035" u="sng">
                <a:solidFill>
                  <a:srgbClr val="000000"/>
                </a:solidFill>
              </a:rPr>
              <a:t>id_note</a:t>
            </a:r>
            <a:r>
              <a:rPr lang="pt-BR" sz="1035">
                <a:solidFill>
                  <a:srgbClr val="000000"/>
                </a:solidFill>
              </a:rPr>
              <a:t>, tag, description</a:t>
            </a: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Region_notes</a:t>
            </a: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035" u="sng">
                <a:solidFill>
                  <a:schemeClr val="dk1"/>
                </a:solidFill>
              </a:rPr>
              <a:t>id_region_note, region_id, note_id</a:t>
            </a: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35">
                <a:solidFill>
                  <a:srgbClr val="000000"/>
                </a:solidFill>
              </a:rPr>
              <a:t>region_id referencia </a:t>
            </a:r>
            <a:r>
              <a:rPr lang="pt-BR" sz="1035">
                <a:solidFill>
                  <a:srgbClr val="000000"/>
                </a:solidFill>
              </a:rPr>
              <a:t>Regions(id_regions)</a:t>
            </a:r>
            <a:br>
              <a:rPr lang="pt-BR" sz="1035">
                <a:solidFill>
                  <a:srgbClr val="000000"/>
                </a:solidFill>
              </a:rPr>
            </a:br>
            <a:r>
              <a:rPr lang="pt-BR" sz="1035">
                <a:solidFill>
                  <a:srgbClr val="000000"/>
                </a:solidFill>
              </a:rPr>
              <a:t>    note_id referencia Notes(id_note)</a:t>
            </a:r>
            <a:endParaRPr sz="103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Country_notes</a:t>
            </a: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035" u="sng">
                <a:solidFill>
                  <a:srgbClr val="000000"/>
                </a:solidFill>
              </a:rPr>
              <a:t>id_country_note, country_id, note_id, site_type_id</a:t>
            </a: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35">
                <a:solidFill>
                  <a:srgbClr val="000000"/>
                </a:solidFill>
              </a:rPr>
              <a:t>country_id referencia </a:t>
            </a:r>
            <a:r>
              <a:rPr lang="pt-BR" sz="1035">
                <a:solidFill>
                  <a:srgbClr val="000000"/>
                </a:solidFill>
              </a:rPr>
              <a:t>Countries(id_countries)</a:t>
            </a:r>
            <a:br>
              <a:rPr lang="pt-BR" sz="1035">
                <a:solidFill>
                  <a:srgbClr val="000000"/>
                </a:solidFill>
              </a:rPr>
            </a:br>
            <a:r>
              <a:rPr lang="pt-BR" sz="1035">
                <a:solidFill>
                  <a:srgbClr val="000000"/>
                </a:solidFill>
              </a:rPr>
              <a:t>    note_id referencia Notes</a:t>
            </a:r>
            <a:r>
              <a:rPr lang="pt-BR" sz="1035">
                <a:solidFill>
                  <a:srgbClr val="000000"/>
                </a:solidFill>
              </a:rPr>
              <a:t>(id_note)</a:t>
            </a:r>
            <a:br>
              <a:rPr lang="pt-BR" sz="1035">
                <a:solidFill>
                  <a:srgbClr val="000000"/>
                </a:solidFill>
              </a:rPr>
            </a:br>
            <a:r>
              <a:rPr lang="pt-BR" sz="1035">
                <a:solidFill>
                  <a:srgbClr val="000000"/>
                </a:solidFill>
              </a:rPr>
              <a:t>    site_type_id referencia </a:t>
            </a:r>
            <a:r>
              <a:rPr lang="pt-BR" sz="1035">
                <a:solidFill>
                  <a:srgbClr val="000000"/>
                </a:solidFill>
              </a:rPr>
              <a:t>Site_types(id_site_types)</a:t>
            </a:r>
            <a:endParaRPr sz="103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800"/>
              </a:spcAft>
              <a:buSzPts val="935"/>
              <a:buNone/>
            </a:pPr>
            <a:r>
              <a:t/>
            </a:r>
            <a:endParaRPr b="1" sz="9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5806050" y="40052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Empresa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125" y="70275"/>
            <a:ext cx="6658050" cy="5002949"/>
          </a:xfrm>
          <a:prstGeom prst="rect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8"/>
          <p:cNvSpPr txBox="1"/>
          <p:nvPr/>
        </p:nvSpPr>
        <p:spPr>
          <a:xfrm>
            <a:off x="106825" y="1594350"/>
            <a:ext cx="1851900" cy="218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ETAPA 2.3:</a:t>
            </a:r>
            <a:endParaRPr sz="2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MODELO</a:t>
            </a:r>
            <a:endParaRPr b="1" sz="2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ER</a:t>
            </a:r>
            <a:endParaRPr b="1" sz="2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7000"/>
            <a:ext cx="85206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ER - 1 </a:t>
            </a:r>
            <a:endParaRPr/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5806050" y="40052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Empresa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88" y="1072850"/>
            <a:ext cx="8647837" cy="3522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500150"/>
            <a:ext cx="85206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ER - 2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13" name="Google Shape;113;p20"/>
          <p:cNvSpPr txBox="1"/>
          <p:nvPr>
            <p:ph idx="4294967295" type="body"/>
          </p:nvPr>
        </p:nvSpPr>
        <p:spPr>
          <a:xfrm>
            <a:off x="5806050" y="40052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Empresa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00" y="1210000"/>
            <a:ext cx="7779399" cy="356212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3</a:t>
            </a:r>
            <a:endParaRPr/>
          </a:p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Script para criação e alimentação do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788" y="1570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4863" y="27154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