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9.jpg" ContentType="image/jpeg"/>
  <Override PartName="/ppt/media/image23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0" r:id="rId6"/>
    <p:sldId id="272" r:id="rId7"/>
    <p:sldId id="261" r:id="rId8"/>
    <p:sldId id="274" r:id="rId9"/>
    <p:sldId id="259" r:id="rId10"/>
    <p:sldId id="273" r:id="rId11"/>
    <p:sldId id="262" r:id="rId12"/>
    <p:sldId id="267" r:id="rId13"/>
    <p:sldId id="275" r:id="rId14"/>
    <p:sldId id="266" r:id="rId15"/>
    <p:sldId id="269" r:id="rId16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CCBDD-7B84-49F5-8DCC-33ADACCF315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62E3-933F-4116-8382-614B4E9F7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2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62E3-933F-4116-8382-614B4E9F7B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0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62E3-933F-4116-8382-614B4E9F7B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2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7256" y="0"/>
            <a:ext cx="940435" cy="617220"/>
          </a:xfrm>
          <a:custGeom>
            <a:avLst/>
            <a:gdLst/>
            <a:ahLst/>
            <a:cxnLst/>
            <a:rect l="l" t="t" r="r" b="b"/>
            <a:pathLst>
              <a:path w="940435" h="617220">
                <a:moveTo>
                  <a:pt x="878825" y="0"/>
                </a:moveTo>
                <a:lnTo>
                  <a:pt x="233037" y="0"/>
                </a:lnTo>
                <a:lnTo>
                  <a:pt x="0" y="233049"/>
                </a:lnTo>
                <a:lnTo>
                  <a:pt x="384505" y="616768"/>
                </a:lnTo>
                <a:lnTo>
                  <a:pt x="940112" y="61185"/>
                </a:lnTo>
                <a:lnTo>
                  <a:pt x="87882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36172" y="0"/>
            <a:ext cx="465455" cy="263525"/>
          </a:xfrm>
          <a:custGeom>
            <a:avLst/>
            <a:gdLst/>
            <a:ahLst/>
            <a:cxnLst/>
            <a:rect l="l" t="t" r="r" b="b"/>
            <a:pathLst>
              <a:path w="465454" h="263525">
                <a:moveTo>
                  <a:pt x="464890" y="0"/>
                </a:moveTo>
                <a:lnTo>
                  <a:pt x="61173" y="0"/>
                </a:lnTo>
                <a:lnTo>
                  <a:pt x="0" y="61173"/>
                </a:lnTo>
                <a:lnTo>
                  <a:pt x="201472" y="263426"/>
                </a:lnTo>
                <a:lnTo>
                  <a:pt x="46489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06462" y="0"/>
            <a:ext cx="451484" cy="389890"/>
          </a:xfrm>
          <a:custGeom>
            <a:avLst/>
            <a:gdLst/>
            <a:ahLst/>
            <a:cxnLst/>
            <a:rect l="l" t="t" r="r" b="b"/>
            <a:pathLst>
              <a:path w="451485" h="389890">
                <a:moveTo>
                  <a:pt x="451374" y="0"/>
                </a:moveTo>
                <a:lnTo>
                  <a:pt x="327853" y="0"/>
                </a:lnTo>
                <a:lnTo>
                  <a:pt x="0" y="328147"/>
                </a:lnTo>
                <a:lnTo>
                  <a:pt x="61438" y="389582"/>
                </a:lnTo>
                <a:lnTo>
                  <a:pt x="45137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2592" y="193548"/>
            <a:ext cx="1111250" cy="1111250"/>
          </a:xfrm>
          <a:custGeom>
            <a:avLst/>
            <a:gdLst/>
            <a:ahLst/>
            <a:cxnLst/>
            <a:rect l="l" t="t" r="r" b="b"/>
            <a:pathLst>
              <a:path w="1111250" h="1111250">
                <a:moveTo>
                  <a:pt x="555997" y="0"/>
                </a:moveTo>
                <a:lnTo>
                  <a:pt x="0" y="555604"/>
                </a:lnTo>
                <a:lnTo>
                  <a:pt x="555997" y="1111209"/>
                </a:lnTo>
                <a:lnTo>
                  <a:pt x="1111197" y="555604"/>
                </a:lnTo>
                <a:lnTo>
                  <a:pt x="55599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2" y="322993"/>
            <a:ext cx="1429385" cy="2061210"/>
          </a:xfrm>
          <a:custGeom>
            <a:avLst/>
            <a:gdLst/>
            <a:ahLst/>
            <a:cxnLst/>
            <a:rect l="l" t="t" r="r" b="b"/>
            <a:pathLst>
              <a:path w="1429385" h="2061210">
                <a:moveTo>
                  <a:pt x="398644" y="0"/>
                </a:moveTo>
                <a:lnTo>
                  <a:pt x="0" y="398644"/>
                </a:lnTo>
                <a:lnTo>
                  <a:pt x="0" y="1662717"/>
                </a:lnTo>
                <a:lnTo>
                  <a:pt x="398644" y="2061054"/>
                </a:lnTo>
                <a:lnTo>
                  <a:pt x="1428774" y="1030924"/>
                </a:lnTo>
                <a:lnTo>
                  <a:pt x="39864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47449" y="0"/>
            <a:ext cx="1599565" cy="1703705"/>
          </a:xfrm>
          <a:custGeom>
            <a:avLst/>
            <a:gdLst/>
            <a:ahLst/>
            <a:cxnLst/>
            <a:rect l="l" t="t" r="r" b="b"/>
            <a:pathLst>
              <a:path w="1599564" h="1703705">
                <a:moveTo>
                  <a:pt x="1388727" y="0"/>
                </a:moveTo>
                <a:lnTo>
                  <a:pt x="672847" y="0"/>
                </a:lnTo>
                <a:lnTo>
                  <a:pt x="0" y="672333"/>
                </a:lnTo>
                <a:lnTo>
                  <a:pt x="1030925" y="1703259"/>
                </a:lnTo>
                <a:lnTo>
                  <a:pt x="1599294" y="1134452"/>
                </a:lnTo>
                <a:lnTo>
                  <a:pt x="1599294" y="210568"/>
                </a:lnTo>
                <a:lnTo>
                  <a:pt x="13887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2483" y="0"/>
            <a:ext cx="1385570" cy="692785"/>
          </a:xfrm>
          <a:custGeom>
            <a:avLst/>
            <a:gdLst/>
            <a:ahLst/>
            <a:cxnLst/>
            <a:rect l="l" t="t" r="r" b="b"/>
            <a:pathLst>
              <a:path w="1385570" h="692785">
                <a:moveTo>
                  <a:pt x="1385427" y="0"/>
                </a:moveTo>
                <a:lnTo>
                  <a:pt x="0" y="0"/>
                </a:lnTo>
                <a:lnTo>
                  <a:pt x="692710" y="692456"/>
                </a:lnTo>
                <a:lnTo>
                  <a:pt x="13854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587" y="1611212"/>
            <a:ext cx="625376" cy="14979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1128" y="1611986"/>
            <a:ext cx="459580" cy="1160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3336" y="1611986"/>
            <a:ext cx="784067" cy="14901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038" y="1959708"/>
            <a:ext cx="1493388" cy="14531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7385" y="1956005"/>
            <a:ext cx="1259220" cy="149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8911" y="624177"/>
            <a:ext cx="185687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34726" y="893420"/>
            <a:ext cx="612140" cy="939800"/>
          </a:xfrm>
          <a:custGeom>
            <a:avLst/>
            <a:gdLst/>
            <a:ahLst/>
            <a:cxnLst/>
            <a:rect l="l" t="t" r="r" b="b"/>
            <a:pathLst>
              <a:path w="612139" h="939800">
                <a:moveTo>
                  <a:pt x="555985" y="0"/>
                </a:moveTo>
                <a:lnTo>
                  <a:pt x="0" y="555604"/>
                </a:lnTo>
                <a:lnTo>
                  <a:pt x="383987" y="939332"/>
                </a:lnTo>
                <a:lnTo>
                  <a:pt x="612022" y="711465"/>
                </a:lnTo>
                <a:lnTo>
                  <a:pt x="612022" y="55994"/>
                </a:lnTo>
                <a:lnTo>
                  <a:pt x="55598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41762" y="12"/>
            <a:ext cx="1805305" cy="1479550"/>
          </a:xfrm>
          <a:custGeom>
            <a:avLst/>
            <a:gdLst/>
            <a:ahLst/>
            <a:cxnLst/>
            <a:rect l="l" t="t" r="r" b="b"/>
            <a:pathLst>
              <a:path w="1805304" h="1479550">
                <a:moveTo>
                  <a:pt x="1779358" y="923798"/>
                </a:moveTo>
                <a:lnTo>
                  <a:pt x="1577733" y="721537"/>
                </a:lnTo>
                <a:lnTo>
                  <a:pt x="1021753" y="1277137"/>
                </a:lnTo>
                <a:lnTo>
                  <a:pt x="1223352" y="1479397"/>
                </a:lnTo>
                <a:lnTo>
                  <a:pt x="1779358" y="923798"/>
                </a:lnTo>
                <a:close/>
              </a:path>
              <a:path w="1805304" h="1479550">
                <a:moveTo>
                  <a:pt x="1804962" y="0"/>
                </a:moveTo>
                <a:lnTo>
                  <a:pt x="0" y="0"/>
                </a:lnTo>
                <a:lnTo>
                  <a:pt x="983132" y="983132"/>
                </a:lnTo>
                <a:lnTo>
                  <a:pt x="1804962" y="161290"/>
                </a:lnTo>
                <a:lnTo>
                  <a:pt x="180496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9921" y="260676"/>
            <a:ext cx="777240" cy="838835"/>
          </a:xfrm>
          <a:custGeom>
            <a:avLst/>
            <a:gdLst/>
            <a:ahLst/>
            <a:cxnLst/>
            <a:rect l="l" t="t" r="r" b="b"/>
            <a:pathLst>
              <a:path w="777239" h="838835">
                <a:moveTo>
                  <a:pt x="776834" y="0"/>
                </a:moveTo>
                <a:lnTo>
                  <a:pt x="0" y="776847"/>
                </a:lnTo>
                <a:lnTo>
                  <a:pt x="62240" y="838295"/>
                </a:lnTo>
                <a:lnTo>
                  <a:pt x="776834" y="123688"/>
                </a:lnTo>
                <a:lnTo>
                  <a:pt x="77683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12" y="1181075"/>
            <a:ext cx="571500" cy="939800"/>
          </a:xfrm>
          <a:custGeom>
            <a:avLst/>
            <a:gdLst/>
            <a:ahLst/>
            <a:cxnLst/>
            <a:rect l="l" t="t" r="r" b="b"/>
            <a:pathLst>
              <a:path w="571500" h="939800">
                <a:moveTo>
                  <a:pt x="187320" y="0"/>
                </a:moveTo>
                <a:lnTo>
                  <a:pt x="0" y="187320"/>
                </a:lnTo>
                <a:lnTo>
                  <a:pt x="0" y="923890"/>
                </a:lnTo>
                <a:lnTo>
                  <a:pt x="15442" y="939332"/>
                </a:lnTo>
                <a:lnTo>
                  <a:pt x="571048" y="383727"/>
                </a:lnTo>
                <a:lnTo>
                  <a:pt x="187320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2" y="1009211"/>
            <a:ext cx="217804" cy="420370"/>
          </a:xfrm>
          <a:custGeom>
            <a:avLst/>
            <a:gdLst/>
            <a:ahLst/>
            <a:cxnLst/>
            <a:rect l="l" t="t" r="r" b="b"/>
            <a:pathLst>
              <a:path w="217804" h="420369">
                <a:moveTo>
                  <a:pt x="15439" y="0"/>
                </a:moveTo>
                <a:lnTo>
                  <a:pt x="0" y="15439"/>
                </a:lnTo>
                <a:lnTo>
                  <a:pt x="0" y="419948"/>
                </a:lnTo>
                <a:lnTo>
                  <a:pt x="217693" y="202249"/>
                </a:lnTo>
                <a:lnTo>
                  <a:pt x="15439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2333" y="548152"/>
            <a:ext cx="2061210" cy="2061210"/>
          </a:xfrm>
          <a:custGeom>
            <a:avLst/>
            <a:gdLst/>
            <a:ahLst/>
            <a:cxnLst/>
            <a:rect l="l" t="t" r="r" b="b"/>
            <a:pathLst>
              <a:path w="2061210" h="2061210">
                <a:moveTo>
                  <a:pt x="1030519" y="0"/>
                </a:moveTo>
                <a:lnTo>
                  <a:pt x="0" y="1030925"/>
                </a:lnTo>
                <a:lnTo>
                  <a:pt x="1030519" y="2061054"/>
                </a:lnTo>
                <a:lnTo>
                  <a:pt x="2061054" y="1030925"/>
                </a:lnTo>
                <a:lnTo>
                  <a:pt x="10305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2243" y="1761911"/>
            <a:ext cx="956310" cy="956310"/>
          </a:xfrm>
          <a:custGeom>
            <a:avLst/>
            <a:gdLst/>
            <a:ahLst/>
            <a:cxnLst/>
            <a:rect l="l" t="t" r="r" b="b"/>
            <a:pathLst>
              <a:path w="956310" h="956310">
                <a:moveTo>
                  <a:pt x="894493" y="0"/>
                </a:moveTo>
                <a:lnTo>
                  <a:pt x="0" y="893694"/>
                </a:lnTo>
                <a:lnTo>
                  <a:pt x="62234" y="955941"/>
                </a:lnTo>
                <a:lnTo>
                  <a:pt x="955941" y="61447"/>
                </a:lnTo>
                <a:lnTo>
                  <a:pt x="89449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8589" y="334424"/>
            <a:ext cx="4517521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having-meeting-1181611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echstagram.com/2015/07/07/amazon-cloud-drive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dis.um.es/~lopezquesada/documentos/IES_1718/LMSGI/curso/UT4/xhtml/xhtml23/html/inicioses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npoin.com/project-based-organizational-structur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kipedia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yovan-madhav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1000">
              <a:srgbClr val="FFFF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0837" y="2575346"/>
            <a:ext cx="1111250" cy="713105"/>
            <a:chOff x="2600837" y="2575346"/>
            <a:chExt cx="1111250" cy="713105"/>
          </a:xfrm>
          <a:gradFill>
            <a:gsLst>
              <a:gs pos="31000">
                <a:srgbClr val="FFFF0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5" name="object 5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0837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4092" y="657419"/>
            <a:ext cx="3240316" cy="93038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spcBef>
                <a:spcPts val="535"/>
              </a:spcBef>
            </a:pPr>
            <a:r>
              <a:rPr sz="2800" b="1" spc="100" dirty="0">
                <a:solidFill>
                  <a:schemeClr val="tx1"/>
                </a:solidFill>
                <a:latin typeface="Berlin Sans FB Demi" panose="020E0802020502020306" pitchFamily="34" charset="0"/>
              </a:rPr>
              <a:t>Organi</a:t>
            </a:r>
            <a:r>
              <a:rPr lang="en-US" sz="2800" b="1" spc="100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sz="2800" b="1" spc="100" dirty="0">
                <a:solidFill>
                  <a:schemeClr val="tx1"/>
                </a:solidFill>
                <a:latin typeface="Berlin Sans FB Demi" panose="020E0802020502020306" pitchFamily="34" charset="0"/>
              </a:rPr>
              <a:t>ationa</a:t>
            </a:r>
            <a:r>
              <a:rPr sz="2800" b="1" spc="30" dirty="0">
                <a:solidFill>
                  <a:schemeClr val="tx1"/>
                </a:solidFill>
                <a:latin typeface="Berlin Sans FB Demi" panose="020E0802020502020306" pitchFamily="34" charset="0"/>
              </a:rPr>
              <a:t>l  </a:t>
            </a:r>
            <a:r>
              <a:rPr sz="2800" b="1" spc="-25" dirty="0">
                <a:solidFill>
                  <a:schemeClr val="tx1"/>
                </a:solidFill>
                <a:latin typeface="Berlin Sans FB Demi" panose="020E0802020502020306" pitchFamily="34" charset="0"/>
                <a:cs typeface="SimSun"/>
              </a:rPr>
              <a:t>Structures</a:t>
            </a:r>
            <a:endParaRPr sz="2800" b="1" dirty="0">
              <a:solidFill>
                <a:schemeClr val="tx1"/>
              </a:solidFill>
              <a:latin typeface="Berlin Sans FB Demi" panose="020E0802020502020306" pitchFamily="34" charset="0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ADB8CA-5C36-9C58-6E42-39467BDA4EDC}"/>
              </a:ext>
            </a:extLst>
          </p:cNvPr>
          <p:cNvSpPr txBox="1"/>
          <p:nvPr/>
        </p:nvSpPr>
        <p:spPr>
          <a:xfrm>
            <a:off x="-37561" y="2419399"/>
            <a:ext cx="1673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erlin Sans FB Demi" panose="020E0802020502020306" pitchFamily="34" charset="0"/>
              </a:rPr>
              <a:t>PRESENTED BY</a:t>
            </a:r>
          </a:p>
          <a:p>
            <a:r>
              <a:rPr lang="en-US" sz="800" dirty="0">
                <a:latin typeface="Berlin Sans FB Demi" panose="020E0802020502020306" pitchFamily="34" charset="0"/>
              </a:rPr>
              <a:t>DYOVAN MADHAV</a:t>
            </a:r>
          </a:p>
          <a:p>
            <a:r>
              <a:rPr lang="en-US" sz="800" dirty="0">
                <a:latin typeface="Berlin Sans FB Demi" panose="020E0802020502020306" pitchFamily="34" charset="0"/>
              </a:rPr>
              <a:t>MDB23024</a:t>
            </a:r>
          </a:p>
          <a:p>
            <a:endParaRPr lang="en-US" sz="800" dirty="0">
              <a:latin typeface="Berlin Sans FB Demi" panose="020E0802020502020306" pitchFamily="34" charset="0"/>
            </a:endParaRPr>
          </a:p>
          <a:p>
            <a:r>
              <a:rPr lang="en-US" sz="800" dirty="0">
                <a:latin typeface="Berlin Sans FB Demi" panose="020E0802020502020306" pitchFamily="34" charset="0"/>
              </a:rPr>
              <a:t>PRESENTED TO</a:t>
            </a:r>
          </a:p>
          <a:p>
            <a:r>
              <a:rPr lang="en-US" sz="800" dirty="0">
                <a:latin typeface="Berlin Sans FB Demi" panose="020E0802020502020306" pitchFamily="34" charset="0"/>
              </a:rPr>
              <a:t>DR RUDRA RAMESHWAR</a:t>
            </a:r>
            <a:endParaRPr lang="en-US" sz="400" dirty="0">
              <a:latin typeface="Berlin Sans FB Demi" panose="020E0802020502020306" pitchFamily="34" charset="0"/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DD3D8-ADF8-2D66-B47B-27BB0AD00418}"/>
              </a:ext>
            </a:extLst>
          </p:cNvPr>
          <p:cNvSpPr txBox="1"/>
          <p:nvPr/>
        </p:nvSpPr>
        <p:spPr>
          <a:xfrm>
            <a:off x="286957" y="1636772"/>
            <a:ext cx="219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PROJECT MANAGMENT</a:t>
            </a:r>
            <a:endParaRPr lang="en-IN" sz="1400" dirty="0">
              <a:latin typeface="Berlin Sans FB Demi" panose="020E0802020502020306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98C288-8EFB-2715-04D0-3DE258D0FA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" y="38696"/>
            <a:ext cx="668187" cy="600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06" y="4211"/>
            <a:ext cx="5877311" cy="3291439"/>
          </a:xfrm>
          <a:prstGeom prst="rect">
            <a:avLst/>
          </a:prstGeom>
          <a:effectLst/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96" y="377239"/>
            <a:ext cx="2271754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90" dirty="0">
                <a:latin typeface="Berlin Sans FB Demi" panose="020E0802020502020306" pitchFamily="34" charset="0"/>
              </a:rPr>
              <a:t>Matrix</a:t>
            </a:r>
            <a:r>
              <a:rPr sz="2100" spc="10" dirty="0">
                <a:latin typeface="Berlin Sans FB Demi" panose="020E0802020502020306" pitchFamily="34" charset="0"/>
              </a:rPr>
              <a:t> </a:t>
            </a:r>
            <a:r>
              <a:rPr sz="2100" spc="80" dirty="0">
                <a:latin typeface="Berlin Sans FB Demi" panose="020E0802020502020306" pitchFamily="34" charset="0"/>
              </a:rPr>
              <a:t>Structure</a:t>
            </a:r>
            <a:endParaRPr sz="2100" dirty="0">
              <a:latin typeface="Berlin Sans FB Demi" panose="020E0802020502020306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755" y="890811"/>
            <a:ext cx="2517795" cy="150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9720" algn="r">
              <a:lnSpc>
                <a:spcPct val="100899"/>
              </a:lnSpc>
              <a:spcBef>
                <a:spcPts val="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150" y="1026510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61E6-6397-7C42-3766-39C938D227CA}"/>
              </a:ext>
            </a:extLst>
          </p:cNvPr>
          <p:cNvSpPr txBox="1"/>
          <p:nvPr/>
        </p:nvSpPr>
        <p:spPr>
          <a:xfrm>
            <a:off x="86606" y="1014928"/>
            <a:ext cx="2224055" cy="167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Advantages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Resource Utilization</a:t>
            </a:r>
            <a:endParaRPr lang="en-US" sz="11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  <a:endParaRPr lang="en-US" sz="1100" b="1" dirty="0">
              <a:solidFill>
                <a:schemeClr val="bg1"/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Communication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</a:t>
            </a:r>
            <a:endParaRPr lang="en-US" sz="8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1D8A2-1DF9-6CEC-9FEA-965A0209C9D2}"/>
              </a:ext>
            </a:extLst>
          </p:cNvPr>
          <p:cNvSpPr txBox="1"/>
          <p:nvPr/>
        </p:nvSpPr>
        <p:spPr>
          <a:xfrm>
            <a:off x="3613150" y="1335465"/>
            <a:ext cx="2438400" cy="16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 and Power Struggles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endParaRPr lang="en-IN" sz="1100" b="1" dirty="0">
              <a:solidFill>
                <a:schemeClr val="bg1"/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Time-Consuming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Stress and Burnout</a:t>
            </a:r>
            <a:endParaRPr lang="en-IN" sz="11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432C6E-7363-78A3-A01C-B22ABF15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5854700" cy="3295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2035" y="325279"/>
            <a:ext cx="231521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50" b="1" spc="95" dirty="0">
                <a:latin typeface="Berlin Sans FB Demi" panose="020E0802020502020306" pitchFamily="34" charset="0"/>
              </a:rPr>
              <a:t>Other types</a:t>
            </a:r>
            <a:endParaRPr sz="2050" b="1" dirty="0">
              <a:latin typeface="Berlin Sans FB Demi" panose="020E0802020502020306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7910" y="958804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1E56E-8896-B470-C37A-3E143782A3F7}"/>
              </a:ext>
            </a:extLst>
          </p:cNvPr>
          <p:cNvSpPr txBox="1"/>
          <p:nvPr/>
        </p:nvSpPr>
        <p:spPr>
          <a:xfrm>
            <a:off x="2922340" y="1229490"/>
            <a:ext cx="25146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Divisional Structure</a:t>
            </a:r>
            <a:endParaRPr lang="en-IN" sz="1400" b="1" dirty="0">
              <a:solidFill>
                <a:schemeClr val="bg1"/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Team-Based Structure</a:t>
            </a:r>
            <a:endParaRPr lang="en-IN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7AFE532-31AA-6207-592E-1A36AC8A1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"/>
            <a:ext cx="5854700" cy="32896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2550" y="145921"/>
            <a:ext cx="2895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10" dirty="0">
                <a:latin typeface="Berlin Sans FB Demi" panose="020E0802020502020306" pitchFamily="34" charset="0"/>
                <a:cs typeface="SimSun"/>
              </a:rPr>
              <a:t>Real World Examples</a:t>
            </a:r>
            <a:endParaRPr sz="2000" b="1" dirty="0">
              <a:latin typeface="Berlin Sans FB Demi" panose="020E0802020502020306" pitchFamily="34" charset="0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2550" y="747415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877A6-FA21-5390-46F3-1549683711DC}"/>
              </a:ext>
            </a:extLst>
          </p:cNvPr>
          <p:cNvSpPr txBox="1"/>
          <p:nvPr/>
        </p:nvSpPr>
        <p:spPr>
          <a:xfrm>
            <a:off x="2631558" y="751780"/>
            <a:ext cx="2520064" cy="26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: Known for its matrix-like structure fostering innovation.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050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: Utilizes a functional structure, adapting as it expands into various industries.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50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Zappos</a:t>
            </a:r>
            <a:r>
              <a:rPr lang="en-IN" sz="1050" b="1" dirty="0">
                <a:solidFill>
                  <a:schemeClr val="bg1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5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Emphasizes a flat structure to promote a culture of freedom and innovation.</a:t>
            </a:r>
            <a:endParaRPr lang="en-IN" sz="1050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D5012D-59D7-AF42-58EA-1E60F8783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5043" y="-36177"/>
            <a:ext cx="1333021" cy="133302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D0C2F2-3D22-AFF0-34C0-932BF645D5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6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6550" y="1336041"/>
            <a:ext cx="1506722" cy="84988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0AE8B-D6DA-BC99-B7DA-4C51E067CE6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2248648"/>
            <a:ext cx="1506722" cy="992476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404A10-A8B5-C1D8-90BD-35945D06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49" y="8100"/>
            <a:ext cx="3384551" cy="328755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" name="object 3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0668" y="233066"/>
            <a:ext cx="2291080" cy="25564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385"/>
              </a:spcBef>
            </a:pPr>
            <a:r>
              <a:rPr lang="en-US" sz="2400" b="1" spc="190" dirty="0">
                <a:latin typeface="Berlin Sans FB Demi" panose="020E0802020502020306" pitchFamily="34" charset="0"/>
                <a:cs typeface="SimSun"/>
              </a:rPr>
              <a:t>Conclusion</a:t>
            </a:r>
            <a:endParaRPr sz="2400" b="1" spc="-30" dirty="0">
              <a:latin typeface="Berlin Sans FB Demi" panose="020E0802020502020306" pitchFamily="34" charset="0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169" y="822959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C953B-5A9F-E385-6AA1-D2008B93D86F}"/>
              </a:ext>
            </a:extLst>
          </p:cNvPr>
          <p:cNvSpPr txBox="1"/>
          <p:nvPr/>
        </p:nvSpPr>
        <p:spPr>
          <a:xfrm>
            <a:off x="31750" y="967924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Organizational structures are important because they help businesses implement efficient decision-making processes. </a:t>
            </a:r>
          </a:p>
          <a:p>
            <a:endParaRPr lang="en-US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By assigning specialized roles to lower-level employees, businesses can make better decisions faster</a:t>
            </a:r>
            <a:endParaRPr lang="en-IN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5"/>
            <a:ext cx="5854700" cy="3317074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gradFill>
            <a:gsLst>
              <a:gs pos="100000">
                <a:srgbClr val="FFFF00"/>
              </a:gs>
              <a:gs pos="3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5" name="object 5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8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6555" y="369120"/>
            <a:ext cx="2291080" cy="23775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385"/>
              </a:spcBef>
            </a:pPr>
            <a:r>
              <a:rPr lang="en-US" sz="2000" b="1" spc="190" dirty="0">
                <a:solidFill>
                  <a:schemeClr val="tx1"/>
                </a:solidFill>
                <a:latin typeface="Berlin Sans FB Demi" panose="020E0802020502020306" pitchFamily="34" charset="0"/>
                <a:cs typeface="SimSun"/>
              </a:rPr>
              <a:t>Reference</a:t>
            </a:r>
            <a:endParaRPr sz="2000" b="1" spc="-30" dirty="0">
              <a:solidFill>
                <a:schemeClr val="tx1"/>
              </a:solidFill>
              <a:latin typeface="Berlin Sans FB Demi" panose="020E0802020502020306" pitchFamily="34" charset="0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19718-DDE0-13B2-6F40-471598D01335}"/>
              </a:ext>
            </a:extLst>
          </p:cNvPr>
          <p:cNvSpPr txBox="1"/>
          <p:nvPr/>
        </p:nvSpPr>
        <p:spPr>
          <a:xfrm>
            <a:off x="2546350" y="1252307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Berlin Sans FB Demi" panose="020E08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https://penpoin.com/project-based-organizational-structure</a:t>
            </a:r>
            <a:endParaRPr lang="en-IN" sz="1100" dirty="0">
              <a:latin typeface="Berlin Sans FB Demi" panose="020E08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latin typeface="Berlin Sans FB Demi" panose="020E08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Berlin Sans FB Demi" panose="020E0802020502020306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lang="en-IN" sz="1100" dirty="0">
              <a:latin typeface="Berlin Sans FB Demi" panose="020E08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latin typeface="Berlin Sans FB Demi" panose="020E08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u="sng" dirty="0">
                <a:latin typeface="Berlin Sans FB Demi" panose="020E0802020502020306" pitchFamily="34" charset="0"/>
              </a:rPr>
              <a:t>https://www.investopedia.com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332B97-ADD5-1B25-C956-8392AF0F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0"/>
            <a:ext cx="5854700" cy="328839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1097" y="559338"/>
            <a:ext cx="2816107" cy="6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135" dirty="0">
                <a:solidFill>
                  <a:schemeClr val="tx1"/>
                </a:solidFill>
                <a:latin typeface="Britannic Bold" panose="020B0903060703020204" pitchFamily="34" charset="0"/>
              </a:rPr>
              <a:t>Thank</a:t>
            </a:r>
            <a:r>
              <a:rPr lang="en-US" sz="4150" spc="135" dirty="0">
                <a:solidFill>
                  <a:schemeClr val="tx1"/>
                </a:solidFill>
                <a:latin typeface="Britannic Bold" panose="020B0903060703020204" pitchFamily="34" charset="0"/>
              </a:rPr>
              <a:t> You</a:t>
            </a:r>
            <a:endParaRPr sz="415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382" y="1587309"/>
            <a:ext cx="4159568" cy="146642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">
              <a:lnSpc>
                <a:spcPts val="985"/>
              </a:lnSpc>
            </a:pPr>
            <a:r>
              <a:rPr lang="en-US" sz="950" spc="60" dirty="0">
                <a:solidFill>
                  <a:srgbClr val="FFFFFF"/>
                </a:solidFill>
                <a:latin typeface="Berlin Sans FB Demi" panose="020E0802020502020306" pitchFamily="34" charset="0"/>
                <a:cs typeface="Trebuchet MS"/>
              </a:rPr>
              <a:t>       </a:t>
            </a:r>
            <a:r>
              <a:rPr lang="en-US" sz="1400" spc="60" dirty="0">
                <a:latin typeface="Berlin Sans FB Demi" panose="020E0802020502020306" pitchFamily="34" charset="0"/>
                <a:cs typeface="Trebuchet MS"/>
              </a:rPr>
              <a:t>Dyovan Madhav</a:t>
            </a:r>
          </a:p>
          <a:p>
            <a:pPr marL="635">
              <a:lnSpc>
                <a:spcPts val="985"/>
              </a:lnSpc>
            </a:pPr>
            <a:endParaRPr lang="en-US" sz="1400" spc="60" dirty="0">
              <a:latin typeface="Berlin Sans FB Demi" panose="020E0802020502020306" pitchFamily="34" charset="0"/>
              <a:cs typeface="Trebuchet MS"/>
            </a:endParaRPr>
          </a:p>
          <a:p>
            <a:pPr marL="635">
              <a:lnSpc>
                <a:spcPts val="985"/>
              </a:lnSpc>
            </a:pPr>
            <a:r>
              <a:rPr lang="en-US" sz="1400" spc="60" dirty="0">
                <a:latin typeface="Berlin Sans FB Demi" panose="020E0802020502020306" pitchFamily="34" charset="0"/>
                <a:cs typeface="Trebuchet MS"/>
              </a:rPr>
              <a:t>     dyovankoroth@gmail.com</a:t>
            </a:r>
          </a:p>
          <a:p>
            <a:pPr marL="635">
              <a:lnSpc>
                <a:spcPts val="985"/>
              </a:lnSpc>
            </a:pPr>
            <a:r>
              <a:rPr lang="en-US" sz="1400" spc="60" dirty="0">
                <a:latin typeface="Berlin Sans FB Demi" panose="020E0802020502020306" pitchFamily="34" charset="0"/>
                <a:cs typeface="Trebuchet MS"/>
              </a:rPr>
              <a:t>      </a:t>
            </a:r>
          </a:p>
          <a:p>
            <a:pPr marL="635">
              <a:lnSpc>
                <a:spcPts val="985"/>
              </a:lnSpc>
            </a:pPr>
            <a:r>
              <a:rPr lang="en-US" sz="1400" spc="60" dirty="0">
                <a:latin typeface="Berlin Sans FB Demi" panose="020E0802020502020306" pitchFamily="34" charset="0"/>
                <a:cs typeface="Trebuchet MS"/>
              </a:rPr>
              <a:t>     </a:t>
            </a:r>
            <a:r>
              <a:rPr sz="1400" spc="60" dirty="0">
                <a:latin typeface="Berlin Sans FB Demi" panose="020E0802020502020306" pitchFamily="34" charset="0"/>
                <a:cs typeface="Trebuchet MS"/>
              </a:rPr>
              <a:t>+91</a:t>
            </a:r>
            <a:r>
              <a:rPr sz="1400" spc="-55" dirty="0">
                <a:latin typeface="Berlin Sans FB Demi" panose="020E0802020502020306" pitchFamily="34" charset="0"/>
                <a:cs typeface="Trebuchet MS"/>
              </a:rPr>
              <a:t> </a:t>
            </a:r>
            <a:r>
              <a:rPr lang="en-US" sz="1400" spc="60" dirty="0">
                <a:latin typeface="Berlin Sans FB Demi" panose="020E0802020502020306" pitchFamily="34" charset="0"/>
                <a:cs typeface="Trebuchet MS"/>
              </a:rPr>
              <a:t>9544357424</a:t>
            </a:r>
          </a:p>
          <a:p>
            <a:pPr marL="635" algn="ctr">
              <a:lnSpc>
                <a:spcPts val="985"/>
              </a:lnSpc>
            </a:pPr>
            <a:endParaRPr lang="en-US" sz="1100" spc="60" dirty="0">
              <a:solidFill>
                <a:srgbClr val="FFFFFF"/>
              </a:solidFill>
              <a:latin typeface="Berlin Sans FB Demi" panose="020E0802020502020306" pitchFamily="34" charset="0"/>
              <a:cs typeface="Trebuchet M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35" algn="ctr">
              <a:lnSpc>
                <a:spcPts val="985"/>
              </a:lnSpc>
            </a:pPr>
            <a:r>
              <a:rPr lang="en-IN" sz="1400" dirty="0">
                <a:latin typeface="Berlin Sans FB Demi" panose="020E0802020502020306" pitchFamily="34" charset="0"/>
                <a:cs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http://www.linkedin.com/in/dyovan-madhav</a:t>
            </a:r>
            <a:endParaRPr lang="en-IN" sz="1400" dirty="0">
              <a:latin typeface="Berlin Sans FB Demi" panose="020E0802020502020306" pitchFamily="34" charset="0"/>
              <a:cs typeface="Trebuchet MS"/>
            </a:endParaRPr>
          </a:p>
          <a:p>
            <a:pPr marL="635" algn="ctr">
              <a:lnSpc>
                <a:spcPts val="985"/>
              </a:lnSpc>
            </a:pPr>
            <a:endParaRPr lang="en-IN" sz="10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35" algn="ctr">
              <a:lnSpc>
                <a:spcPts val="985"/>
              </a:lnSpc>
            </a:pPr>
            <a:endParaRPr lang="en-IN" sz="10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35" algn="ctr">
              <a:lnSpc>
                <a:spcPts val="985"/>
              </a:lnSpc>
            </a:pPr>
            <a:endParaRPr lang="en-US" sz="950" spc="6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635" algn="ctr">
              <a:lnSpc>
                <a:spcPts val="985"/>
              </a:lnSpc>
            </a:pPr>
            <a:endParaRPr sz="9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3750" y="1385096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4" y="937"/>
            <a:ext cx="5842255" cy="3287009"/>
            <a:chOff x="3204" y="937"/>
            <a:chExt cx="5842255" cy="3287009"/>
          </a:xfrm>
          <a:gradFill>
            <a:gsLst>
              <a:gs pos="31000">
                <a:schemeClr val="accent6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scene3d>
            <a:camera prst="orthographicFront"/>
            <a:lightRig rig="twoPt" dir="t"/>
          </a:scene3d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  <a:grpFill/>
            <a:sp3d prstMaterial="translucentPowder"/>
          </p:spPr>
        </p:pic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grpFill/>
            <a:sp3d prstMaterial="translucentPowder"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7950" y="524276"/>
            <a:ext cx="16510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15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SimSun"/>
              </a:rPr>
              <a:t>OBJECTIVES</a:t>
            </a:r>
            <a:endParaRPr sz="2150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7949" y="1004136"/>
            <a:ext cx="1498601" cy="45719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BCA50-E7F3-8456-78E4-E2BEA0558EE2}"/>
              </a:ext>
            </a:extLst>
          </p:cNvPr>
          <p:cNvSpPr txBox="1"/>
          <p:nvPr/>
        </p:nvSpPr>
        <p:spPr>
          <a:xfrm>
            <a:off x="3619641" y="1249588"/>
            <a:ext cx="2262505" cy="18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1. Definition of Organisational structures.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2. Types of Organisational structures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3. Advantages and Disadvantages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4. Real life cases 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2">
                <a:lumMod val="75000"/>
              </a:schemeClr>
            </a:gs>
            <a:gs pos="0">
              <a:schemeClr val="accent3"/>
            </a:gs>
            <a:gs pos="74000">
              <a:schemeClr val="accent1">
                <a:lumMod val="50000"/>
              </a:schemeClr>
            </a:gs>
            <a:gs pos="83000">
              <a:schemeClr val="bg2">
                <a:lumMod val="50000"/>
              </a:schemeClr>
            </a:gs>
            <a:gs pos="49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129" y="-9082"/>
            <a:ext cx="5853188" cy="3295650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049" y="653474"/>
            <a:ext cx="274320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00" b="1" spc="25" dirty="0">
                <a:latin typeface="Berlin Sans FB Demi" panose="020E0802020502020306" pitchFamily="34" charset="0"/>
                <a:cs typeface="SimSun"/>
              </a:rPr>
              <a:t>Organisational Structure</a:t>
            </a:r>
            <a:endParaRPr sz="1800" b="1" dirty="0">
              <a:latin typeface="Berlin Sans FB Demi" panose="020E0802020502020306" pitchFamily="34" charset="0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8550" y="1119363"/>
            <a:ext cx="1532013" cy="45719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55462-F819-F7F7-5C22-BC1D38A7BF95}"/>
              </a:ext>
            </a:extLst>
          </p:cNvPr>
          <p:cNvSpPr txBox="1"/>
          <p:nvPr/>
        </p:nvSpPr>
        <p:spPr>
          <a:xfrm>
            <a:off x="869950" y="1327963"/>
            <a:ext cx="2438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Organizational structures refer to the way in which an organization arranges its lines of authority, communications, rights, and duties.</a:t>
            </a:r>
          </a:p>
          <a:p>
            <a:r>
              <a:rPr lang="en-IN" sz="1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 structure has its own advantages and disadvantages based on the organization's size, goals, culture, and industry. </a:t>
            </a:r>
            <a:endParaRPr lang="en-IN" sz="1000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A45DA-89FC-4139-41AD-44404091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41C4D-A3A0-9AA9-5591-92A1141C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885825"/>
            <a:ext cx="4620961" cy="92333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TYPES OF ORGANISATION STRUCTURES</a:t>
            </a:r>
            <a:br>
              <a:rPr lang="en-US" sz="2000" dirty="0">
                <a:solidFill>
                  <a:schemeClr val="tx1"/>
                </a:solidFill>
                <a:latin typeface="Berlin Sans FB Demi" panose="020E0802020502020306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AND ITS ADVANTAGES AND DISADVANTAGES</a:t>
            </a:r>
            <a:endParaRPr lang="en-IN" sz="2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60BEC2-97D8-4A8F-59B9-7D6E90BD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95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350" y="273003"/>
            <a:ext cx="231775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50" b="1" spc="60" dirty="0">
                <a:solidFill>
                  <a:schemeClr val="tx1"/>
                </a:solidFill>
                <a:latin typeface="Berlin Sans FB Demi" panose="020E0802020502020306" pitchFamily="34" charset="0"/>
              </a:rPr>
              <a:t>Functional Structure</a:t>
            </a:r>
            <a:endParaRPr sz="175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350" y="1038225"/>
            <a:ext cx="2201545" cy="1823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050" b="1" dirty="0"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05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functional organizational </a:t>
            </a:r>
            <a:r>
              <a:rPr lang="en-IN" sz="1050" b="1" dirty="0"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n-IN" sz="105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employees are organised based on specialized functions or roles they perform within the organization.</a:t>
            </a:r>
          </a:p>
          <a:p>
            <a:pPr marL="12700" marR="5080">
              <a:lnSpc>
                <a:spcPct val="101600"/>
              </a:lnSpc>
              <a:spcBef>
                <a:spcPts val="95"/>
              </a:spcBef>
            </a:pPr>
            <a:endParaRPr lang="en-IN" sz="1050" b="1" dirty="0"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05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structure, departments are formed based on functions such as marketing, finance, operations, human resources, etc.</a:t>
            </a:r>
            <a:endParaRPr lang="en-IN" sz="1050" dirty="0"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  <a:spcBef>
                <a:spcPts val="95"/>
              </a:spcBef>
            </a:pPr>
            <a:endParaRPr sz="8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872" y="811964"/>
            <a:ext cx="1261878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6AE6D-522C-A640-9B1D-377AF31AB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17" y="962025"/>
            <a:ext cx="2641733" cy="1616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60BEC2-97D8-4A8F-59B9-7D6E90BD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95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50" y="382758"/>
            <a:ext cx="231775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50" b="1" spc="60" dirty="0">
                <a:solidFill>
                  <a:schemeClr val="tx1"/>
                </a:solidFill>
                <a:latin typeface="Berlin Sans FB Demi" panose="020E0802020502020306" pitchFamily="34" charset="0"/>
              </a:rPr>
              <a:t>Functional Structure</a:t>
            </a:r>
            <a:endParaRPr sz="175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550" y="885825"/>
            <a:ext cx="1261878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904CD-7D6F-32E6-B655-CCAE7F01649A}"/>
              </a:ext>
            </a:extLst>
          </p:cNvPr>
          <p:cNvSpPr txBox="1"/>
          <p:nvPr/>
        </p:nvSpPr>
        <p:spPr>
          <a:xfrm>
            <a:off x="260350" y="1047644"/>
            <a:ext cx="2438400" cy="140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Career Paths</a:t>
            </a:r>
            <a:endParaRPr lang="en-IN" sz="1100" b="1" dirty="0"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Control and Coordination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 and Expertise</a:t>
            </a:r>
            <a:endParaRPr lang="en-IN" sz="11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B2D8B-8B32-1136-347A-4463AB0E9357}"/>
              </a:ext>
            </a:extLst>
          </p:cNvPr>
          <p:cNvSpPr txBox="1"/>
          <p:nvPr/>
        </p:nvSpPr>
        <p:spPr>
          <a:xfrm>
            <a:off x="3460750" y="1050967"/>
            <a:ext cx="2514600" cy="140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Berlin Sans FB Demi" panose="020E0802020502020306" pitchFamily="34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Barriers</a:t>
            </a:r>
            <a:endParaRPr lang="en-US" sz="1100" b="1" dirty="0"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 Decision-making</a:t>
            </a:r>
            <a:endParaRPr lang="en-US" sz="1100" b="1" dirty="0"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Understanding</a:t>
            </a:r>
            <a:endParaRPr lang="en-US" sz="1100" b="1" dirty="0"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to Change</a:t>
            </a:r>
            <a:endParaRPr lang="en-IN" sz="11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A60674-95B8-705E-2DC1-AACF5374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54700" cy="3295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3422" y="432218"/>
            <a:ext cx="2488002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50" spc="65" dirty="0">
                <a:latin typeface="Berlin Sans FB Demi" panose="020E0802020502020306" pitchFamily="34" charset="0"/>
              </a:rPr>
              <a:t>Project based </a:t>
            </a:r>
            <a:r>
              <a:rPr sz="1750" spc="65" dirty="0">
                <a:latin typeface="Berlin Sans FB Demi" panose="020E0802020502020306" pitchFamily="34" charset="0"/>
              </a:rPr>
              <a:t>Structure</a:t>
            </a:r>
            <a:endParaRPr sz="1750" dirty="0">
              <a:latin typeface="Berlin Sans FB Demi" panose="020E0802020502020306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3422" y="937073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99FCD-3C22-D4D1-33B8-15A930E1FCC9}"/>
              </a:ext>
            </a:extLst>
          </p:cNvPr>
          <p:cNvSpPr txBox="1"/>
          <p:nvPr/>
        </p:nvSpPr>
        <p:spPr>
          <a:xfrm>
            <a:off x="2851151" y="1097674"/>
            <a:ext cx="2640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 project-based organizational structure is where teams are formed specifically for projects and disbanded once the project is completed. </a:t>
            </a:r>
          </a:p>
          <a:p>
            <a:endParaRPr lang="en-US" sz="11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A57CB-F18F-8389-7975-51C2FDC60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41612"/>
            <a:ext cx="2547636" cy="1497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A60674-95B8-705E-2DC1-AACF5374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54700" cy="3295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3422" y="432218"/>
            <a:ext cx="2488002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50" spc="65" dirty="0">
                <a:latin typeface="Berlin Sans FB Demi" panose="020E0802020502020306" pitchFamily="34" charset="0"/>
              </a:rPr>
              <a:t>Project based </a:t>
            </a:r>
            <a:r>
              <a:rPr sz="1750" spc="65" dirty="0">
                <a:latin typeface="Berlin Sans FB Demi" panose="020E0802020502020306" pitchFamily="34" charset="0"/>
              </a:rPr>
              <a:t>Structure</a:t>
            </a:r>
            <a:endParaRPr sz="1750" dirty="0">
              <a:latin typeface="Berlin Sans FB Demi" panose="020E0802020502020306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3422" y="937073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26BCB-4C11-2AE8-2149-463E312C065E}"/>
              </a:ext>
            </a:extLst>
          </p:cNvPr>
          <p:cNvSpPr txBox="1"/>
          <p:nvPr/>
        </p:nvSpPr>
        <p:spPr>
          <a:xfrm>
            <a:off x="260350" y="1233808"/>
            <a:ext cx="2057400" cy="139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endParaRPr lang="en-US" sz="11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endParaRPr lang="en-US" sz="1100" b="1" dirty="0">
              <a:solidFill>
                <a:schemeClr val="bg1"/>
              </a:solidFill>
              <a:latin typeface="Berlin Sans FB Demi" panose="020E0802020502020306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Appraisals</a:t>
            </a:r>
            <a:endParaRPr lang="en-US" sz="11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IN" sz="11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128AF-2792-BEB9-5C0A-E286A7B20DED}"/>
              </a:ext>
            </a:extLst>
          </p:cNvPr>
          <p:cNvSpPr txBox="1"/>
          <p:nvPr/>
        </p:nvSpPr>
        <p:spPr>
          <a:xfrm>
            <a:off x="3917950" y="1233808"/>
            <a:ext cx="2057400" cy="16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Isolation from other teams </a:t>
            </a:r>
            <a:endParaRPr lang="en-US" sz="1100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career continuity and professional growth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 transfer </a:t>
            </a:r>
            <a:endParaRPr lang="en-IN" sz="11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11"/>
            <a:ext cx="5877311" cy="3291439"/>
          </a:xfrm>
          <a:prstGeom prst="rect">
            <a:avLst/>
          </a:prstGeom>
          <a:effectLst/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96" y="377239"/>
            <a:ext cx="2271754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90" dirty="0">
                <a:latin typeface="Berlin Sans FB Demi" panose="020E0802020502020306" pitchFamily="34" charset="0"/>
              </a:rPr>
              <a:t>Matrix</a:t>
            </a:r>
            <a:r>
              <a:rPr sz="2100" spc="10" dirty="0">
                <a:latin typeface="Berlin Sans FB Demi" panose="020E0802020502020306" pitchFamily="34" charset="0"/>
              </a:rPr>
              <a:t> </a:t>
            </a:r>
            <a:r>
              <a:rPr sz="2100" spc="80" dirty="0">
                <a:latin typeface="Berlin Sans FB Demi" panose="020E0802020502020306" pitchFamily="34" charset="0"/>
              </a:rPr>
              <a:t>Structure</a:t>
            </a:r>
            <a:endParaRPr sz="2100" dirty="0">
              <a:latin typeface="Berlin Sans FB Demi" panose="020E0802020502020306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755" y="890811"/>
            <a:ext cx="2517795" cy="150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9720" algn="r">
              <a:lnSpc>
                <a:spcPct val="100899"/>
              </a:lnSpc>
              <a:spcBef>
                <a:spcPts val="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150" y="1026510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61E6-6397-7C42-3766-39C938D227CA}"/>
              </a:ext>
            </a:extLst>
          </p:cNvPr>
          <p:cNvSpPr txBox="1"/>
          <p:nvPr/>
        </p:nvSpPr>
        <p:spPr>
          <a:xfrm>
            <a:off x="107950" y="1080380"/>
            <a:ext cx="342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matrix organizational structure is a hybrid model that combines elements of both functional and project structures. </a:t>
            </a:r>
          </a:p>
          <a:p>
            <a:endParaRPr lang="en-US" sz="1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 this setup, employees have dual reporting relationships - they report both to functional managers  and project managers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355A-3A5A-20C3-EB6E-151DC0FF41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15" y="1334130"/>
            <a:ext cx="2234717" cy="1434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407</Words>
  <Application>Microsoft Office PowerPoint</Application>
  <PresentationFormat>Custom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Berlin Sans FB Demi</vt:lpstr>
      <vt:lpstr>Britannic Bold</vt:lpstr>
      <vt:lpstr>Calibri</vt:lpstr>
      <vt:lpstr>Cambria</vt:lpstr>
      <vt:lpstr>Trebuchet MS</vt:lpstr>
      <vt:lpstr>Office Theme</vt:lpstr>
      <vt:lpstr>Organisational  Structures</vt:lpstr>
      <vt:lpstr>OBJECTIVES</vt:lpstr>
      <vt:lpstr>Organisational Structure</vt:lpstr>
      <vt:lpstr>TYPES OF ORGANISATION STRUCTURES AND ITS ADVANTAGES AND DISADVANTAGES</vt:lpstr>
      <vt:lpstr>Functional Structure</vt:lpstr>
      <vt:lpstr>Functional Structure</vt:lpstr>
      <vt:lpstr>Project based Structure</vt:lpstr>
      <vt:lpstr>Project based Structure</vt:lpstr>
      <vt:lpstr>Matrix Structure</vt:lpstr>
      <vt:lpstr>Matrix Structure</vt:lpstr>
      <vt:lpstr>Other types</vt:lpstr>
      <vt:lpstr>Real World Examples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Organisational  Structures</dc:title>
  <dc:creator>Dyovan</dc:creator>
  <cp:lastModifiedBy>dyovan madhav</cp:lastModifiedBy>
  <cp:revision>8</cp:revision>
  <dcterms:created xsi:type="dcterms:W3CDTF">2023-12-05T18:32:17Z</dcterms:created>
  <dcterms:modified xsi:type="dcterms:W3CDTF">2023-12-07T17:35:07Z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LastSaved">
    <vt:filetime>2023-12-05T00:00:00Z</vt:filetime>
  </property>
</Properties>
</file>