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undoeducacao.bol.uol.com.br/" TargetMode="External"/><Relationship Id="rId2" Type="http://schemas.openxmlformats.org/officeDocument/2006/relationships/hyperlink" Target="https://www.energiapur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rtalsolar.com.br/energia-fotovoltaic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Energia fotovoltaica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Alunos: </a:t>
            </a:r>
            <a:r>
              <a:rPr lang="pt-BR" dirty="0"/>
              <a:t>V</a:t>
            </a:r>
            <a:r>
              <a:rPr lang="pt-BR" dirty="0" smtClean="0"/>
              <a:t>ictor ,Dyovanna, </a:t>
            </a:r>
            <a:r>
              <a:rPr lang="pt-BR" dirty="0"/>
              <a:t>F</a:t>
            </a:r>
            <a:r>
              <a:rPr lang="pt-BR" dirty="0" smtClean="0"/>
              <a:t>ernando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3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2" y="2502975"/>
            <a:ext cx="9601196" cy="3318936"/>
          </a:xfrm>
        </p:spPr>
        <p:txBody>
          <a:bodyPr>
            <a:normAutofit fontScale="92500"/>
          </a:bodyPr>
          <a:lstStyle/>
          <a:p>
            <a:r>
              <a:rPr lang="pt-BR" b="1" dirty="0"/>
              <a:t>Energia fotovoltaica é a energia elétrica produzida a partir de luz solar, e pode ser produzida mesmo em dias nublados ou chuvosos. Quanto maior for a radiação solar maior será a quantidade de eletricidade produzida</a:t>
            </a:r>
            <a:r>
              <a:rPr lang="pt-BR" b="1" dirty="0" smtClean="0"/>
              <a:t>.</a:t>
            </a:r>
          </a:p>
          <a:p>
            <a:endParaRPr lang="pt-BR" b="1" dirty="0"/>
          </a:p>
          <a:p>
            <a:r>
              <a:rPr lang="pt-BR" b="1" dirty="0"/>
              <a:t>O processo de conversão da energia solar utiliza células </a:t>
            </a:r>
            <a:r>
              <a:rPr lang="pt-BR" b="1" dirty="0" smtClean="0"/>
              <a:t>fotovoltaicas, </a:t>
            </a:r>
            <a:r>
              <a:rPr lang="pt-BR" b="1" dirty="0"/>
              <a:t>Quando a luz solar incide sobre uma célula fotovoltaica, os elétrons do material semicondutor são postos em movimento, desta forma gerando eletricidade.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3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36958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CARACTERISTICAS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 </a:t>
            </a:r>
            <a:r>
              <a:rPr lang="pt-BR" b="1" dirty="0"/>
              <a:t>renovável: </a:t>
            </a:r>
            <a:r>
              <a:rPr lang="pt-BR" dirty="0"/>
              <a:t>a energia advinda do sol pode ser considerada inesgotável. As tecnologias atuais, inclusive, permitem o armazenamento de calor durante certo tempo, de forma que, quando não há sol, a produção de eletricidade não é prejudicada.</a:t>
            </a:r>
          </a:p>
          <a:p>
            <a:r>
              <a:rPr lang="pt-BR" b="1" dirty="0" smtClean="0"/>
              <a:t> gratuita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dirty="0"/>
              <a:t>A energia advinda do sol não possui custos, haja vista que é um recurso oferecido pela natureza. A correta localização das usinas solares permite o máximo aproveitamento.</a:t>
            </a:r>
          </a:p>
          <a:p>
            <a:r>
              <a:rPr lang="pt-BR" b="1" dirty="0" smtClean="0"/>
              <a:t> </a:t>
            </a:r>
            <a:r>
              <a:rPr lang="pt-BR" b="1" dirty="0"/>
              <a:t>o</a:t>
            </a:r>
            <a:r>
              <a:rPr lang="pt-BR" b="1" dirty="0" smtClean="0"/>
              <a:t>cupa </a:t>
            </a:r>
            <a:r>
              <a:rPr lang="pt-BR" b="1" dirty="0"/>
              <a:t>pouco </a:t>
            </a:r>
            <a:r>
              <a:rPr lang="pt-BR" b="1" dirty="0" smtClean="0"/>
              <a:t>espaço:</a:t>
            </a:r>
            <a:r>
              <a:rPr lang="pt-BR" dirty="0"/>
              <a:t> Ao contrário, por exemplo, das hidrelétricas, a produção de energia solar não demanda a ocupação de grandes áreas, com processos de desocupação de regiões naturais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5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03335" y="2510724"/>
            <a:ext cx="9393261" cy="3365143"/>
          </a:xfrm>
        </p:spPr>
        <p:txBody>
          <a:bodyPr>
            <a:normAutofit fontScale="92500"/>
          </a:bodyPr>
          <a:lstStyle/>
          <a:p>
            <a:r>
              <a:rPr lang="pt-BR" b="1" dirty="0"/>
              <a:t> Não emite poluentes.</a:t>
            </a:r>
            <a:r>
              <a:rPr lang="pt-BR" dirty="0"/>
              <a:t> Ao contrário de outras fontes produtoras de energia, como as termoelétricas, as usinas solares não emitem poluentes na atmosfera.</a:t>
            </a:r>
          </a:p>
          <a:p>
            <a:r>
              <a:rPr lang="pt-BR" b="1" dirty="0" smtClean="0"/>
              <a:t> </a:t>
            </a:r>
            <a:r>
              <a:rPr lang="pt-BR" b="1" dirty="0"/>
              <a:t>Baixa necessidade de manutenção</a:t>
            </a:r>
            <a:r>
              <a:rPr lang="pt-BR" dirty="0"/>
              <a:t>. Apesar de ser uma tecnologia cara, os painéis ou placas utilizados na produção de energia são resistentes e praticamente não oferecem custos de manutenção.</a:t>
            </a:r>
          </a:p>
          <a:p>
            <a:r>
              <a:rPr lang="pt-BR" b="1" dirty="0" smtClean="0"/>
              <a:t> </a:t>
            </a:r>
            <a:r>
              <a:rPr lang="pt-BR" b="1" dirty="0"/>
              <a:t>Acessível em lugares remotos</a:t>
            </a:r>
            <a:r>
              <a:rPr lang="pt-BR" dirty="0"/>
              <a:t>. Por não demandar grandes investimentos em linhas de transmissão, as usinas solares ou placas fotovoltaicas conseguem beneficiar aquelas comunidades mais afastadas dos grandes centros urbanos.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5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 smtClean="0"/>
              <a:t>usto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importante lembrar que essas são </a:t>
            </a:r>
            <a:r>
              <a:rPr lang="pt-BR" b="1" dirty="0"/>
              <a:t>estimativas médias para o orçamento</a:t>
            </a:r>
            <a:r>
              <a:rPr lang="pt-BR" dirty="0"/>
              <a:t>. De acordo com as condições e necessidades de cada local para ser instalado, o preço pode mudar. </a:t>
            </a:r>
            <a:r>
              <a:rPr lang="pt-BR" b="1" dirty="0"/>
              <a:t>O projeto deve pagar o seu próprio custo</a:t>
            </a:r>
            <a:r>
              <a:rPr lang="pt-BR" dirty="0"/>
              <a:t>, através da economia na conta de energia elétrica, em aproximadamente</a:t>
            </a:r>
            <a:r>
              <a:rPr lang="pt-BR" b="1" dirty="0"/>
              <a:t> 6 anos</a:t>
            </a:r>
            <a:r>
              <a:rPr lang="pt-BR" dirty="0"/>
              <a:t>. Por fim, o sistema de geração de energia também está sendo tributado pelo ICMS, PIS e </a:t>
            </a:r>
            <a:r>
              <a:rPr lang="pt-BR" dirty="0" smtClean="0"/>
              <a:t>COFINS. </a:t>
            </a:r>
            <a:r>
              <a:rPr lang="pt-BR" dirty="0"/>
              <a:t>Ou seja, é</a:t>
            </a:r>
            <a:r>
              <a:rPr lang="pt-BR" b="1" dirty="0"/>
              <a:t> necessário pagar o imposto duas vezes</a:t>
            </a:r>
            <a:r>
              <a:rPr lang="pt-BR" dirty="0"/>
              <a:t>, uma pela geração da energia do </a:t>
            </a:r>
            <a:r>
              <a:rPr lang="pt-BR" dirty="0" smtClean="0"/>
              <a:t>micro gerador </a:t>
            </a:r>
            <a:r>
              <a:rPr lang="pt-BR" dirty="0"/>
              <a:t>e outra pelo consumo de energia. O pagamento varia de empresa para empresa, mas </a:t>
            </a:r>
            <a:r>
              <a:rPr lang="pt-BR" b="1" dirty="0"/>
              <a:t>é possível parcelar e financiar a implantação do projeto de geração de energia.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6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4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747" y="982132"/>
            <a:ext cx="9601196" cy="1303867"/>
          </a:xfrm>
        </p:spPr>
        <p:txBody>
          <a:bodyPr>
            <a:normAutofit/>
          </a:bodyPr>
          <a:lstStyle/>
          <a:p>
            <a:r>
              <a:rPr lang="pt-BR" sz="4000" dirty="0" smtClean="0"/>
              <a:t>IMAGENS</a:t>
            </a:r>
            <a:endParaRPr lang="pt-BR" sz="4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845" y="2573228"/>
            <a:ext cx="4224680" cy="331787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46" y="2573228"/>
            <a:ext cx="498587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2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951135"/>
            <a:ext cx="9601196" cy="1303867"/>
          </a:xfrm>
        </p:spPr>
        <p:txBody>
          <a:bodyPr>
            <a:normAutofit/>
          </a:bodyPr>
          <a:lstStyle/>
          <a:p>
            <a:r>
              <a:rPr lang="pt-BR" dirty="0" smtClean="0"/>
              <a:t>Referencias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www.energiapura.com</a:t>
            </a:r>
            <a:endParaRPr lang="pt-BR" dirty="0" smtClean="0"/>
          </a:p>
          <a:p>
            <a:r>
              <a:rPr lang="pt-BR" dirty="0">
                <a:hlinkClick r:id="rId3"/>
              </a:rPr>
              <a:t>http://mundoeducacao.bol.uol.com.br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www.portalsolar.com.br/energia-fotovoltaica.html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3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107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Orgânico</vt:lpstr>
      <vt:lpstr>Energia fotovoltaica </vt:lpstr>
      <vt:lpstr>CONCEITOS </vt:lpstr>
      <vt:lpstr>CARACTERISTICAS </vt:lpstr>
      <vt:lpstr>Apresentação do PowerPoint</vt:lpstr>
      <vt:lpstr>Custo</vt:lpstr>
      <vt:lpstr>Apresentação do PowerPoint</vt:lpstr>
      <vt:lpstr>IMAGENS</vt:lpstr>
      <vt:lpstr>Referencias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 fotovoltaica</dc:title>
  <dc:creator>aluno</dc:creator>
  <cp:lastModifiedBy>aluno</cp:lastModifiedBy>
  <cp:revision>8</cp:revision>
  <dcterms:created xsi:type="dcterms:W3CDTF">2016-05-19T11:04:32Z</dcterms:created>
  <dcterms:modified xsi:type="dcterms:W3CDTF">2016-05-30T13:50:49Z</dcterms:modified>
</cp:coreProperties>
</file>