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01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93" r:id="rId16"/>
    <p:sldId id="295" r:id="rId17"/>
    <p:sldId id="296" r:id="rId18"/>
    <p:sldId id="297" r:id="rId19"/>
    <p:sldId id="298" r:id="rId20"/>
    <p:sldId id="300" r:id="rId21"/>
    <p:sldId id="271" r:id="rId22"/>
    <p:sldId id="272" r:id="rId23"/>
    <p:sldId id="278" r:id="rId24"/>
    <p:sldId id="280" r:id="rId25"/>
    <p:sldId id="281" r:id="rId26"/>
    <p:sldId id="27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1" r:id="rId53"/>
    <p:sldId id="319" r:id="rId54"/>
    <p:sldId id="320" r:id="rId5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2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9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9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64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75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3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7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670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59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27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9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48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1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523DC-E09B-401C-BEA9-A31270693186}" type="datetimeFigureOut">
              <a:rPr lang="es-PE" smtClean="0"/>
              <a:t>15/02/2020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EE3909-C183-4F8F-B95C-6CEAF5600F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99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</a:t>
            </a:r>
            <a:r>
              <a:rPr lang="es-PE" sz="3200" b="1" dirty="0" smtClean="0">
                <a:solidFill>
                  <a:srgbClr val="0070C0"/>
                </a:solidFill>
              </a:rPr>
              <a:t>6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LABEL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El widget </a:t>
            </a:r>
            <a:r>
              <a:rPr lang="es-PE" dirty="0" err="1" smtClean="0">
                <a:solidFill>
                  <a:schemeClr val="bg1"/>
                </a:solidFill>
              </a:rPr>
              <a:t>label</a:t>
            </a:r>
            <a:r>
              <a:rPr lang="es-PE" dirty="0" smtClean="0">
                <a:solidFill>
                  <a:schemeClr val="bg1"/>
                </a:solidFill>
              </a:rPr>
              <a:t> es una etiqueta que mostrara algún texto en alguna posición de la interfaz grafica .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A diferencia de un botón , el widget LABEL no invoca a una función ya que solo muestra algún mensaje en alguna parte de la interfaz grafica .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LABEL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6" y="2369038"/>
            <a:ext cx="11372850" cy="3931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TEXT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El widget Text permite poder mostrar mensajes y también ingresar con el fin de poder interactuar con alguna parte del código.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TEXT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6021" y="2398138"/>
            <a:ext cx="3463443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201"/>
            <a:ext cx="6765880" cy="3390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CANVAS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Es un widget de propósito general </a:t>
            </a:r>
            <a:endParaRPr lang="es-PE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1"/>
                </a:solidFill>
              </a:rPr>
              <a:t>El </a:t>
            </a:r>
            <a:r>
              <a:rPr lang="es-PE" sz="2000" dirty="0" err="1" smtClean="0">
                <a:solidFill>
                  <a:schemeClr val="bg1"/>
                </a:solidFill>
              </a:rPr>
              <a:t>canvas</a:t>
            </a:r>
            <a:r>
              <a:rPr lang="es-PE" sz="2000" dirty="0" smtClean="0">
                <a:solidFill>
                  <a:schemeClr val="bg1"/>
                </a:solidFill>
              </a:rPr>
              <a:t> es usado para mostrar y editar gráficos , textos e </a:t>
            </a:r>
            <a:r>
              <a:rPr lang="es-PE" sz="2000" dirty="0" err="1" smtClean="0">
                <a:solidFill>
                  <a:schemeClr val="bg1"/>
                </a:solidFill>
              </a:rPr>
              <a:t>imagenes</a:t>
            </a:r>
            <a:r>
              <a:rPr lang="es-PE" sz="2000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sz="2000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89383" y="4683141"/>
            <a:ext cx="5314802" cy="11756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/>
              <a:t>objetocanvas</a:t>
            </a:r>
            <a:r>
              <a:rPr lang="es-PE" sz="2400" b="1" dirty="0" smtClean="0"/>
              <a:t>.(</a:t>
            </a:r>
            <a:r>
              <a:rPr lang="es-PE" sz="2400" b="1" dirty="0" err="1" smtClean="0"/>
              <a:t>master,options</a:t>
            </a:r>
            <a:r>
              <a:rPr lang="es-PE" sz="2400" b="1" dirty="0" smtClean="0"/>
              <a:t>)</a:t>
            </a:r>
            <a:endParaRPr lang="es-PE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La Liberia PIL permite al interprete de Python poder manipular imágenes debido a que tiene definido varios módulos de edición de imágenes  </a:t>
            </a:r>
            <a:endParaRPr lang="es-PE" sz="20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PAQUETE PIL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869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4766" y="2533393"/>
            <a:ext cx="5460274" cy="41907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redondeado 4"/>
          <p:cNvSpPr/>
          <p:nvPr/>
        </p:nvSpPr>
        <p:spPr>
          <a:xfrm>
            <a:off x="574764" y="2070815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PIL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74762" y="3568754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Image.py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74761" y="5000811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7030A0"/>
                </a:solidFill>
              </a:rPr>
              <a:t>ImageTk.py</a:t>
            </a:r>
            <a:endParaRPr lang="es-PE" b="1" dirty="0">
              <a:solidFill>
                <a:srgbClr val="7030A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74763" y="2837073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/>
              <a:t>__init__.py</a:t>
            </a:r>
            <a:endParaRPr lang="es-PE" sz="2000" b="1" dirty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2595259" y="3737934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2612780" y="5184491"/>
            <a:ext cx="444142" cy="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6239523" y="3225571"/>
            <a:ext cx="5610279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C00000"/>
                </a:solidFill>
              </a:rPr>
              <a:t>from</a:t>
            </a:r>
            <a:r>
              <a:rPr lang="es-PE" sz="2000" b="1" dirty="0" smtClean="0">
                <a:solidFill>
                  <a:srgbClr val="0070C0"/>
                </a:solidFill>
              </a:rPr>
              <a:t> PIL </a:t>
            </a:r>
            <a:r>
              <a:rPr lang="es-PE" sz="2400" b="1" dirty="0" err="1" smtClean="0">
                <a:solidFill>
                  <a:srgbClr val="C00000"/>
                </a:solidFill>
              </a:rPr>
              <a:t>import</a:t>
            </a:r>
            <a:r>
              <a:rPr lang="es-PE" sz="2000" b="1" dirty="0" smtClean="0">
                <a:solidFill>
                  <a:srgbClr val="0070C0"/>
                </a:solidFill>
              </a:rPr>
              <a:t>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</a:rPr>
              <a:t> , </a:t>
            </a:r>
            <a:r>
              <a:rPr lang="es-PE" sz="2000" b="1" dirty="0" err="1" smtClean="0">
                <a:solidFill>
                  <a:schemeClr val="accent1">
                    <a:lumMod val="50000"/>
                  </a:schemeClr>
                </a:solidFill>
              </a:rPr>
              <a:t>ImageTk</a:t>
            </a:r>
            <a:endParaRPr lang="es-PE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6986397" y="2254495"/>
            <a:ext cx="3435532" cy="7662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IMPORTAR EL MODULO </a:t>
            </a:r>
          </a:p>
          <a:p>
            <a:pPr algn="ctr"/>
            <a:r>
              <a:rPr lang="es-PE" sz="2000" b="1" dirty="0" err="1" smtClean="0">
                <a:solidFill>
                  <a:srgbClr val="0070C0"/>
                </a:solidFill>
              </a:rPr>
              <a:t>moduloB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2644138" y="2254495"/>
            <a:ext cx="5036822" cy="12401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2364377" y="4128862"/>
            <a:ext cx="8057552" cy="1185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3243884" y="353471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3300867" y="5010180"/>
            <a:ext cx="1998617" cy="3673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0070C0"/>
                </a:solidFill>
              </a:rPr>
              <a:t>Modulo </a:t>
            </a:r>
            <a:endParaRPr lang="es-PE" sz="2000" b="1" dirty="0">
              <a:solidFill>
                <a:srgbClr val="0070C0"/>
              </a:solidFill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V="1">
            <a:off x="1887861" y="3817708"/>
            <a:ext cx="7582711" cy="749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Modulo que pertenece al paquete PIL utilizado para manipular imágenes digitales utilizando Python </a:t>
            </a: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426630" y="3018863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r>
              <a:rPr lang="es-PE" sz="2000" b="1" dirty="0" smtClean="0">
                <a:solidFill>
                  <a:schemeClr val="tx1"/>
                </a:solidFill>
              </a:rPr>
              <a:t>=open(“ruta.jpg”)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412101" y="2996256"/>
            <a:ext cx="621792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Función que retorna un objeto representando a la imagen especificado en la ruta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320229" y="5683237"/>
            <a:ext cx="219191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r</a:t>
            </a:r>
            <a:r>
              <a:rPr lang="es-PE" sz="2000" b="1" dirty="0" err="1" smtClean="0">
                <a:solidFill>
                  <a:schemeClr val="tx1"/>
                </a:solidFill>
              </a:rPr>
              <a:t>esize</a:t>
            </a:r>
            <a:r>
              <a:rPr lang="es-PE" sz="2000" b="1" dirty="0" smtClean="0">
                <a:solidFill>
                  <a:schemeClr val="tx1"/>
                </a:solidFill>
              </a:rPr>
              <a:t>((</a:t>
            </a:r>
            <a:r>
              <a:rPr lang="es-PE" sz="2000" b="1" dirty="0" err="1" smtClean="0">
                <a:solidFill>
                  <a:schemeClr val="tx1"/>
                </a:solidFill>
              </a:rPr>
              <a:t>fil,col</a:t>
            </a:r>
            <a:r>
              <a:rPr lang="es-PE" sz="2000" b="1" dirty="0" smtClean="0">
                <a:solidFill>
                  <a:schemeClr val="tx1"/>
                </a:solidFill>
              </a:rPr>
              <a:t>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867631" y="5711526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show()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32593" y="5683237"/>
            <a:ext cx="89403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8521060" y="5683237"/>
            <a:ext cx="271902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save</a:t>
            </a:r>
            <a:r>
              <a:rPr lang="es-PE" sz="2000" b="1" dirty="0" smtClean="0">
                <a:solidFill>
                  <a:schemeClr val="tx1"/>
                </a:solidFill>
              </a:rPr>
              <a:t>(“name.jpg”)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25129" y="4161192"/>
            <a:ext cx="304901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img</a:t>
            </a:r>
            <a:endParaRPr lang="es-PE" sz="20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0647" y="4813243"/>
            <a:ext cx="1406768" cy="67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349811" y="4920432"/>
            <a:ext cx="63963" cy="61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620769" y="4865738"/>
            <a:ext cx="1524420" cy="436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1631852" y="4715373"/>
            <a:ext cx="3035981" cy="77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3471133" y="5656890"/>
            <a:ext cx="128221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rotate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RESIZE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350932"/>
            <a:ext cx="4029075" cy="3190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93" y="4386887"/>
            <a:ext cx="1943100" cy="19240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8806" y="2391508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7059637" y="2454813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</a:t>
            </a:r>
          </a:p>
          <a:p>
            <a:pPr algn="ctr"/>
            <a:r>
              <a:rPr lang="es-PE" dirty="0" smtClean="0"/>
              <a:t>“imagen2.jpg”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0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ROTATE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5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877" y="3106725"/>
            <a:ext cx="4274748" cy="319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71" y="3106725"/>
            <a:ext cx="4467727" cy="31242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4877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de entrada</a:t>
            </a:r>
          </a:p>
          <a:p>
            <a:pPr algn="ctr"/>
            <a:r>
              <a:rPr lang="es-PE" dirty="0" smtClean="0"/>
              <a:t>“imagen1.jpg”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087772" y="2194560"/>
            <a:ext cx="3840269" cy="717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Imagen nueva 30° de rotación </a:t>
            </a:r>
          </a:p>
          <a:p>
            <a:pPr algn="ctr"/>
            <a:r>
              <a:rPr lang="es-PE" dirty="0" smtClean="0"/>
              <a:t>“imagen3.jpg”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INTERFAZ GRAFICA PARTE1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HERRAMIENTAS DE DESARROLLLO</a:t>
            </a: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  <a:p>
            <a:endParaRPr lang="es-PE" sz="2000" b="1" dirty="0" smtClean="0">
              <a:solidFill>
                <a:schemeClr val="bg2"/>
              </a:solidFill>
            </a:endParaRPr>
          </a:p>
          <a:p>
            <a:endParaRPr lang="es-PE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ImageTk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>
                <a:solidFill>
                  <a:schemeClr val="bg1"/>
                </a:solidFill>
              </a:rPr>
              <a:t>La clase </a:t>
            </a:r>
            <a:r>
              <a:rPr lang="es-PE" sz="2400" dirty="0" err="1" smtClean="0">
                <a:solidFill>
                  <a:schemeClr val="bg1"/>
                </a:solidFill>
              </a:rPr>
              <a:t>PhotoImage</a:t>
            </a:r>
            <a:r>
              <a:rPr lang="es-PE" sz="2400" dirty="0" smtClean="0">
                <a:solidFill>
                  <a:schemeClr val="bg1"/>
                </a:solidFill>
              </a:rPr>
              <a:t> convierte la imagen PIL  en una que poder ser insertada sobre un interfaz de </a:t>
            </a:r>
            <a:r>
              <a:rPr lang="es-PE" sz="2400" dirty="0" err="1" smtClean="0">
                <a:solidFill>
                  <a:schemeClr val="bg1"/>
                </a:solidFill>
              </a:rPr>
              <a:t>tkinter</a:t>
            </a:r>
            <a:r>
              <a:rPr lang="es-PE" sz="2400" dirty="0" smtClean="0">
                <a:solidFill>
                  <a:schemeClr val="bg1"/>
                </a:solidFill>
              </a:rPr>
              <a:t> 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6877486" y="2611401"/>
            <a:ext cx="5051918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Img2=</a:t>
            </a:r>
            <a:r>
              <a:rPr lang="es-PE" sz="2800" b="1" dirty="0" err="1" smtClean="0">
                <a:solidFill>
                  <a:schemeClr val="tx1"/>
                </a:solidFill>
              </a:rPr>
              <a:t>PhotoImage</a:t>
            </a:r>
            <a:r>
              <a:rPr lang="es-PE" sz="2800" b="1" dirty="0" smtClean="0">
                <a:solidFill>
                  <a:schemeClr val="tx1"/>
                </a:solidFill>
              </a:rPr>
              <a:t>(</a:t>
            </a:r>
            <a:r>
              <a:rPr lang="es-PE" sz="2800" b="1" dirty="0" err="1" smtClean="0">
                <a:solidFill>
                  <a:schemeClr val="tx1"/>
                </a:solidFill>
              </a:rPr>
              <a:t>img</a:t>
            </a:r>
            <a:r>
              <a:rPr lang="es-PE" sz="2800" b="1" dirty="0" smtClean="0">
                <a:solidFill>
                  <a:schemeClr val="tx1"/>
                </a:solidFill>
              </a:rPr>
              <a:t>)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10000" y="2611401"/>
            <a:ext cx="5196905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chemeClr val="tx1"/>
                </a:solidFill>
              </a:rPr>
              <a:t>i</a:t>
            </a:r>
            <a:r>
              <a:rPr lang="es-PE" sz="2800" b="1" dirty="0" err="1" smtClean="0">
                <a:solidFill>
                  <a:schemeClr val="tx1"/>
                </a:solidFill>
              </a:rPr>
              <a:t>mg</a:t>
            </a:r>
            <a:r>
              <a:rPr lang="es-PE" sz="2800" b="1" dirty="0" smtClean="0">
                <a:solidFill>
                  <a:schemeClr val="tx1"/>
                </a:solidFill>
              </a:rPr>
              <a:t>=</a:t>
            </a:r>
            <a:r>
              <a:rPr lang="es-PE" sz="2800" b="1" dirty="0" err="1" smtClean="0">
                <a:solidFill>
                  <a:schemeClr val="tx1"/>
                </a:solidFill>
              </a:rPr>
              <a:t>Image.open</a:t>
            </a:r>
            <a:r>
              <a:rPr lang="es-PE" sz="2800" b="1" dirty="0" smtClean="0">
                <a:solidFill>
                  <a:schemeClr val="tx1"/>
                </a:solidFill>
              </a:rPr>
              <a:t>(ruta)</a:t>
            </a:r>
            <a:endParaRPr lang="es-PE" sz="28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FUNCIONES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 el fin de poder pasar argumentos a las funciones vinculadas a un widget haremos uso de las funciones lambda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MATPLOTLIB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PE" dirty="0" err="1" smtClean="0">
                <a:solidFill>
                  <a:schemeClr val="bg1"/>
                </a:solidFill>
              </a:rPr>
              <a:t>Matplotlib</a:t>
            </a:r>
            <a:r>
              <a:rPr lang="es-PE" dirty="0" smtClean="0">
                <a:solidFill>
                  <a:schemeClr val="bg1"/>
                </a:solidFill>
              </a:rPr>
              <a:t> es una herramienta para realizar </a:t>
            </a:r>
            <a:r>
              <a:rPr lang="es-PE" dirty="0" err="1" smtClean="0">
                <a:solidFill>
                  <a:schemeClr val="bg1"/>
                </a:solidFill>
              </a:rPr>
              <a:t>graficos</a:t>
            </a:r>
            <a:r>
              <a:rPr lang="es-PE" dirty="0" smtClean="0">
                <a:solidFill>
                  <a:schemeClr val="bg1"/>
                </a:solidFill>
              </a:rPr>
              <a:t> en 2D, figuras como histogramas, espectros de energía , gráficos de barras , </a:t>
            </a:r>
            <a:r>
              <a:rPr lang="es-PE" dirty="0" err="1" smtClean="0">
                <a:solidFill>
                  <a:schemeClr val="bg1"/>
                </a:solidFill>
              </a:rPr>
              <a:t>ploteos</a:t>
            </a:r>
            <a:r>
              <a:rPr lang="es-PE" dirty="0" smtClean="0">
                <a:solidFill>
                  <a:schemeClr val="bg1"/>
                </a:solidFill>
              </a:rPr>
              <a:t>  ,etc.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dirty="0" smtClean="0">
                <a:solidFill>
                  <a:schemeClr val="bg1"/>
                </a:solidFill>
              </a:rPr>
              <a:t>Pueden ser utilizados en </a:t>
            </a:r>
            <a:r>
              <a:rPr lang="es-PE" dirty="0" err="1" smtClean="0">
                <a:solidFill>
                  <a:schemeClr val="bg1"/>
                </a:solidFill>
              </a:rPr>
              <a:t>shell</a:t>
            </a:r>
            <a:r>
              <a:rPr lang="es-PE" dirty="0" smtClean="0">
                <a:solidFill>
                  <a:schemeClr val="bg1"/>
                </a:solidFill>
              </a:rPr>
              <a:t> de Python e </a:t>
            </a:r>
            <a:r>
              <a:rPr lang="es-PE" dirty="0" err="1" smtClean="0">
                <a:solidFill>
                  <a:schemeClr val="bg1"/>
                </a:solidFill>
              </a:rPr>
              <a:t>Ipython</a:t>
            </a:r>
            <a:r>
              <a:rPr lang="es-PE" dirty="0" smtClean="0">
                <a:solidFill>
                  <a:schemeClr val="bg1"/>
                </a:solidFill>
              </a:rPr>
              <a:t> , </a:t>
            </a:r>
            <a:r>
              <a:rPr lang="es-PE" dirty="0" err="1" smtClean="0">
                <a:solidFill>
                  <a:schemeClr val="bg1"/>
                </a:solidFill>
              </a:rPr>
              <a:t>Jupyter</a:t>
            </a:r>
            <a:r>
              <a:rPr lang="es-PE" dirty="0" smtClean="0">
                <a:solidFill>
                  <a:schemeClr val="bg1"/>
                </a:solidFill>
              </a:rPr>
              <a:t> Notebook , servidores web de aplicaciones y herramientas para el desarrollo de interfaz grafica </a:t>
            </a: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dirty="0" smtClean="0">
              <a:solidFill>
                <a:schemeClr val="bg1"/>
              </a:solidFill>
            </a:endParaRPr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1" y="3979079"/>
            <a:ext cx="4562475" cy="2623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4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MATPLOTLIB POO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Figure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s-PE" b="1" dirty="0" smtClean="0">
                <a:solidFill>
                  <a:schemeClr val="bg1"/>
                </a:solidFill>
              </a:rPr>
              <a:t>Objeto </a:t>
            </a:r>
            <a:r>
              <a:rPr lang="es-PE" b="1" dirty="0" err="1" smtClean="0">
                <a:solidFill>
                  <a:schemeClr val="bg1"/>
                </a:solidFill>
              </a:rPr>
              <a:t>Axes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</a:p>
          <a:p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Un objeto Figure contiene uno o mas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. Los objetos </a:t>
            </a:r>
            <a:r>
              <a:rPr lang="es-PE" dirty="0" err="1" smtClean="0">
                <a:solidFill>
                  <a:schemeClr val="bg1"/>
                </a:solidFill>
              </a:rPr>
              <a:t>Axes</a:t>
            </a:r>
            <a:r>
              <a:rPr lang="es-PE" dirty="0" smtClean="0">
                <a:solidFill>
                  <a:schemeClr val="bg1"/>
                </a:solidFill>
              </a:rPr>
              <a:t> son requeridos con el fin de poder realizar las graficas en las figuras 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2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GRAFICOS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11" y="2463459"/>
            <a:ext cx="6780089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3" y="2769323"/>
            <a:ext cx="4130176" cy="3664359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540034" y="3592286"/>
            <a:ext cx="3239589" cy="35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3540034" y="4281941"/>
            <a:ext cx="6662057" cy="64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GRAFICOS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586128"/>
            <a:ext cx="4898571" cy="3767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39" y="2715803"/>
            <a:ext cx="5412242" cy="350778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050869" y="3788229"/>
            <a:ext cx="5617028" cy="4310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2331652" y="4219303"/>
            <a:ext cx="7256485" cy="173736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ANIMATION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800" b="1" dirty="0" smtClean="0"/>
          </a:p>
          <a:p>
            <a:endParaRPr lang="es-PE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El modulo </a:t>
            </a:r>
            <a:r>
              <a:rPr lang="es-PE" sz="2800" dirty="0" err="1" smtClean="0">
                <a:solidFill>
                  <a:schemeClr val="bg1"/>
                </a:solidFill>
              </a:rPr>
              <a:t>animation</a:t>
            </a:r>
            <a:r>
              <a:rPr lang="es-PE" sz="2800" dirty="0" smtClean="0">
                <a:solidFill>
                  <a:schemeClr val="bg1"/>
                </a:solidFill>
              </a:rPr>
              <a:t> permite realizar graficas en tiempo real mediante .</a:t>
            </a: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dirty="0">
              <a:solidFill>
                <a:schemeClr val="bg1"/>
              </a:solidFill>
            </a:endParaRPr>
          </a:p>
          <a:p>
            <a:endParaRPr lang="es-PE" sz="2800" dirty="0" smtClean="0">
              <a:solidFill>
                <a:schemeClr val="bg1"/>
              </a:solidFill>
            </a:endParaRPr>
          </a:p>
          <a:p>
            <a:endParaRPr lang="es-PE" sz="2800" b="1" dirty="0"/>
          </a:p>
          <a:p>
            <a:endParaRPr lang="es-PE" sz="28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18712" y="4895260"/>
            <a:ext cx="3357154" cy="7576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err="1" smtClean="0">
                <a:solidFill>
                  <a:schemeClr val="bg1"/>
                </a:solidFill>
              </a:rPr>
              <a:t>FuncAnimation</a:t>
            </a:r>
            <a:r>
              <a:rPr lang="es-PE" sz="2800" b="1" dirty="0" smtClean="0">
                <a:solidFill>
                  <a:schemeClr val="bg1"/>
                </a:solidFill>
              </a:rPr>
              <a:t>()  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83033" y="4137614"/>
            <a:ext cx="6183086" cy="15152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Clase que realiza graficas animadas invocando repetidamente una función   </a:t>
            </a:r>
            <a:endParaRPr lang="es-PE" sz="28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77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t="7036"/>
          <a:stretch/>
        </p:blipFill>
        <p:spPr>
          <a:xfrm>
            <a:off x="253636" y="2508068"/>
            <a:ext cx="3626032" cy="347472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6711" b="7995"/>
          <a:stretch/>
        </p:blipFill>
        <p:spPr>
          <a:xfrm>
            <a:off x="4385228" y="2364377"/>
            <a:ext cx="3547817" cy="34747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8262572" y="2364378"/>
            <a:ext cx="3850430" cy="347472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644537" y="640080"/>
            <a:ext cx="5029200" cy="1436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GRAFICOS ANIMADOS</a:t>
            </a:r>
            <a:endParaRPr lang="es-PE" sz="3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Paquete orientado al desarrollo de computo científico.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Es un herramienta bajo la licencia BSD que permite su reutilización prácticamente de manera completa.</a:t>
            </a:r>
            <a:endParaRPr lang="es-PE" sz="2000" b="1" dirty="0">
              <a:solidFill>
                <a:schemeClr val="bg2"/>
              </a:solidFill>
            </a:endParaRPr>
          </a:p>
          <a:p>
            <a:r>
              <a:rPr lang="es-PE" sz="2000" b="1" dirty="0" smtClean="0">
                <a:solidFill>
                  <a:schemeClr val="bg2"/>
                </a:solidFill>
              </a:rPr>
              <a:t>Tiene gran soportar por parte de las siguientes entidades </a:t>
            </a:r>
            <a:r>
              <a:rPr lang="es-PE" sz="2000" dirty="0" smtClean="0"/>
              <a:t>.</a:t>
            </a:r>
          </a:p>
          <a:p>
            <a:endParaRPr lang="es-PE" sz="2000" dirty="0"/>
          </a:p>
          <a:p>
            <a:endParaRPr lang="es-PE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64" y="4847416"/>
            <a:ext cx="5768254" cy="1351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OBJETO NDARRAY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sz="2400" dirty="0" smtClean="0"/>
          </a:p>
          <a:p>
            <a:endParaRPr lang="es-PE" sz="2400" dirty="0"/>
          </a:p>
          <a:p>
            <a:r>
              <a:rPr lang="es-PE" sz="2400" dirty="0" smtClean="0">
                <a:solidFill>
                  <a:schemeClr val="bg2"/>
                </a:solidFill>
              </a:rPr>
              <a:t>Los objetos de </a:t>
            </a:r>
            <a:r>
              <a:rPr lang="es-PE" sz="2400" dirty="0" err="1" smtClean="0">
                <a:solidFill>
                  <a:schemeClr val="bg2"/>
                </a:solidFill>
              </a:rPr>
              <a:t>numpy</a:t>
            </a:r>
            <a:r>
              <a:rPr lang="es-PE" sz="2400" dirty="0" smtClean="0">
                <a:solidFill>
                  <a:schemeClr val="bg2"/>
                </a:solidFill>
              </a:rPr>
              <a:t> pertenece a una clase denominada &lt;</a:t>
            </a:r>
            <a:r>
              <a:rPr lang="es-PE" sz="2400" b="1" dirty="0" err="1" smtClean="0">
                <a:solidFill>
                  <a:srgbClr val="0070C0"/>
                </a:solidFill>
              </a:rPr>
              <a:t>ndarray</a:t>
            </a:r>
            <a:r>
              <a:rPr lang="es-PE" sz="2400" dirty="0" smtClean="0">
                <a:solidFill>
                  <a:schemeClr val="bg2"/>
                </a:solidFill>
              </a:rPr>
              <a:t>&gt; que representa un arreglo multidimensional .</a:t>
            </a:r>
          </a:p>
          <a:p>
            <a:endParaRPr lang="es-PE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APLICACIÓN BASICA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sz="2800" dirty="0" err="1" smtClean="0">
                <a:solidFill>
                  <a:schemeClr val="bg1"/>
                </a:solidFill>
              </a:rPr>
              <a:t>Tkinter</a:t>
            </a:r>
            <a:r>
              <a:rPr lang="es-PE" sz="2800" dirty="0" smtClean="0">
                <a:solidFill>
                  <a:schemeClr val="bg1"/>
                </a:solidFill>
              </a:rPr>
              <a:t> es considerado un standard para el desarrollo de aplicaciones de interfaz grafica de usuario en Python </a:t>
            </a:r>
            <a:endParaRPr lang="es-PE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sz="28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800" dirty="0" smtClean="0">
                <a:solidFill>
                  <a:schemeClr val="bg1"/>
                </a:solidFill>
              </a:rPr>
              <a:t>Viene por defecto en la instalación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2"/>
                </a:solidFill>
              </a:rPr>
              <a:t>Funciones orientados a la creación de arreglos del tipo &lt;</a:t>
            </a:r>
            <a:r>
              <a:rPr lang="es-PE" sz="2000" b="1" dirty="0" err="1" smtClean="0">
                <a:solidFill>
                  <a:schemeClr val="bg2"/>
                </a:solidFill>
              </a:rPr>
              <a:t>ndarray</a:t>
            </a:r>
            <a:r>
              <a:rPr lang="es-PE" sz="2000" b="1" dirty="0" smtClean="0">
                <a:solidFill>
                  <a:schemeClr val="bg2"/>
                </a:solidFill>
              </a:rPr>
              <a:t>&gt;.</a:t>
            </a: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  <a:p>
            <a:endParaRPr lang="es-PE" b="1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143155" y="3090415"/>
            <a:ext cx="2708409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(argumentos)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322617" y="4089027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escalar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142509" y="4089030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(10)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475017" y="3214252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Permite crear un arreglo del tipo </a:t>
            </a:r>
            <a:r>
              <a:rPr lang="es-PE" b="1" dirty="0" err="1" smtClean="0">
                <a:solidFill>
                  <a:schemeClr val="bg1"/>
                </a:solidFill>
              </a:rPr>
              <a:t>ndarray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2509" y="4973914"/>
            <a:ext cx="1974764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array</a:t>
            </a:r>
            <a:r>
              <a:rPr lang="es-PE" sz="2000" b="1" dirty="0" smtClean="0">
                <a:solidFill>
                  <a:schemeClr val="tx1"/>
                </a:solidFill>
              </a:rPr>
              <a:t>([10,2])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475016" y="5094568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Representa un arreglo de 1D 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AXIS EN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2"/>
                </a:solidFill>
              </a:rPr>
              <a:t>Los axis representan los ejes o dimensiones de un arreglo </a:t>
            </a:r>
            <a:r>
              <a:rPr lang="es-PE" sz="2000" dirty="0" err="1" smtClean="0">
                <a:solidFill>
                  <a:schemeClr val="bg2"/>
                </a:solidFill>
              </a:rPr>
              <a:t>numpy</a:t>
            </a:r>
            <a:r>
              <a:rPr lang="es-PE" sz="2000" dirty="0" smtClean="0">
                <a:solidFill>
                  <a:schemeClr val="bg2"/>
                </a:solidFill>
              </a:rPr>
              <a:t> (</a:t>
            </a:r>
            <a:r>
              <a:rPr lang="es-PE" sz="2000" dirty="0" err="1" smtClean="0">
                <a:solidFill>
                  <a:schemeClr val="bg2"/>
                </a:solidFill>
              </a:rPr>
              <a:t>ndarray</a:t>
            </a:r>
            <a:r>
              <a:rPr lang="es-PE" sz="2000" dirty="0" smtClean="0">
                <a:solidFill>
                  <a:schemeClr val="bg2"/>
                </a:solidFill>
              </a:rPr>
              <a:t>) .</a:t>
            </a: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PE" sz="2000" dirty="0" smtClean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  <a:p>
            <a:endParaRPr lang="es-P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ATRIBUTOS DEL NDARRAY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10000" y="2424544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darray.ndim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558145" y="2260526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Dimensiones del arreglo,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9999" y="3512125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darray.shape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308764" y="3713015"/>
            <a:ext cx="41286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elementos por dimensión, representa una </a:t>
            </a:r>
            <a:r>
              <a:rPr lang="es-PE" b="1" dirty="0" err="1" smtClean="0">
                <a:solidFill>
                  <a:schemeClr val="bg1"/>
                </a:solidFill>
              </a:rPr>
              <a:t>tupla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0000" y="4599706"/>
            <a:ext cx="2105891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n</a:t>
            </a:r>
            <a:r>
              <a:rPr lang="es-PE" sz="2000" b="1" dirty="0" err="1" smtClean="0">
                <a:solidFill>
                  <a:schemeClr val="tx1"/>
                </a:solidFill>
              </a:rPr>
              <a:t>darray.size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308763" y="4800596"/>
            <a:ext cx="5098473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Cantidad de elementos en todo el arreglo , representa un valor entero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DE NUMPY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2"/>
                </a:solidFill>
              </a:rPr>
              <a:t>funciones orientado a matrices y algunas operaciones</a:t>
            </a:r>
          </a:p>
          <a:p>
            <a:pPr marL="0" indent="0">
              <a:buNone/>
            </a:pPr>
            <a:r>
              <a:rPr lang="es-PE" dirty="0" smtClean="0">
                <a:solidFill>
                  <a:schemeClr val="bg2"/>
                </a:solidFill>
              </a:rPr>
              <a:t> </a:t>
            </a:r>
          </a:p>
          <a:p>
            <a:pPr marL="0" indent="0">
              <a:buNone/>
            </a:pPr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1345185" y="3221180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>
                <a:solidFill>
                  <a:schemeClr val="tx1"/>
                </a:solidFill>
              </a:rPr>
              <a:t>d</a:t>
            </a:r>
            <a:r>
              <a:rPr lang="es-PE" sz="2000" b="1" dirty="0" err="1" smtClean="0">
                <a:solidFill>
                  <a:schemeClr val="tx1"/>
                </a:solidFill>
              </a:rPr>
              <a:t>ot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059380" y="3024820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punto de 2 vectores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45184" y="4131101"/>
            <a:ext cx="1494997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matmul</a:t>
            </a:r>
            <a:r>
              <a:rPr lang="es-PE" sz="2000" b="1" dirty="0" smtClean="0">
                <a:solidFill>
                  <a:schemeClr val="tx1"/>
                </a:solidFill>
              </a:rPr>
              <a:t>()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059379" y="478334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unos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18123" y="4935750"/>
            <a:ext cx="195155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ones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059382" y="3932855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Producto matricial de matrices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345183" y="5663888"/>
            <a:ext cx="192449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zeros</a:t>
            </a:r>
            <a:r>
              <a:rPr lang="es-PE" sz="2000" b="1" dirty="0" smtClean="0">
                <a:solidFill>
                  <a:schemeClr val="tx1"/>
                </a:solidFill>
              </a:rPr>
              <a:t>(do,d1)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059378" y="5649419"/>
            <a:ext cx="3214255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Crea un arreglo de solo ceros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>
                <a:solidFill>
                  <a:srgbClr val="FFFF00"/>
                </a:solidFill>
              </a:rPr>
              <a:t>r</a:t>
            </a:r>
            <a:r>
              <a:rPr lang="es-PE" dirty="0" err="1" smtClean="0">
                <a:solidFill>
                  <a:srgbClr val="FFFF00"/>
                </a:solidFill>
              </a:rPr>
              <a:t>andom</a:t>
            </a:r>
            <a:r>
              <a:rPr lang="es-PE" dirty="0" smtClean="0">
                <a:solidFill>
                  <a:srgbClr val="FFFF00"/>
                </a:solidFill>
              </a:rPr>
              <a:t>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2"/>
                </a:solidFill>
              </a:rPr>
              <a:t>Mediante </a:t>
            </a:r>
            <a:r>
              <a:rPr lang="es-PE" b="1" dirty="0" err="1" smtClean="0">
                <a:solidFill>
                  <a:schemeClr val="bg2"/>
                </a:solidFill>
              </a:rPr>
              <a:t>numpy</a:t>
            </a:r>
            <a:r>
              <a:rPr lang="es-PE" b="1" dirty="0" smtClean="0">
                <a:solidFill>
                  <a:schemeClr val="bg2"/>
                </a:solidFill>
              </a:rPr>
              <a:t> podemos generar muestras aleatorias definidas por una distribución de probabilidad determinada. </a:t>
            </a:r>
          </a:p>
          <a:p>
            <a:endParaRPr lang="es-PE" b="1" dirty="0" smtClean="0">
              <a:solidFill>
                <a:schemeClr val="bg2"/>
              </a:solidFill>
            </a:endParaRP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156363" y="3158835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random.randn</a:t>
            </a:r>
            <a:r>
              <a:rPr lang="es-PE" sz="2000" b="1" dirty="0" smtClean="0">
                <a:solidFill>
                  <a:schemeClr val="tx1"/>
                </a:solidFill>
              </a:rPr>
              <a:t>(do,d1,)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11334" y="4030692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63237" y="4785274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random.randint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832763" y="3193469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randn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flotante de una distribución normal gaussiana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990108" y="5870978"/>
            <a:ext cx="3484910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random.shuffle</a:t>
            </a:r>
            <a:r>
              <a:rPr lang="es-PE" sz="2000" b="1" dirty="0" smtClean="0">
                <a:solidFill>
                  <a:schemeClr val="tx1"/>
                </a:solidFill>
              </a:rPr>
              <a:t>(x)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832763" y="5721023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suffle</a:t>
            </a:r>
            <a:r>
              <a:rPr lang="es-PE" b="1" dirty="0" smtClean="0">
                <a:solidFill>
                  <a:schemeClr val="bg1"/>
                </a:solidFill>
              </a:rPr>
              <a:t>() modifica el ordenamiento de los elementos de un arreglo </a:t>
            </a:r>
            <a:r>
              <a:rPr lang="es-PE" b="1" dirty="0" err="1" smtClean="0">
                <a:solidFill>
                  <a:schemeClr val="bg1"/>
                </a:solidFill>
              </a:rPr>
              <a:t>numpy</a:t>
            </a:r>
            <a:r>
              <a:rPr lang="es-PE" b="1" dirty="0" smtClean="0">
                <a:solidFill>
                  <a:schemeClr val="bg1"/>
                </a:solidFill>
              </a:rPr>
              <a:t>.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90946" y="3988840"/>
            <a:ext cx="4821382" cy="554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err="1" smtClean="0">
                <a:solidFill>
                  <a:schemeClr val="tx1"/>
                </a:solidFill>
              </a:rPr>
              <a:t>random.uniform</a:t>
            </a:r>
            <a:r>
              <a:rPr lang="es-PE" sz="2000" b="1" dirty="0" smtClean="0">
                <a:solidFill>
                  <a:schemeClr val="tx1"/>
                </a:solidFill>
              </a:rPr>
              <a:t>(</a:t>
            </a:r>
            <a:r>
              <a:rPr lang="es-PE" sz="2000" b="1" dirty="0" err="1" smtClean="0">
                <a:solidFill>
                  <a:schemeClr val="tx1"/>
                </a:solidFill>
              </a:rPr>
              <a:t>low,high,size</a:t>
            </a:r>
            <a:r>
              <a:rPr lang="es-PE" sz="2000" b="1" dirty="0" smtClean="0">
                <a:solidFill>
                  <a:schemeClr val="tx1"/>
                </a:solidFill>
              </a:rPr>
              <a:t>=())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5985163" y="4952790"/>
            <a:ext cx="5735782" cy="70658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chemeClr val="bg1"/>
                </a:solidFill>
              </a:rPr>
              <a:t>Funcion</a:t>
            </a:r>
            <a:r>
              <a:rPr lang="es-PE" b="1" dirty="0" smtClean="0">
                <a:solidFill>
                  <a:schemeClr val="bg1"/>
                </a:solidFill>
              </a:rPr>
              <a:t> </a:t>
            </a:r>
            <a:r>
              <a:rPr lang="es-PE" b="1" dirty="0" err="1" smtClean="0">
                <a:solidFill>
                  <a:schemeClr val="bg1"/>
                </a:solidFill>
              </a:rPr>
              <a:t>randint</a:t>
            </a:r>
            <a:r>
              <a:rPr lang="es-PE" b="1" dirty="0" smtClean="0">
                <a:solidFill>
                  <a:schemeClr val="bg1"/>
                </a:solidFill>
              </a:rPr>
              <a:t>() devuelve un arreglo de valores aleatorios enteros de una distribución uniforme 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4BFE-7376-084E-9BED-C2CFAA63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ED4F-FFA3-A54D-B4C5-C6BE596E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MODELO DE COLOR QUE SE BASA EN LA COMBINACION DE LOS COLORES ROJO , VERDE Y AZUL PARA LA REPRESENTACION DEL COLOR COMO  IMAGEN </a:t>
            </a:r>
            <a:r>
              <a:rPr lang="en-US" dirty="0" smtClean="0">
                <a:solidFill>
                  <a:schemeClr val="bg2"/>
                </a:solidFill>
              </a:rPr>
              <a:t>DIGITAL.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563F-6311-B647-AD02-08E74BE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38" y="4040542"/>
            <a:ext cx="2641907" cy="21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0B04-7C1A-E74B-A195-DDBCB2B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REPRESENTACION MATRICIAL DE UNA IMAGEN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793B-D9B0-F54C-9F83-F9136BD6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                                                                        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2DF3B-2F1C-3D4B-8338-3B9D3A1B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08" y="2015732"/>
            <a:ext cx="3770122" cy="2055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B67-125F-1846-A2FD-25BA1DC9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963" y="1966590"/>
            <a:ext cx="4062730" cy="215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FBA72-5948-1242-8871-FA62CEC5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00" y="4915541"/>
            <a:ext cx="4525772" cy="18122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EE562B-46A9-5648-8578-DC31180AB186}"/>
              </a:ext>
            </a:extLst>
          </p:cNvPr>
          <p:cNvSpPr/>
          <p:nvPr/>
        </p:nvSpPr>
        <p:spPr>
          <a:xfrm>
            <a:off x="9009888" y="4437888"/>
            <a:ext cx="2584704" cy="173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PODEMOS DESCRIBIR UNA IMAGEN RGB COMO UN ARREGLO DE PIXELES DE 3 CAPAS  (MATRICES)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18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0374-CA0E-B94D-A99C-919FC465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7BCF-71E0-6242-B64C-CC52A86B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PIXELES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EA-D753-354C-87B6-4126C8E9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25" y="2381062"/>
            <a:ext cx="3492500" cy="376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35934-4F45-FF4E-978C-36815FE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31" y="2448531"/>
            <a:ext cx="3733915" cy="3625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035F2-7D1E-D849-AEFF-BE47D5000963}"/>
              </a:ext>
            </a:extLst>
          </p:cNvPr>
          <p:cNvSpPr/>
          <p:nvPr/>
        </p:nvSpPr>
        <p:spPr>
          <a:xfrm>
            <a:off x="9062749" y="3178206"/>
            <a:ext cx="2097024" cy="11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PUNTOS DE COLOR QUE COMPONEN A UNA IMAGEN</a:t>
            </a:r>
          </a:p>
        </p:txBody>
      </p:sp>
    </p:spTree>
    <p:extLst>
      <p:ext uri="{BB962C8B-B14F-4D97-AF65-F5344CB8AC3E}">
        <p14:creationId xmlns:p14="http://schemas.microsoft.com/office/powerpoint/2010/main" val="33723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A5D-A84D-ED4B-9A49-C7FA161E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CODIFICACION DE LOS PIXELES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917D-4F1D-DB41-BC2B-B0398255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SE REFIERE A LA CANTIDAD DE BITS ASIGNADOS PARA REPRESENTAR A UN PIXEL  QUE DESCRIBE LA CANTIDAD DE VARIACIONES DE COLOR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EJEMPLO :  1 BYTE (8 Bits)  POR LO TANTO CADA PIXEL PUEDE REPRESENTAR 256 VARIACIONES DE COLOR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LECTURA DE IMAGEN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CONVERSION DE ESPACIO DE COLOR RGB A GRISES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MOSTRAR IMAGEN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7510272" y="2222287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7327392" y="3443134"/>
            <a:ext cx="265785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cv2.cvtColor()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7327392" y="5071665"/>
            <a:ext cx="3023616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cv2.imshow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TKINTER 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168592" y="3066489"/>
            <a:ext cx="11306175" cy="35969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92331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CODIGO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7193280" y="2222287"/>
            <a:ext cx="3592286" cy="677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INTERFAZ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3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AB9C-6597-764E-98D0-915C4A42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0C4B-7B31-DB43-AAA1-C783C52C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GUARDAR UNA IMAGEN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CERRAR TODAS LAS VENTANAS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COMANDO WAITKEY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5218176" y="2452245"/>
            <a:ext cx="2657856" cy="59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cv2.imwrite()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4980431" y="3533101"/>
            <a:ext cx="4094295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cv2.destroyAllWindows()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B5595-69F7-B54D-BA8E-ABFFA318E7DF}"/>
              </a:ext>
            </a:extLst>
          </p:cNvPr>
          <p:cNvSpPr/>
          <p:nvPr/>
        </p:nvSpPr>
        <p:spPr>
          <a:xfrm>
            <a:off x="5218176" y="4935158"/>
            <a:ext cx="3023616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cv2.waitKey()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D6F0-6076-5D40-B74E-2779A708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FUNCIONES DE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AAE7-F265-1E4D-B587-EBF316C6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OBJETO PARA LA GRABACION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CREACION DE UNA MASCARA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OPERACION LOGICA AND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218175" y="2452245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cv2.VideoCapture()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FC5F5-1171-DC4B-B131-E6ECCA45E256}"/>
              </a:ext>
            </a:extLst>
          </p:cNvPr>
          <p:cNvSpPr/>
          <p:nvPr/>
        </p:nvSpPr>
        <p:spPr>
          <a:xfrm>
            <a:off x="5273376" y="3486166"/>
            <a:ext cx="4484082" cy="59740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cv2.inRange(</a:t>
            </a:r>
            <a:r>
              <a:rPr lang="en-US" sz="2400" dirty="0" err="1">
                <a:solidFill>
                  <a:srgbClr val="FFFF00"/>
                </a:solidFill>
              </a:rPr>
              <a:t>img,lower,high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0EF2-F1A6-2545-A9F2-99D3685861C6}"/>
              </a:ext>
            </a:extLst>
          </p:cNvPr>
          <p:cNvSpPr/>
          <p:nvPr/>
        </p:nvSpPr>
        <p:spPr>
          <a:xfrm>
            <a:off x="5273376" y="4406755"/>
            <a:ext cx="3798502" cy="59740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cv2.bitwise_and()</a:t>
            </a:r>
          </a:p>
        </p:txBody>
      </p:sp>
    </p:spTree>
    <p:extLst>
      <p:ext uri="{BB962C8B-B14F-4D97-AF65-F5344CB8AC3E}">
        <p14:creationId xmlns:p14="http://schemas.microsoft.com/office/powerpoint/2010/main" val="25661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3DD1-3C06-F14F-8CA8-7499B3C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IMPORTAR CV2 ,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59C-523E-3D4F-A3AB-77288D5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import cv2</a:t>
            </a:r>
          </a:p>
          <a:p>
            <a:r>
              <a:rPr lang="en-US" dirty="0">
                <a:solidFill>
                  <a:schemeClr val="bg2"/>
                </a:solidFill>
              </a:rPr>
              <a:t>import </a:t>
            </a:r>
            <a:r>
              <a:rPr lang="en-US" dirty="0" err="1">
                <a:solidFill>
                  <a:schemeClr val="bg2"/>
                </a:solidFill>
              </a:rPr>
              <a:t>numpy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9A5-D855-394A-AF68-A33DE63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OPENCV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90D9-569E-6D45-A6C9-80C7F7F8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490339"/>
            <a:ext cx="9291215" cy="2899628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</a:rPr>
              <a:t>CALCULO DEL HISTROGRAMA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156E-7067-CA4F-B2B0-51CB46C4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9" y="4389966"/>
            <a:ext cx="147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E0-F796-AB48-BEBD-00415CA9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IMAGEN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FDDF-7EEC-1943-BC5B-4A1F3F5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ES UNA ESCALA EQUIVALENTE QUE RESULTA DE REALIZAR UN CALCULO EN BASE A LAS 3 CAPAS </a:t>
            </a:r>
            <a:r>
              <a:rPr lang="en-US" dirty="0" smtClean="0">
                <a:solidFill>
                  <a:schemeClr val="bg2"/>
                </a:solidFill>
              </a:rPr>
              <a:t>DE </a:t>
            </a:r>
            <a:r>
              <a:rPr lang="en-US" dirty="0">
                <a:solidFill>
                  <a:schemeClr val="bg2"/>
                </a:solidFill>
              </a:rPr>
              <a:t>COLOR QUE CONSTITUYEN A LA IMAGEN (R,G,B</a:t>
            </a:r>
            <a:r>
              <a:rPr lang="en-US" dirty="0" smtClean="0">
                <a:solidFill>
                  <a:schemeClr val="bg2"/>
                </a:solidFill>
              </a:rPr>
              <a:t>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29" y="3186545"/>
            <a:ext cx="5551343" cy="3319029"/>
          </a:xfrm>
          <a:prstGeom prst="rect">
            <a:avLst/>
          </a:prstGeom>
        </p:spPr>
      </p:pic>
      <p:pic>
        <p:nvPicPr>
          <p:cNvPr id="6" name="Picture 2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62712" y="3208192"/>
            <a:ext cx="4538778" cy="329738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3CC-57C5-6D45-85C5-F10014BB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CONVERSION DE RGB A ESCALA DE GRISES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4C87-03F6-824F-B4C5-1366F90B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bg2"/>
                </a:solidFill>
              </a:rPr>
              <a:t>Ig(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)=</a:t>
            </a:r>
            <a:r>
              <a:rPr lang="en-US" sz="2400" b="1" dirty="0" err="1">
                <a:solidFill>
                  <a:schemeClr val="bg2"/>
                </a:solidFill>
              </a:rPr>
              <a:t>wr</a:t>
            </a:r>
            <a:r>
              <a:rPr lang="en-US" sz="2400" b="1" dirty="0">
                <a:solidFill>
                  <a:schemeClr val="bg2"/>
                </a:solidFill>
              </a:rPr>
              <a:t>*R(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*G(</a:t>
            </a:r>
            <a:r>
              <a:rPr lang="en-US" sz="2400" b="1" dirty="0" err="1">
                <a:solidFill>
                  <a:schemeClr val="bg2"/>
                </a:solidFill>
              </a:rPr>
              <a:t>x,y</a:t>
            </a:r>
            <a:r>
              <a:rPr lang="en-US" sz="2400" b="1" dirty="0">
                <a:solidFill>
                  <a:schemeClr val="bg2"/>
                </a:solidFill>
              </a:rPr>
              <a:t>)+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*B(</a:t>
            </a:r>
            <a:r>
              <a:rPr lang="en-US" sz="2400" b="1" dirty="0" err="1" smtClean="0">
                <a:solidFill>
                  <a:schemeClr val="bg2"/>
                </a:solidFill>
              </a:rPr>
              <a:t>x,y</a:t>
            </a:r>
            <a:r>
              <a:rPr lang="en-US" sz="2400" b="1" dirty="0" smtClean="0">
                <a:solidFill>
                  <a:schemeClr val="bg2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Los pesos </a:t>
            </a:r>
            <a:r>
              <a:rPr lang="en-US" sz="2400" b="1" dirty="0" err="1" smtClean="0">
                <a:solidFill>
                  <a:srgbClr val="7030A0"/>
                </a:solidFill>
              </a:rPr>
              <a:t>pueden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ser</a:t>
            </a:r>
            <a:r>
              <a:rPr lang="en-US" sz="2400" b="1" dirty="0" smtClean="0">
                <a:solidFill>
                  <a:srgbClr val="7030A0"/>
                </a:solidFill>
              </a:rPr>
              <a:t> :</a:t>
            </a:r>
          </a:p>
          <a:p>
            <a:pPr marL="0" indent="0" algn="ctr">
              <a:buNone/>
            </a:pPr>
            <a:r>
              <a:rPr lang="en-US" sz="2400" b="1" dirty="0" err="1" smtClean="0">
                <a:solidFill>
                  <a:schemeClr val="bg2"/>
                </a:solidFill>
              </a:rPr>
              <a:t>Wr</a:t>
            </a:r>
            <a:r>
              <a:rPr lang="en-US" sz="2400" b="1" dirty="0" smtClean="0">
                <a:solidFill>
                  <a:schemeClr val="bg2"/>
                </a:solidFill>
              </a:rPr>
              <a:t>=0.299          </a:t>
            </a:r>
            <a:r>
              <a:rPr lang="en-US" sz="2400" b="1" dirty="0" err="1">
                <a:solidFill>
                  <a:schemeClr val="bg2"/>
                </a:solidFill>
              </a:rPr>
              <a:t>wg</a:t>
            </a:r>
            <a:r>
              <a:rPr lang="en-US" sz="2400" b="1" dirty="0">
                <a:solidFill>
                  <a:schemeClr val="bg2"/>
                </a:solidFill>
              </a:rPr>
              <a:t>=0.587         </a:t>
            </a:r>
            <a:r>
              <a:rPr lang="en-US" sz="2400" b="1" dirty="0" err="1" smtClean="0">
                <a:solidFill>
                  <a:schemeClr val="bg2"/>
                </a:solidFill>
              </a:rPr>
              <a:t>wb</a:t>
            </a:r>
            <a:r>
              <a:rPr lang="en-US" sz="2400" b="1" dirty="0" smtClean="0">
                <a:solidFill>
                  <a:schemeClr val="bg2"/>
                </a:solidFill>
              </a:rPr>
              <a:t>=0.114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330806-61A0-324A-BF66-ED8494D62580}"/>
              </a:ext>
            </a:extLst>
          </p:cNvPr>
          <p:cNvSpPr/>
          <p:nvPr/>
        </p:nvSpPr>
        <p:spPr>
          <a:xfrm>
            <a:off x="2886891" y="4644917"/>
            <a:ext cx="6701246" cy="5974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cv2.cvtColor(img,cv2.COLOR_RGB2GRAY)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1C7-9221-2544-87A9-C391D1A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HISTOGRAMA DE UNA IMAGEN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1CC-1102-214E-B8B0-2E9388C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REPRESENTACION </a:t>
            </a:r>
            <a:r>
              <a:rPr lang="en-US" dirty="0">
                <a:solidFill>
                  <a:schemeClr val="bg2"/>
                </a:solidFill>
              </a:rPr>
              <a:t>GRAFICA DE LA TONALIDAD PRESENTE EN UNA IMAGEN ES DECIR: </a:t>
            </a:r>
          </a:p>
          <a:p>
            <a:r>
              <a:rPr lang="en-US" dirty="0">
                <a:solidFill>
                  <a:schemeClr val="bg2"/>
                </a:solidFill>
              </a:rPr>
              <a:t>MUESTRA LA CANTIAD DE PIXELES PRESENTES POR CADA TONALIDAD DE COLOR</a:t>
            </a:r>
          </a:p>
          <a:p>
            <a:r>
              <a:rPr lang="en-US" dirty="0">
                <a:solidFill>
                  <a:schemeClr val="bg2"/>
                </a:solidFill>
              </a:rPr>
              <a:t>EJE HORIZONTAL REPRESENTA LAS TONALIDADES (</a:t>
            </a:r>
            <a:r>
              <a:rPr lang="en-US" dirty="0" err="1">
                <a:solidFill>
                  <a:schemeClr val="bg2"/>
                </a:solidFill>
              </a:rPr>
              <a:t>ejemplo</a:t>
            </a:r>
            <a:r>
              <a:rPr lang="en-US" dirty="0">
                <a:solidFill>
                  <a:schemeClr val="bg2"/>
                </a:solidFill>
              </a:rPr>
              <a:t> 0 HASTA 255)</a:t>
            </a:r>
          </a:p>
          <a:p>
            <a:r>
              <a:rPr lang="en-US" dirty="0">
                <a:solidFill>
                  <a:schemeClr val="bg2"/>
                </a:solidFill>
              </a:rPr>
              <a:t>EJE VERTICAL REPRESENTA LA CANTIDAD DE PIXELES</a:t>
            </a:r>
          </a:p>
        </p:txBody>
      </p:sp>
    </p:spTree>
    <p:extLst>
      <p:ext uri="{BB962C8B-B14F-4D97-AF65-F5344CB8AC3E}">
        <p14:creationId xmlns:p14="http://schemas.microsoft.com/office/powerpoint/2010/main" val="4144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317" y="368395"/>
            <a:ext cx="9144000" cy="17182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HISTOGRAMA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05324-D4E0-5C44-9159-0F8C525E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96" y="3475299"/>
            <a:ext cx="8940800" cy="20111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0603A-F371-0D45-BCBD-5AA3AE84C015}"/>
              </a:ext>
            </a:extLst>
          </p:cNvPr>
          <p:cNvCxnSpPr/>
          <p:nvPr/>
        </p:nvCxnSpPr>
        <p:spPr>
          <a:xfrm flipV="1">
            <a:off x="2940441" y="3401610"/>
            <a:ext cx="0" cy="1930348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19807-7371-DF4A-8750-05F52880BF97}"/>
              </a:ext>
            </a:extLst>
          </p:cNvPr>
          <p:cNvCxnSpPr>
            <a:cxnSpLocks/>
          </p:cNvCxnSpPr>
          <p:nvPr/>
        </p:nvCxnSpPr>
        <p:spPr>
          <a:xfrm>
            <a:off x="2965939" y="5486400"/>
            <a:ext cx="9108831" cy="0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AD18BA-AFC6-424B-BF36-A1DB26F88F3C}"/>
              </a:ext>
            </a:extLst>
          </p:cNvPr>
          <p:cNvSpPr/>
          <p:nvPr/>
        </p:nvSpPr>
        <p:spPr>
          <a:xfrm>
            <a:off x="4360986" y="5985047"/>
            <a:ext cx="2039815" cy="35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INTENSIDAD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8A7ED-D3F3-9E48-821B-BEC62A2ED871}"/>
              </a:ext>
            </a:extLst>
          </p:cNvPr>
          <p:cNvSpPr/>
          <p:nvPr/>
        </p:nvSpPr>
        <p:spPr>
          <a:xfrm>
            <a:off x="481127" y="3849129"/>
            <a:ext cx="2011606" cy="92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CANTIDAD DE PIXELES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225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51A3-D527-FF46-895F-6DDA7BB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509" y="197707"/>
            <a:ext cx="9144000" cy="1718233"/>
          </a:xfrm>
        </p:spPr>
        <p:txBody>
          <a:bodyPr/>
          <a:lstStyle/>
          <a:p>
            <a:r>
              <a:rPr lang="en-US" dirty="0"/>
              <a:t>HISTOGRAMAS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BCAEF-E587-0245-BA8B-90C23F396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930" y="219336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</a:rPr>
              <a:t>DEFINICION: MEDIDAS ESTADISTICAS DE LA IMAGEN QUE REPRESENTA LA FRECUENCIA CON LA QUE SE PRESENTAN LOS VALORES DE INTENSIDAD (PIXELES) DE LA IMAGEN.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83A41-F4E7-8749-9D30-485F1AFC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81" y="5470117"/>
            <a:ext cx="7289800" cy="573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F611A-7FC6-E749-8A11-164A8FAB2608}"/>
              </a:ext>
            </a:extLst>
          </p:cNvPr>
          <p:cNvSpPr/>
          <p:nvPr/>
        </p:nvSpPr>
        <p:spPr>
          <a:xfrm>
            <a:off x="1589281" y="3989210"/>
            <a:ext cx="6571488" cy="53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CALCULO USANDO FUNCIONES DE OPENCV</a:t>
            </a:r>
          </a:p>
        </p:txBody>
      </p:sp>
    </p:spTree>
    <p:extLst>
      <p:ext uri="{BB962C8B-B14F-4D97-AF65-F5344CB8AC3E}">
        <p14:creationId xmlns:p14="http://schemas.microsoft.com/office/powerpoint/2010/main" val="10064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0C7-F370-3C47-A080-C25EA6C7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764201"/>
            <a:ext cx="9291215" cy="104923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CALCULO DE HISTOGRAMA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878-7134-CE47-A2CE-2BF5E435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828800"/>
            <a:ext cx="9640825" cy="3637545"/>
          </a:xfrm>
        </p:spPr>
        <p:txBody>
          <a:bodyPr/>
          <a:lstStyle/>
          <a:p>
            <a:endParaRPr lang="en-US" dirty="0"/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1er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Fuente </a:t>
            </a:r>
            <a:r>
              <a:rPr lang="en-US" b="1" dirty="0" err="1" smtClean="0">
                <a:solidFill>
                  <a:schemeClr val="bg2"/>
                </a:solidFill>
              </a:rPr>
              <a:t>dentro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corchetes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2do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indice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, para </a:t>
            </a:r>
            <a:r>
              <a:rPr lang="en-US" b="1" dirty="0" err="1" smtClean="0">
                <a:solidFill>
                  <a:schemeClr val="bg2"/>
                </a:solidFill>
              </a:rPr>
              <a:t>grises</a:t>
            </a:r>
            <a:r>
              <a:rPr lang="en-US" b="1" dirty="0" smtClean="0">
                <a:solidFill>
                  <a:schemeClr val="bg2"/>
                </a:solidFill>
              </a:rPr>
              <a:t> [0]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3er </a:t>
            </a:r>
            <a:r>
              <a:rPr lang="en-US" b="1" dirty="0" err="1">
                <a:solidFill>
                  <a:schemeClr val="bg2"/>
                </a:solidFill>
              </a:rPr>
              <a:t>argumento:mascara</a:t>
            </a:r>
            <a:r>
              <a:rPr lang="en-US" b="1" dirty="0">
                <a:solidFill>
                  <a:schemeClr val="bg2"/>
                </a:solidFill>
              </a:rPr>
              <a:t> de la </a:t>
            </a:r>
            <a:r>
              <a:rPr lang="en-US" b="1" dirty="0" err="1">
                <a:solidFill>
                  <a:schemeClr val="bg2"/>
                </a:solidFill>
              </a:rPr>
              <a:t>imagen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, None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4to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representa</a:t>
            </a:r>
            <a:r>
              <a:rPr lang="en-US" b="1" dirty="0">
                <a:solidFill>
                  <a:schemeClr val="bg2"/>
                </a:solidFill>
              </a:rPr>
              <a:t> el </a:t>
            </a:r>
            <a:r>
              <a:rPr lang="en-US" b="1" dirty="0" err="1" smtClean="0">
                <a:solidFill>
                  <a:schemeClr val="bg2"/>
                </a:solidFill>
              </a:rPr>
              <a:t>tamaño</a:t>
            </a:r>
            <a:r>
              <a:rPr lang="en-US" b="1" dirty="0" smtClean="0">
                <a:solidFill>
                  <a:schemeClr val="bg2"/>
                </a:solidFill>
              </a:rPr>
              <a:t> [256] </a:t>
            </a:r>
            <a:r>
              <a:rPr lang="en-US" b="1" dirty="0" err="1" smtClean="0">
                <a:solidFill>
                  <a:schemeClr val="bg2"/>
                </a:solidFill>
              </a:rPr>
              <a:t>número</a:t>
            </a:r>
            <a:r>
              <a:rPr lang="en-US" b="1" dirty="0" smtClean="0">
                <a:solidFill>
                  <a:schemeClr val="bg2"/>
                </a:solidFill>
              </a:rPr>
              <a:t> de </a:t>
            </a:r>
            <a:r>
              <a:rPr lang="en-US" b="1" dirty="0" err="1" smtClean="0">
                <a:solidFill>
                  <a:schemeClr val="bg2"/>
                </a:solidFill>
              </a:rPr>
              <a:t>elementos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5to </a:t>
            </a:r>
            <a:r>
              <a:rPr lang="en-US" b="1" dirty="0" err="1">
                <a:solidFill>
                  <a:schemeClr val="bg2"/>
                </a:solidFill>
              </a:rPr>
              <a:t>argumento</a:t>
            </a:r>
            <a:r>
              <a:rPr lang="en-US" b="1" dirty="0">
                <a:solidFill>
                  <a:schemeClr val="bg2"/>
                </a:solidFill>
              </a:rPr>
              <a:t>: </a:t>
            </a:r>
            <a:r>
              <a:rPr lang="en-US" b="1" dirty="0" err="1">
                <a:solidFill>
                  <a:schemeClr val="bg2"/>
                </a:solidFill>
              </a:rPr>
              <a:t>rango</a:t>
            </a:r>
            <a:r>
              <a:rPr lang="en-US" b="1" dirty="0">
                <a:solidFill>
                  <a:schemeClr val="bg2"/>
                </a:solidFill>
              </a:rPr>
              <a:t>  , </a:t>
            </a:r>
            <a:r>
              <a:rPr lang="en-US" b="1" dirty="0" err="1" smtClean="0">
                <a:solidFill>
                  <a:schemeClr val="bg2"/>
                </a:solidFill>
              </a:rPr>
              <a:t>normalmente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es</a:t>
            </a:r>
            <a:r>
              <a:rPr lang="en-US" b="1" dirty="0" smtClean="0">
                <a:solidFill>
                  <a:schemeClr val="bg2"/>
                </a:solidFill>
              </a:rPr>
              <a:t> de  </a:t>
            </a:r>
            <a:r>
              <a:rPr lang="en-US" b="1" dirty="0">
                <a:solidFill>
                  <a:schemeClr val="bg2"/>
                </a:solidFill>
              </a:rPr>
              <a:t>[0,256]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2C6BE-39B5-9447-8F24-8B8E987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89" y="2176875"/>
            <a:ext cx="7289800" cy="573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FFFF00"/>
                </a:solidFill>
              </a:rPr>
              <a:t>INTERFAZ GRAFICA CON TKINTER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El uso de la interfaz grafica con funcionamiento síncrono indica que solo podremos interactuar con el código de Python usando los elementos de la interfaz grafica , bloqueando otras acciones que no se encuentren definidos dentro de ella.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s-PE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EVENTOS ASINCRONOS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</a:rPr>
              <a:t>En esta opción podemos interactuar con la interfaz grafica sin la necesidad bloquear otras acciones que el programa puede realizar , ejemplo leer datos de un sensor , enviar datos </a:t>
            </a:r>
            <a:r>
              <a:rPr lang="es-PE" dirty="0" smtClean="0"/>
              <a:t>hacia un archivo de texto  , etc.</a:t>
            </a:r>
          </a:p>
        </p:txBody>
      </p:sp>
    </p:spTree>
    <p:extLst>
      <p:ext uri="{BB962C8B-B14F-4D97-AF65-F5344CB8AC3E}">
        <p14:creationId xmlns:p14="http://schemas.microsoft.com/office/powerpoint/2010/main" val="28419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CA47-14F8-0C4D-A621-6D494F5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27F8-7404-E94E-8C19-96760A02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Tiene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como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objetivo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poder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separar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alguna</a:t>
            </a:r>
            <a:r>
              <a:rPr lang="en-US" dirty="0" smtClean="0">
                <a:solidFill>
                  <a:schemeClr val="bg2"/>
                </a:solidFill>
              </a:rPr>
              <a:t> region de </a:t>
            </a:r>
            <a:r>
              <a:rPr lang="en-US" dirty="0" err="1" smtClean="0">
                <a:solidFill>
                  <a:schemeClr val="bg2"/>
                </a:solidFill>
              </a:rPr>
              <a:t>interes</a:t>
            </a:r>
            <a:r>
              <a:rPr lang="en-US" dirty="0" smtClean="0">
                <a:solidFill>
                  <a:schemeClr val="bg2"/>
                </a:solidFill>
              </a:rPr>
              <a:t> de </a:t>
            </a:r>
            <a:r>
              <a:rPr lang="en-US" dirty="0" err="1" smtClean="0">
                <a:solidFill>
                  <a:schemeClr val="bg2"/>
                </a:solidFill>
              </a:rPr>
              <a:t>toda</a:t>
            </a:r>
            <a:r>
              <a:rPr lang="en-US" dirty="0" smtClean="0">
                <a:solidFill>
                  <a:schemeClr val="bg2"/>
                </a:solidFill>
              </a:rPr>
              <a:t> la </a:t>
            </a:r>
            <a:r>
              <a:rPr lang="en-US" dirty="0" err="1" smtClean="0">
                <a:solidFill>
                  <a:schemeClr val="bg2"/>
                </a:solidFill>
              </a:rPr>
              <a:t>imagen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ED129-5D61-0B41-A1C3-516016F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19" y="3629583"/>
            <a:ext cx="7162800" cy="2740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SEGMENTACION DE IMAGENES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1026" name="Picture 2" descr="Resultado de imagen para segmentation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296458" y="2701635"/>
            <a:ext cx="5951942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egmentation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8"/>
          <a:stretch/>
        </p:blipFill>
        <p:spPr bwMode="auto">
          <a:xfrm>
            <a:off x="6802581" y="2798618"/>
            <a:ext cx="4870362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THRESHOLDING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3DE1-D30D-3040-82EE-2D6961AF051D}"/>
              </a:ext>
            </a:extLst>
          </p:cNvPr>
          <p:cNvSpPr/>
          <p:nvPr/>
        </p:nvSpPr>
        <p:spPr>
          <a:xfrm>
            <a:off x="0" y="2979368"/>
            <a:ext cx="11612880" cy="9869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et2,th2 = cv2.threshold(img,0,255,cv2.THRESH_BINARY+cv2.THRESH_OTSU)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3137261" y="4539449"/>
            <a:ext cx="5917475" cy="1319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de </a:t>
            </a:r>
            <a:r>
              <a:rPr lang="es-PE" dirty="0" err="1" smtClean="0"/>
              <a:t>otsu</a:t>
            </a:r>
            <a:r>
              <a:rPr lang="es-PE" dirty="0" smtClean="0"/>
              <a:t> :</a:t>
            </a:r>
          </a:p>
          <a:p>
            <a:pPr algn="ctr"/>
            <a:r>
              <a:rPr lang="es-PE" dirty="0" smtClean="0"/>
              <a:t>Método de moralización que intenta maximizar la varianza entre clases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4769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REGISTRO DE VIDEO 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203" y="1908992"/>
            <a:ext cx="6953795" cy="4726939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9846" y="4201450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VideoWriter</a:t>
            </a:r>
            <a:r>
              <a:rPr lang="en-US" sz="2400" dirty="0" smtClean="0">
                <a:solidFill>
                  <a:srgbClr val="FFFF00"/>
                </a:solidFill>
              </a:rPr>
              <a:t>()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0" y="5568261"/>
            <a:ext cx="2952206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Método</a:t>
            </a:r>
            <a:r>
              <a:rPr lang="en-US" sz="2400" dirty="0" smtClean="0">
                <a:solidFill>
                  <a:srgbClr val="FFFF00"/>
                </a:solidFill>
              </a:rPr>
              <a:t> write()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459533" y="4798858"/>
            <a:ext cx="3555221" cy="1366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55485" y="3061752"/>
            <a:ext cx="3439687" cy="597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VideoCapture</a:t>
            </a:r>
            <a:r>
              <a:rPr lang="en-US" sz="2400" dirty="0" smtClean="0">
                <a:solidFill>
                  <a:srgbClr val="FFFF00"/>
                </a:solidFill>
              </a:rPr>
              <a:t>(index)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638059" y="3133343"/>
            <a:ext cx="1552144" cy="412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2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>
                <a:solidFill>
                  <a:srgbClr val="FFFF00"/>
                </a:solidFill>
              </a:rPr>
              <a:t>VideoWriter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2"/>
                </a:solidFill>
              </a:rPr>
              <a:t>Nombre del video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err="1" smtClean="0">
                <a:solidFill>
                  <a:schemeClr val="bg2"/>
                </a:solidFill>
              </a:rPr>
              <a:t>Codec</a:t>
            </a:r>
            <a:r>
              <a:rPr lang="es-PE" sz="2000" dirty="0" smtClean="0">
                <a:solidFill>
                  <a:schemeClr val="bg2"/>
                </a:solidFill>
              </a:rPr>
              <a:t>: objeto que representa la compresión  del audio y video :  MPEG(standard de codificación)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err="1" smtClean="0">
                <a:solidFill>
                  <a:schemeClr val="bg2"/>
                </a:solidFill>
              </a:rPr>
              <a:t>Fs:FrameRate</a:t>
            </a:r>
            <a:endParaRPr lang="es-PE" sz="20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PE" sz="2000" dirty="0" smtClean="0">
                <a:solidFill>
                  <a:schemeClr val="bg2"/>
                </a:solidFill>
              </a:rPr>
              <a:t>Especificar las dimensiones de cada </a:t>
            </a:r>
            <a:r>
              <a:rPr lang="es-PE" sz="2000" dirty="0" err="1" smtClean="0">
                <a:solidFill>
                  <a:schemeClr val="bg2"/>
                </a:solidFill>
              </a:rPr>
              <a:t>frame</a:t>
            </a:r>
            <a:r>
              <a:rPr lang="es-PE" sz="2000" dirty="0">
                <a:solidFill>
                  <a:schemeClr val="bg2"/>
                </a:solidFill>
              </a:rPr>
              <a:t>. </a:t>
            </a:r>
            <a:r>
              <a:rPr lang="es-PE" sz="2000" dirty="0" err="1">
                <a:solidFill>
                  <a:schemeClr val="bg2"/>
                </a:solidFill>
              </a:rPr>
              <a:t>fourcc</a:t>
            </a:r>
            <a:r>
              <a:rPr lang="es-PE" sz="2000" dirty="0">
                <a:solidFill>
                  <a:schemeClr val="bg2"/>
                </a:solidFill>
              </a:rPr>
              <a:t>=cv2.VideoWriter_fourcc('M','J','P','G')</a:t>
            </a:r>
            <a:endParaRPr lang="es-PE" sz="2000" dirty="0" smtClean="0">
              <a:solidFill>
                <a:schemeClr val="bg2"/>
              </a:solidFill>
            </a:endParaRPr>
          </a:p>
          <a:p>
            <a:endParaRPr lang="es-PE" dirty="0">
              <a:solidFill>
                <a:schemeClr val="bg2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1012623" y="2346524"/>
            <a:ext cx="9581354" cy="59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2"/>
                </a:solidFill>
              </a:rPr>
              <a:t>VideoWriter</a:t>
            </a:r>
            <a:r>
              <a:rPr lang="en-US" sz="2800" b="1" dirty="0" smtClean="0">
                <a:solidFill>
                  <a:schemeClr val="bg2"/>
                </a:solidFill>
              </a:rPr>
              <a:t>(“nombre.</a:t>
            </a:r>
            <a:r>
              <a:rPr lang="en-US" sz="2800" b="1" dirty="0" err="1" smtClean="0">
                <a:solidFill>
                  <a:schemeClr val="bg2"/>
                </a:solidFill>
              </a:rPr>
              <a:t>avi</a:t>
            </a:r>
            <a:r>
              <a:rPr lang="en-US" sz="2800" b="1" dirty="0" smtClean="0">
                <a:solidFill>
                  <a:schemeClr val="bg2"/>
                </a:solidFill>
              </a:rPr>
              <a:t>”,</a:t>
            </a:r>
            <a:r>
              <a:rPr lang="en-US" sz="2800" b="1" dirty="0" err="1" smtClean="0">
                <a:solidFill>
                  <a:schemeClr val="bg2"/>
                </a:solidFill>
              </a:rPr>
              <a:t>codec,Fs</a:t>
            </a:r>
            <a:r>
              <a:rPr lang="en-US" sz="2800" b="1" dirty="0" smtClean="0">
                <a:solidFill>
                  <a:schemeClr val="bg2"/>
                </a:solidFill>
              </a:rPr>
              <a:t>,(</a:t>
            </a:r>
            <a:r>
              <a:rPr lang="en-US" sz="2800" b="1" dirty="0" err="1" smtClean="0">
                <a:solidFill>
                  <a:schemeClr val="bg2"/>
                </a:solidFill>
              </a:rPr>
              <a:t>cols,rows</a:t>
            </a:r>
            <a:r>
              <a:rPr lang="en-US" sz="2800" b="1" dirty="0" smtClean="0">
                <a:solidFill>
                  <a:schemeClr val="bg2"/>
                </a:solidFill>
              </a:rPr>
              <a:t>))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2C0162-0A1A-E44C-8A19-235EAE214D8C}"/>
              </a:ext>
            </a:extLst>
          </p:cNvPr>
          <p:cNvSpPr/>
          <p:nvPr/>
        </p:nvSpPr>
        <p:spPr>
          <a:xfrm>
            <a:off x="7376053" y="3922775"/>
            <a:ext cx="3997233" cy="59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2"/>
                </a:solidFill>
              </a:rPr>
              <a:t>Video.Writer_fourcc</a:t>
            </a:r>
            <a:r>
              <a:rPr lang="en-US" sz="2000" b="1" dirty="0" smtClean="0">
                <a:solidFill>
                  <a:schemeClr val="bg2"/>
                </a:solidFill>
              </a:rPr>
              <a:t>(*”MJPG”)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3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ELEMENTOS BASICOS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401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4654841" y="2325189"/>
            <a:ext cx="7232360" cy="41945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4320" y="2103120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CREACIÓN DEL OBJETO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74320" y="3167425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TAMAÑO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04797" y="4248089"/>
            <a:ext cx="2926080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EL TITULO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491" y="5635412"/>
            <a:ext cx="3836129" cy="757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MÉTODO PARA ESTABLECER QUE SIEMPRE SE ENCUENTRA ACTIVO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126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4332848"/>
            <a:ext cx="10554574" cy="1525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>
                <a:solidFill>
                  <a:schemeClr val="bg1"/>
                </a:solidFill>
              </a:rPr>
              <a:t>Un botón es widget que permite llamar o invocar una función cuando el botón se haya presionado . Podemos interactuar con el código simplemente utilizando botones.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2282"/>
          <a:stretch/>
        </p:blipFill>
        <p:spPr>
          <a:xfrm>
            <a:off x="2708379" y="2932694"/>
            <a:ext cx="6814690" cy="36861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>
              <a:solidFill>
                <a:schemeClr val="bg1"/>
              </a:solidFill>
            </a:endParaRPr>
          </a:p>
          <a:p>
            <a:r>
              <a:rPr lang="es-PE" b="1" dirty="0" smtClean="0">
                <a:solidFill>
                  <a:schemeClr val="bg1"/>
                </a:solidFill>
              </a:rPr>
              <a:t>PASOS PARA USAR UN BOTON</a:t>
            </a:r>
            <a:endParaRPr lang="es-PE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 smtClean="0">
                <a:solidFill>
                  <a:schemeClr val="bg1"/>
                </a:solidFill>
              </a:rPr>
              <a:t>Primero </a:t>
            </a:r>
            <a:r>
              <a:rPr lang="es-PE" b="1" dirty="0">
                <a:solidFill>
                  <a:schemeClr val="bg1"/>
                </a:solidFill>
              </a:rPr>
              <a:t>se debe crear una función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Segundo se debe crear un botón e indicar que el botón invoque a una función cuando el evento se lleve a cabo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bg1"/>
                </a:solidFill>
              </a:rPr>
              <a:t>Tercero indicar el lugar donde se ubicara el </a:t>
            </a:r>
            <a:r>
              <a:rPr lang="es-PE" b="1" dirty="0" err="1">
                <a:solidFill>
                  <a:schemeClr val="bg1"/>
                </a:solidFill>
              </a:rPr>
              <a:t>boton</a:t>
            </a:r>
            <a:endParaRPr lang="es-PE" b="1" dirty="0">
              <a:solidFill>
                <a:schemeClr val="bg1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BUTTON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4" y="2784202"/>
            <a:ext cx="7377102" cy="3636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37" y="2784202"/>
            <a:ext cx="4284617" cy="353246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2508069" y="4127863"/>
            <a:ext cx="6126480" cy="13585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7759336" y="3082834"/>
            <a:ext cx="444137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759337" y="3082834"/>
            <a:ext cx="0" cy="4848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7328495" y="2784202"/>
            <a:ext cx="861679" cy="29863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0,0</a:t>
            </a:r>
            <a:endParaRPr lang="es-PE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8634549" y="3090273"/>
            <a:ext cx="0" cy="933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59336" y="4023361"/>
            <a:ext cx="875213" cy="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8777769" y="3325266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y</a:t>
            </a:r>
            <a:r>
              <a:rPr lang="es-PE" sz="1600" dirty="0" smtClean="0"/>
              <a:t>=100</a:t>
            </a:r>
            <a:endParaRPr lang="es-PE" sz="1600" dirty="0"/>
          </a:p>
        </p:txBody>
      </p:sp>
      <p:sp>
        <p:nvSpPr>
          <p:cNvPr id="34" name="Rectángulo 33"/>
          <p:cNvSpPr/>
          <p:nvPr/>
        </p:nvSpPr>
        <p:spPr>
          <a:xfrm>
            <a:off x="7732974" y="3629935"/>
            <a:ext cx="875682" cy="515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x=100</a:t>
            </a:r>
            <a:endParaRPr lang="es-PE" sz="16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06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598</TotalTime>
  <Words>1371</Words>
  <Application>Microsoft Office PowerPoint</Application>
  <PresentationFormat>Panorámica</PresentationFormat>
  <Paragraphs>344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Wingdings</vt:lpstr>
      <vt:lpstr>Wingdings 2</vt:lpstr>
      <vt:lpstr>Citable</vt:lpstr>
      <vt:lpstr> </vt:lpstr>
      <vt:lpstr>INTERFAZ GRAFICA PARTE1</vt:lpstr>
      <vt:lpstr>APLICACIÓN BASICA CON TKINTER</vt:lpstr>
      <vt:lpstr>TKINTER </vt:lpstr>
      <vt:lpstr>INTERFAZ GRAFICA CON TKINTER</vt:lpstr>
      <vt:lpstr>ELEMENTOS BASICOS</vt:lpstr>
      <vt:lpstr>BUTTON</vt:lpstr>
      <vt:lpstr>BUTTON</vt:lpstr>
      <vt:lpstr>BUTTON</vt:lpstr>
      <vt:lpstr>LABEL</vt:lpstr>
      <vt:lpstr>LABEL</vt:lpstr>
      <vt:lpstr>TEXT</vt:lpstr>
      <vt:lpstr>TEXT</vt:lpstr>
      <vt:lpstr>CANVAS</vt:lpstr>
      <vt:lpstr>PAQUETE PIL</vt:lpstr>
      <vt:lpstr>PAQUETE PIL</vt:lpstr>
      <vt:lpstr>Image</vt:lpstr>
      <vt:lpstr>RESIZE</vt:lpstr>
      <vt:lpstr>ROTATE</vt:lpstr>
      <vt:lpstr>ImageTk</vt:lpstr>
      <vt:lpstr>FUNCIONES</vt:lpstr>
      <vt:lpstr>MATPLOTLIB</vt:lpstr>
      <vt:lpstr>MATPLOTLIB POO</vt:lpstr>
      <vt:lpstr>GRAFICOS</vt:lpstr>
      <vt:lpstr>GRAFICOS</vt:lpstr>
      <vt:lpstr>ANIMATION</vt:lpstr>
      <vt:lpstr>Presentación de PowerPoint</vt:lpstr>
      <vt:lpstr>NUMPY</vt:lpstr>
      <vt:lpstr>OBJETO NDARRAY </vt:lpstr>
      <vt:lpstr>FUNCIONES DE NUMPY</vt:lpstr>
      <vt:lpstr>AXIS EN NUMPY</vt:lpstr>
      <vt:lpstr>ATRIBUTOS DEL NDARRAY</vt:lpstr>
      <vt:lpstr>FUNCIONES DE NUMPY</vt:lpstr>
      <vt:lpstr>random </vt:lpstr>
      <vt:lpstr>IMAGEN RGB</vt:lpstr>
      <vt:lpstr>REPRESENTACION MATRICIAL DE UNA IMAGEN RGB</vt:lpstr>
      <vt:lpstr>CODIFICACION DE LOS PIXELES</vt:lpstr>
      <vt:lpstr>CODIFICACION DE LOS PIXELES</vt:lpstr>
      <vt:lpstr>FUNCIONES DE OPENCV</vt:lpstr>
      <vt:lpstr>FUNCIONES DE OPENCV</vt:lpstr>
      <vt:lpstr>FUNCIONES DE OPENCV</vt:lpstr>
      <vt:lpstr>IMPORTAR CV2 , NUMPY</vt:lpstr>
      <vt:lpstr>OPENCV</vt:lpstr>
      <vt:lpstr>IMAGEN A ESCALA DE GRISES</vt:lpstr>
      <vt:lpstr>CONVERSION DE RGB A ESCALA DE GRISES</vt:lpstr>
      <vt:lpstr>HISTOGRAMA DE UNA IMAGEN</vt:lpstr>
      <vt:lpstr>HISTOGRAMA</vt:lpstr>
      <vt:lpstr>HISTOGRAMAS</vt:lpstr>
      <vt:lpstr>CALCULO DE HISTOGRAMA</vt:lpstr>
      <vt:lpstr>SEGMENTACION</vt:lpstr>
      <vt:lpstr>SEGMENTACION DE IMAGENES</vt:lpstr>
      <vt:lpstr>THRESHOLDING</vt:lpstr>
      <vt:lpstr>REGISTRO DE VIDEO </vt:lpstr>
      <vt:lpstr>VideoWriter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orlando miranda ñahui</dc:creator>
  <cp:lastModifiedBy>jorge orlando miranda ñahui</cp:lastModifiedBy>
  <cp:revision>24</cp:revision>
  <dcterms:created xsi:type="dcterms:W3CDTF">2020-02-07T22:52:02Z</dcterms:created>
  <dcterms:modified xsi:type="dcterms:W3CDTF">2020-02-15T20:19:02Z</dcterms:modified>
</cp:coreProperties>
</file>