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83" r:id="rId2"/>
    <p:sldId id="29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99" r:id="rId16"/>
    <p:sldId id="269" r:id="rId17"/>
    <p:sldId id="293" r:id="rId18"/>
    <p:sldId id="295" r:id="rId19"/>
    <p:sldId id="296" r:id="rId20"/>
    <p:sldId id="297" r:id="rId21"/>
    <p:sldId id="298" r:id="rId22"/>
    <p:sldId id="300" r:id="rId23"/>
    <p:sldId id="271" r:id="rId24"/>
    <p:sldId id="272" r:id="rId25"/>
    <p:sldId id="273" r:id="rId26"/>
    <p:sldId id="278" r:id="rId27"/>
    <p:sldId id="279" r:id="rId28"/>
    <p:sldId id="280" r:id="rId29"/>
    <p:sldId id="281" r:id="rId30"/>
    <p:sldId id="274" r:id="rId31"/>
    <p:sldId id="282" r:id="rId32"/>
    <p:sldId id="276" r:id="rId33"/>
    <p:sldId id="275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128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098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990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6409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2757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831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477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670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059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206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276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090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548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617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8990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4400" dirty="0" smtClean="0">
                <a:solidFill>
                  <a:srgbClr val="FFFF00"/>
                </a:solidFill>
              </a:rPr>
              <a:t>CLASE 6</a:t>
            </a:r>
            <a:endParaRPr lang="es-PE" sz="4400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4033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LABEL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PE" dirty="0" smtClean="0">
                <a:solidFill>
                  <a:schemeClr val="bg1"/>
                </a:solidFill>
              </a:rPr>
              <a:t>El widget </a:t>
            </a:r>
            <a:r>
              <a:rPr lang="es-PE" dirty="0" err="1" smtClean="0">
                <a:solidFill>
                  <a:schemeClr val="bg1"/>
                </a:solidFill>
              </a:rPr>
              <a:t>label</a:t>
            </a:r>
            <a:r>
              <a:rPr lang="es-PE" dirty="0" smtClean="0">
                <a:solidFill>
                  <a:schemeClr val="bg1"/>
                </a:solidFill>
              </a:rPr>
              <a:t> es una etiqueta que mostrara algún texto en alguna posición de la interfaz grafica .</a:t>
            </a:r>
          </a:p>
          <a:p>
            <a:pPr>
              <a:buFont typeface="Wingdings" panose="05000000000000000000" pitchFamily="2" charset="2"/>
              <a:buChar char="q"/>
            </a:pPr>
            <a:endParaRPr lang="es-PE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dirty="0" smtClean="0">
                <a:solidFill>
                  <a:schemeClr val="bg1"/>
                </a:solidFill>
              </a:rPr>
              <a:t>A diferencia de un botón , el widget LABEL no invoca a una función ya que solo muestra algún mensaje en alguna parte de la interfaz grafica .</a:t>
            </a:r>
            <a:endParaRPr lang="es-PE" dirty="0">
              <a:solidFill>
                <a:schemeClr val="bg1"/>
              </a:solidFill>
            </a:endParaRPr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LABEL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" y="2369038"/>
            <a:ext cx="11372850" cy="39319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TEXT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El widget Text permite poder mostrar mensajes y también ingresar con el fin de poder interactuar con alguna parte del código.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TEXT</a:t>
            </a: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6021" y="2398138"/>
            <a:ext cx="3463443" cy="36369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4201"/>
            <a:ext cx="6765880" cy="33909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CANVAS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sz="20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sz="2000" dirty="0" smtClean="0">
                <a:solidFill>
                  <a:schemeClr val="bg1"/>
                </a:solidFill>
              </a:rPr>
              <a:t>Es un widget de propósito general </a:t>
            </a:r>
            <a:endParaRPr lang="es-PE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sz="2000" dirty="0" smtClean="0">
                <a:solidFill>
                  <a:schemeClr val="bg1"/>
                </a:solidFill>
              </a:rPr>
              <a:t>El </a:t>
            </a:r>
            <a:r>
              <a:rPr lang="es-PE" sz="2000" dirty="0" err="1" smtClean="0">
                <a:solidFill>
                  <a:schemeClr val="bg1"/>
                </a:solidFill>
              </a:rPr>
              <a:t>canvas</a:t>
            </a:r>
            <a:r>
              <a:rPr lang="es-PE" sz="2000" dirty="0" smtClean="0">
                <a:solidFill>
                  <a:schemeClr val="bg1"/>
                </a:solidFill>
              </a:rPr>
              <a:t> es usado para mostrar y editar gráficos , textos e </a:t>
            </a:r>
            <a:r>
              <a:rPr lang="es-PE" sz="2000" dirty="0" err="1" smtClean="0">
                <a:solidFill>
                  <a:schemeClr val="bg1"/>
                </a:solidFill>
              </a:rPr>
              <a:t>imagenes</a:t>
            </a:r>
            <a:r>
              <a:rPr lang="es-PE" sz="2000" dirty="0" smtClean="0">
                <a:solidFill>
                  <a:schemeClr val="bg1"/>
                </a:solidFill>
              </a:rPr>
              <a:t>.</a:t>
            </a:r>
          </a:p>
          <a:p>
            <a:endParaRPr lang="es-PE" sz="2000" dirty="0">
              <a:solidFill>
                <a:schemeClr val="bg1"/>
              </a:solidFill>
            </a:endParaRPr>
          </a:p>
          <a:p>
            <a:endParaRPr lang="es-PE" sz="2000" dirty="0" smtClean="0">
              <a:solidFill>
                <a:schemeClr val="bg1"/>
              </a:solidFill>
            </a:endParaRPr>
          </a:p>
          <a:p>
            <a:endParaRPr lang="es-PE" sz="2000" dirty="0">
              <a:solidFill>
                <a:schemeClr val="bg1"/>
              </a:solidFill>
            </a:endParaRPr>
          </a:p>
          <a:p>
            <a:endParaRPr lang="es-PE" sz="2000" dirty="0" smtClean="0">
              <a:solidFill>
                <a:schemeClr val="bg1"/>
              </a:solidFill>
            </a:endParaRPr>
          </a:p>
          <a:p>
            <a:endParaRPr lang="es-PE" sz="2000" dirty="0" smtClean="0">
              <a:solidFill>
                <a:schemeClr val="bg1"/>
              </a:solidFill>
            </a:endParaRPr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789383" y="4683141"/>
            <a:ext cx="5314802" cy="11756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/>
              <a:t>objetocanvas</a:t>
            </a:r>
            <a:r>
              <a:rPr lang="es-PE" sz="2400" b="1" dirty="0" smtClean="0"/>
              <a:t>.(</a:t>
            </a:r>
            <a:r>
              <a:rPr lang="es-PE" sz="2400" b="1" dirty="0" err="1" smtClean="0"/>
              <a:t>master,options</a:t>
            </a:r>
            <a:r>
              <a:rPr lang="es-PE" sz="2400" b="1" dirty="0" smtClean="0"/>
              <a:t>)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4004481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RECTANGULO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73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MAINLOOP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93778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PAQUETE </a:t>
            </a:r>
            <a:r>
              <a:rPr lang="es-PE" dirty="0" smtClean="0">
                <a:solidFill>
                  <a:srgbClr val="FFFF00"/>
                </a:solidFill>
              </a:rPr>
              <a:t>PIL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dirty="0" smtClean="0">
                <a:solidFill>
                  <a:schemeClr val="bg1"/>
                </a:solidFill>
              </a:rPr>
              <a:t>La Liberia PIL permite al interprete de Python poder manipular imágenes debido a que tiene definido varios módulos de edición de imágenes  </a:t>
            </a:r>
            <a:endParaRPr lang="es-P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28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PAQUETE PIL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8696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74766" y="2533393"/>
            <a:ext cx="5460274" cy="4190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redondeado 4"/>
          <p:cNvSpPr/>
          <p:nvPr/>
        </p:nvSpPr>
        <p:spPr>
          <a:xfrm>
            <a:off x="574764" y="2070815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PIL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74762" y="3568754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Image.py</a:t>
            </a:r>
            <a:endParaRPr lang="es-PE" sz="2000" b="1" dirty="0">
              <a:solidFill>
                <a:srgbClr val="0070C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574761" y="5000811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7030A0"/>
                </a:solidFill>
              </a:rPr>
              <a:t>ImageTk.py</a:t>
            </a:r>
            <a:endParaRPr lang="es-PE" b="1" dirty="0">
              <a:solidFill>
                <a:srgbClr val="7030A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74763" y="2837073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__init__.py</a:t>
            </a:r>
            <a:endParaRPr lang="es-PE" sz="2000" b="1" dirty="0"/>
          </a:p>
        </p:txBody>
      </p:sp>
      <p:cxnSp>
        <p:nvCxnSpPr>
          <p:cNvPr id="26" name="Conector recto de flecha 25"/>
          <p:cNvCxnSpPr/>
          <p:nvPr/>
        </p:nvCxnSpPr>
        <p:spPr>
          <a:xfrm flipV="1">
            <a:off x="2595259" y="3737934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2612780" y="5184491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redondeado 30"/>
          <p:cNvSpPr/>
          <p:nvPr/>
        </p:nvSpPr>
        <p:spPr>
          <a:xfrm>
            <a:off x="6239523" y="3225571"/>
            <a:ext cx="5610279" cy="76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C00000"/>
                </a:solidFill>
              </a:rPr>
              <a:t>from</a:t>
            </a:r>
            <a:r>
              <a:rPr lang="es-PE" sz="2000" b="1" dirty="0" smtClean="0">
                <a:solidFill>
                  <a:srgbClr val="0070C0"/>
                </a:solidFill>
              </a:rPr>
              <a:t> PIL </a:t>
            </a:r>
            <a:r>
              <a:rPr lang="es-PE" sz="2400" b="1" dirty="0" err="1" smtClean="0">
                <a:solidFill>
                  <a:srgbClr val="C00000"/>
                </a:solidFill>
              </a:rPr>
              <a:t>import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chemeClr val="accent1">
                    <a:lumMod val="50000"/>
                  </a:schemeClr>
                </a:solidFill>
              </a:rPr>
              <a:t>Image</a:t>
            </a:r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</a:rPr>
              <a:t> , </a:t>
            </a:r>
            <a:r>
              <a:rPr lang="es-PE" sz="2000" b="1" dirty="0" err="1" smtClean="0">
                <a:solidFill>
                  <a:schemeClr val="accent1">
                    <a:lumMod val="50000"/>
                  </a:schemeClr>
                </a:solidFill>
              </a:rPr>
              <a:t>ImageTk</a:t>
            </a:r>
            <a:endParaRPr lang="es-PE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6986397" y="2254495"/>
            <a:ext cx="3435532" cy="76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IMPORTAR EL MODULO </a:t>
            </a:r>
          </a:p>
          <a:p>
            <a:pPr algn="ctr"/>
            <a:r>
              <a:rPr lang="es-PE" sz="2000" b="1" dirty="0" err="1" smtClean="0">
                <a:solidFill>
                  <a:srgbClr val="0070C0"/>
                </a:solidFill>
              </a:rPr>
              <a:t>moduloB</a:t>
            </a:r>
            <a:endParaRPr lang="es-PE" sz="2000" b="1" dirty="0">
              <a:solidFill>
                <a:srgbClr val="0070C0"/>
              </a:solidFill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2644138" y="2254495"/>
            <a:ext cx="5036822" cy="124014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V="1">
            <a:off x="2364377" y="4128862"/>
            <a:ext cx="8057552" cy="11857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redondeado 33"/>
          <p:cNvSpPr/>
          <p:nvPr/>
        </p:nvSpPr>
        <p:spPr>
          <a:xfrm>
            <a:off x="3243884" y="3534710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Modulo </a:t>
            </a:r>
            <a:endParaRPr lang="es-PE" sz="2000" b="1" dirty="0">
              <a:solidFill>
                <a:srgbClr val="0070C0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3300867" y="5010180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Modulo </a:t>
            </a:r>
            <a:endParaRPr lang="es-PE" sz="2000" b="1" dirty="0">
              <a:solidFill>
                <a:srgbClr val="0070C0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 flipV="1">
            <a:off x="1887861" y="3817708"/>
            <a:ext cx="7582711" cy="749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err="1" smtClean="0">
                <a:solidFill>
                  <a:srgbClr val="FFFF00"/>
                </a:solidFill>
              </a:rPr>
              <a:t>Image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dirty="0" smtClean="0">
                <a:solidFill>
                  <a:schemeClr val="bg2"/>
                </a:solidFill>
              </a:rPr>
              <a:t>Modulo que pertenece al paquete PIL utilizado para manipular imágenes digitales utilizando Python </a:t>
            </a:r>
          </a:p>
          <a:p>
            <a:endParaRPr lang="es-PE" sz="2000" dirty="0">
              <a:solidFill>
                <a:schemeClr val="bg2"/>
              </a:solidFill>
            </a:endParaRPr>
          </a:p>
          <a:p>
            <a:endParaRPr lang="es-PE" sz="2000" dirty="0" smtClean="0">
              <a:solidFill>
                <a:schemeClr val="bg2"/>
              </a:solidFill>
            </a:endParaRPr>
          </a:p>
          <a:p>
            <a:endParaRPr lang="es-PE" sz="2000" dirty="0" smtClean="0">
              <a:solidFill>
                <a:schemeClr val="bg2"/>
              </a:solidFill>
            </a:endParaRPr>
          </a:p>
          <a:p>
            <a:endParaRPr lang="es-PE" sz="2000" dirty="0">
              <a:solidFill>
                <a:schemeClr val="bg2"/>
              </a:solidFill>
            </a:endParaRPr>
          </a:p>
          <a:p>
            <a:endParaRPr lang="es-PE" sz="2000" dirty="0" smtClean="0">
              <a:solidFill>
                <a:schemeClr val="bg2"/>
              </a:solidFill>
            </a:endParaRPr>
          </a:p>
          <a:p>
            <a:endParaRPr lang="es-PE" sz="2000" dirty="0">
              <a:solidFill>
                <a:schemeClr val="bg2"/>
              </a:solidFill>
            </a:endParaRPr>
          </a:p>
          <a:p>
            <a:endParaRPr lang="es-PE" sz="2000" dirty="0">
              <a:solidFill>
                <a:schemeClr val="bg2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426630" y="3018863"/>
            <a:ext cx="3049017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Img</a:t>
            </a:r>
            <a:r>
              <a:rPr lang="es-PE" sz="2000" b="1" dirty="0" smtClean="0">
                <a:solidFill>
                  <a:schemeClr val="tx1"/>
                </a:solidFill>
              </a:rPr>
              <a:t>=open(“ruta.jpg”)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412101" y="2996256"/>
            <a:ext cx="621792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Función que retorna un objeto representando a la imagen especificado en la ruta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320229" y="5683237"/>
            <a:ext cx="2191919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chemeClr val="tx1"/>
                </a:solidFill>
              </a:rPr>
              <a:t>r</a:t>
            </a:r>
            <a:r>
              <a:rPr lang="es-PE" sz="2000" b="1" dirty="0" err="1" smtClean="0">
                <a:solidFill>
                  <a:schemeClr val="tx1"/>
                </a:solidFill>
              </a:rPr>
              <a:t>esize</a:t>
            </a:r>
            <a:r>
              <a:rPr lang="es-PE" sz="2000" b="1" dirty="0" smtClean="0">
                <a:solidFill>
                  <a:schemeClr val="tx1"/>
                </a:solidFill>
              </a:rPr>
              <a:t>((</a:t>
            </a:r>
            <a:r>
              <a:rPr lang="es-PE" sz="2000" b="1" dirty="0" err="1" smtClean="0">
                <a:solidFill>
                  <a:schemeClr val="tx1"/>
                </a:solidFill>
              </a:rPr>
              <a:t>fil,col</a:t>
            </a:r>
            <a:r>
              <a:rPr lang="es-PE" sz="2000" b="1" dirty="0" smtClean="0">
                <a:solidFill>
                  <a:schemeClr val="tx1"/>
                </a:solidFill>
              </a:rPr>
              <a:t>))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867631" y="5711526"/>
            <a:ext cx="128221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show()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32593" y="5683237"/>
            <a:ext cx="894037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size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8521060" y="5683237"/>
            <a:ext cx="2719025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save</a:t>
            </a:r>
            <a:r>
              <a:rPr lang="es-PE" sz="2000" b="1" dirty="0" smtClean="0">
                <a:solidFill>
                  <a:schemeClr val="tx1"/>
                </a:solidFill>
              </a:rPr>
              <a:t>(“name.jpg”)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725129" y="4161192"/>
            <a:ext cx="3049017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img</a:t>
            </a:r>
            <a:endParaRPr lang="es-PE" sz="2000" b="1" dirty="0">
              <a:solidFill>
                <a:schemeClr val="tx1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4290647" y="4813243"/>
            <a:ext cx="1406768" cy="673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6349811" y="4920432"/>
            <a:ext cx="63963" cy="610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6620769" y="4865738"/>
            <a:ext cx="1524420" cy="4360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1631852" y="4715373"/>
            <a:ext cx="3035981" cy="7710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redondeado 20"/>
          <p:cNvSpPr/>
          <p:nvPr/>
        </p:nvSpPr>
        <p:spPr>
          <a:xfrm>
            <a:off x="3471133" y="5656890"/>
            <a:ext cx="128221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rotate</a:t>
            </a:r>
            <a:r>
              <a:rPr lang="es-PE" sz="2000" b="1" dirty="0" smtClean="0">
                <a:solidFill>
                  <a:schemeClr val="tx1"/>
                </a:solidFill>
              </a:rPr>
              <a:t>()</a:t>
            </a:r>
            <a:endParaRPr lang="es-PE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0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INTERFAZ GRAFICA PARTE1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b="1" dirty="0" smtClean="0">
                <a:solidFill>
                  <a:schemeClr val="bg2"/>
                </a:solidFill>
              </a:rPr>
              <a:t>HERRAMIENTAS DE DESARROLLLO</a:t>
            </a:r>
          </a:p>
          <a:p>
            <a:endParaRPr lang="es-PE" sz="2000" b="1" dirty="0">
              <a:solidFill>
                <a:schemeClr val="bg2"/>
              </a:solidFill>
            </a:endParaRPr>
          </a:p>
          <a:p>
            <a:endParaRPr lang="es-PE" sz="2000" b="1" dirty="0" smtClean="0">
              <a:solidFill>
                <a:schemeClr val="bg2"/>
              </a:solidFill>
            </a:endParaRPr>
          </a:p>
          <a:p>
            <a:endParaRPr lang="es-PE" sz="2000" b="1" dirty="0">
              <a:solidFill>
                <a:schemeClr val="bg2"/>
              </a:solidFill>
            </a:endParaRPr>
          </a:p>
          <a:p>
            <a:endParaRPr lang="es-PE" sz="2000" b="1" dirty="0" smtClean="0">
              <a:solidFill>
                <a:schemeClr val="bg2"/>
              </a:solidFill>
            </a:endParaRPr>
          </a:p>
          <a:p>
            <a:endParaRPr lang="es-PE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46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RESIZE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3350932"/>
            <a:ext cx="4029075" cy="3190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493" y="4386887"/>
            <a:ext cx="1943100" cy="19240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98806" y="2391508"/>
            <a:ext cx="3840269" cy="717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Imagen de entrada</a:t>
            </a:r>
          </a:p>
          <a:p>
            <a:pPr algn="ctr"/>
            <a:r>
              <a:rPr lang="es-PE" dirty="0" smtClean="0"/>
              <a:t>“imagen1.jpg”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7059637" y="2454813"/>
            <a:ext cx="3840269" cy="717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Imagen nueva</a:t>
            </a:r>
          </a:p>
          <a:p>
            <a:pPr algn="ctr"/>
            <a:r>
              <a:rPr lang="es-PE" dirty="0" smtClean="0"/>
              <a:t>“imagen2.jpg”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72707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ROTATE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5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877" y="3106725"/>
            <a:ext cx="4274748" cy="31908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271" y="3106725"/>
            <a:ext cx="4467727" cy="31242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34877" y="2194560"/>
            <a:ext cx="3840269" cy="717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Imagen de entrada</a:t>
            </a:r>
          </a:p>
          <a:p>
            <a:pPr algn="ctr"/>
            <a:r>
              <a:rPr lang="es-PE" dirty="0" smtClean="0"/>
              <a:t>“imagen1.jpg”</a:t>
            </a:r>
            <a:endParaRPr lang="es-PE" dirty="0"/>
          </a:p>
        </p:txBody>
      </p:sp>
      <p:sp>
        <p:nvSpPr>
          <p:cNvPr id="10" name="Rectángulo 9"/>
          <p:cNvSpPr/>
          <p:nvPr/>
        </p:nvSpPr>
        <p:spPr>
          <a:xfrm>
            <a:off x="7087772" y="2194560"/>
            <a:ext cx="3840269" cy="717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Imagen nueva 30° de rotación </a:t>
            </a:r>
          </a:p>
          <a:p>
            <a:pPr algn="ctr"/>
            <a:r>
              <a:rPr lang="es-PE" dirty="0" smtClean="0"/>
              <a:t>“imagen3.jpg”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2545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err="1" smtClean="0">
                <a:solidFill>
                  <a:srgbClr val="FFFF00"/>
                </a:solidFill>
              </a:rPr>
              <a:t>ImageTk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dirty="0" smtClean="0">
                <a:solidFill>
                  <a:schemeClr val="bg1"/>
                </a:solidFill>
              </a:rPr>
              <a:t>La clase </a:t>
            </a:r>
            <a:r>
              <a:rPr lang="es-PE" sz="2400" dirty="0" err="1" smtClean="0">
                <a:solidFill>
                  <a:schemeClr val="bg1"/>
                </a:solidFill>
              </a:rPr>
              <a:t>PhotoImage</a:t>
            </a:r>
            <a:r>
              <a:rPr lang="es-PE" sz="2400" dirty="0" smtClean="0">
                <a:solidFill>
                  <a:schemeClr val="bg1"/>
                </a:solidFill>
              </a:rPr>
              <a:t> convierte la imagen PIL  en una que poder ser insertada sobre un interfaz de </a:t>
            </a:r>
            <a:r>
              <a:rPr lang="es-PE" sz="2400" dirty="0" err="1" smtClean="0">
                <a:solidFill>
                  <a:schemeClr val="bg1"/>
                </a:solidFill>
              </a:rPr>
              <a:t>tkinter</a:t>
            </a:r>
            <a:r>
              <a:rPr lang="es-PE" sz="2400" dirty="0" smtClean="0">
                <a:solidFill>
                  <a:schemeClr val="bg1"/>
                </a:solidFill>
              </a:rPr>
              <a:t> .</a:t>
            </a:r>
            <a:endParaRPr lang="es-PE" sz="2400" dirty="0">
              <a:solidFill>
                <a:schemeClr val="bg1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6877486" y="2611401"/>
            <a:ext cx="5051918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chemeClr val="tx1"/>
                </a:solidFill>
              </a:rPr>
              <a:t>Img2=</a:t>
            </a:r>
            <a:r>
              <a:rPr lang="es-PE" sz="2800" b="1" dirty="0" err="1" smtClean="0">
                <a:solidFill>
                  <a:schemeClr val="tx1"/>
                </a:solidFill>
              </a:rPr>
              <a:t>PhotoImage</a:t>
            </a:r>
            <a:r>
              <a:rPr lang="es-PE" sz="2800" b="1" dirty="0" smtClean="0">
                <a:solidFill>
                  <a:schemeClr val="tx1"/>
                </a:solidFill>
              </a:rPr>
              <a:t>(</a:t>
            </a:r>
            <a:r>
              <a:rPr lang="es-PE" sz="2800" b="1" dirty="0" err="1" smtClean="0">
                <a:solidFill>
                  <a:schemeClr val="tx1"/>
                </a:solidFill>
              </a:rPr>
              <a:t>img</a:t>
            </a:r>
            <a:r>
              <a:rPr lang="es-PE" sz="2800" b="1" dirty="0" smtClean="0">
                <a:solidFill>
                  <a:schemeClr val="tx1"/>
                </a:solidFill>
              </a:rPr>
              <a:t>)</a:t>
            </a:r>
            <a:endParaRPr lang="es-PE" sz="28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810000" y="2611401"/>
            <a:ext cx="5196905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err="1">
                <a:solidFill>
                  <a:schemeClr val="tx1"/>
                </a:solidFill>
              </a:rPr>
              <a:t>i</a:t>
            </a:r>
            <a:r>
              <a:rPr lang="es-PE" sz="2800" b="1" dirty="0" err="1" smtClean="0">
                <a:solidFill>
                  <a:schemeClr val="tx1"/>
                </a:solidFill>
              </a:rPr>
              <a:t>mg</a:t>
            </a:r>
            <a:r>
              <a:rPr lang="es-PE" sz="2800" b="1" dirty="0" smtClean="0">
                <a:solidFill>
                  <a:schemeClr val="tx1"/>
                </a:solidFill>
              </a:rPr>
              <a:t>=</a:t>
            </a:r>
            <a:r>
              <a:rPr lang="es-PE" sz="2800" b="1" dirty="0" err="1" smtClean="0">
                <a:solidFill>
                  <a:schemeClr val="tx1"/>
                </a:solidFill>
              </a:rPr>
              <a:t>Image.open</a:t>
            </a:r>
            <a:r>
              <a:rPr lang="es-PE" sz="2800" b="1" dirty="0" smtClean="0">
                <a:solidFill>
                  <a:schemeClr val="tx1"/>
                </a:solidFill>
              </a:rPr>
              <a:t>(ruta)</a:t>
            </a:r>
            <a:endParaRPr lang="es-PE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537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FUNCIONES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Con el fin de poder pasar argumentos a las funciones vinculadas a un widget haremos uso de las funciones lambda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18051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MATPLOTLIB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PE" dirty="0" err="1" smtClean="0">
                <a:solidFill>
                  <a:schemeClr val="bg1"/>
                </a:solidFill>
              </a:rPr>
              <a:t>Matplotlib</a:t>
            </a:r>
            <a:r>
              <a:rPr lang="es-PE" dirty="0" smtClean="0">
                <a:solidFill>
                  <a:schemeClr val="bg1"/>
                </a:solidFill>
              </a:rPr>
              <a:t> es una herramienta para realizar </a:t>
            </a:r>
            <a:r>
              <a:rPr lang="es-PE" dirty="0" err="1" smtClean="0">
                <a:solidFill>
                  <a:schemeClr val="bg1"/>
                </a:solidFill>
              </a:rPr>
              <a:t>graficos</a:t>
            </a:r>
            <a:r>
              <a:rPr lang="es-PE" dirty="0" smtClean="0">
                <a:solidFill>
                  <a:schemeClr val="bg1"/>
                </a:solidFill>
              </a:rPr>
              <a:t> en 2D, figuras como histogramas, espectros de energía , gráficos de barras , </a:t>
            </a:r>
            <a:r>
              <a:rPr lang="es-PE" dirty="0" err="1" smtClean="0">
                <a:solidFill>
                  <a:schemeClr val="bg1"/>
                </a:solidFill>
              </a:rPr>
              <a:t>ploteos</a:t>
            </a:r>
            <a:r>
              <a:rPr lang="es-PE" dirty="0" smtClean="0">
                <a:solidFill>
                  <a:schemeClr val="bg1"/>
                </a:solidFill>
              </a:rPr>
              <a:t>  ,etc. </a:t>
            </a:r>
          </a:p>
          <a:p>
            <a:pPr>
              <a:buFont typeface="Wingdings" panose="05000000000000000000" pitchFamily="2" charset="2"/>
              <a:buChar char="q"/>
            </a:pPr>
            <a:endParaRPr lang="es-PE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dirty="0" smtClean="0">
                <a:solidFill>
                  <a:schemeClr val="bg1"/>
                </a:solidFill>
              </a:rPr>
              <a:t>Pueden ser utilizados en </a:t>
            </a:r>
            <a:r>
              <a:rPr lang="es-PE" dirty="0" err="1" smtClean="0">
                <a:solidFill>
                  <a:schemeClr val="bg1"/>
                </a:solidFill>
              </a:rPr>
              <a:t>shell</a:t>
            </a:r>
            <a:r>
              <a:rPr lang="es-PE" dirty="0" smtClean="0">
                <a:solidFill>
                  <a:schemeClr val="bg1"/>
                </a:solidFill>
              </a:rPr>
              <a:t> de Python e </a:t>
            </a:r>
            <a:r>
              <a:rPr lang="es-PE" dirty="0" err="1" smtClean="0">
                <a:solidFill>
                  <a:schemeClr val="bg1"/>
                </a:solidFill>
              </a:rPr>
              <a:t>Ipython</a:t>
            </a:r>
            <a:r>
              <a:rPr lang="es-PE" dirty="0" smtClean="0">
                <a:solidFill>
                  <a:schemeClr val="bg1"/>
                </a:solidFill>
              </a:rPr>
              <a:t> , </a:t>
            </a:r>
            <a:r>
              <a:rPr lang="es-PE" dirty="0" err="1" smtClean="0">
                <a:solidFill>
                  <a:schemeClr val="bg1"/>
                </a:solidFill>
              </a:rPr>
              <a:t>Jupyter</a:t>
            </a:r>
            <a:r>
              <a:rPr lang="es-PE" dirty="0" smtClean="0">
                <a:solidFill>
                  <a:schemeClr val="bg1"/>
                </a:solidFill>
              </a:rPr>
              <a:t> Notebook , servidores web de aplicaciones y herramientas para el desarrollo de interfaz grafica </a:t>
            </a:r>
          </a:p>
          <a:p>
            <a:pPr>
              <a:buFont typeface="Wingdings" panose="05000000000000000000" pitchFamily="2" charset="2"/>
              <a:buChar char="q"/>
            </a:pPr>
            <a:endParaRPr lang="es-PE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s-PE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s-PE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s-PE" dirty="0" smtClean="0">
              <a:solidFill>
                <a:schemeClr val="bg1"/>
              </a:solidFill>
            </a:endParaRPr>
          </a:p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11" y="3979079"/>
            <a:ext cx="4562475" cy="262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43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PYPLOT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66667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MATPLOTLIB POO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§"/>
            </a:pPr>
            <a:r>
              <a:rPr lang="es-PE" b="1" dirty="0" smtClean="0">
                <a:solidFill>
                  <a:schemeClr val="bg1"/>
                </a:solidFill>
              </a:rPr>
              <a:t>Objeto Figure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s-PE" b="1" dirty="0" smtClean="0">
                <a:solidFill>
                  <a:schemeClr val="bg1"/>
                </a:solidFill>
              </a:rPr>
              <a:t>Objeto </a:t>
            </a:r>
            <a:r>
              <a:rPr lang="es-PE" b="1" dirty="0" err="1" smtClean="0">
                <a:solidFill>
                  <a:schemeClr val="bg1"/>
                </a:solidFill>
              </a:rPr>
              <a:t>Axes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</a:p>
          <a:p>
            <a:endParaRPr lang="es-PE" dirty="0" smtClean="0">
              <a:solidFill>
                <a:schemeClr val="bg1"/>
              </a:solidFill>
            </a:endParaRPr>
          </a:p>
          <a:p>
            <a:r>
              <a:rPr lang="es-PE" dirty="0" smtClean="0">
                <a:solidFill>
                  <a:schemeClr val="bg1"/>
                </a:solidFill>
              </a:rPr>
              <a:t>Un objeto Figure contiene uno o mas objetos </a:t>
            </a:r>
            <a:r>
              <a:rPr lang="es-PE" dirty="0" err="1" smtClean="0">
                <a:solidFill>
                  <a:schemeClr val="bg1"/>
                </a:solidFill>
              </a:rPr>
              <a:t>Axes</a:t>
            </a:r>
            <a:r>
              <a:rPr lang="es-PE" dirty="0" smtClean="0">
                <a:solidFill>
                  <a:schemeClr val="bg1"/>
                </a:solidFill>
              </a:rPr>
              <a:t>. Los objetos </a:t>
            </a:r>
            <a:r>
              <a:rPr lang="es-PE" dirty="0" err="1" smtClean="0">
                <a:solidFill>
                  <a:schemeClr val="bg1"/>
                </a:solidFill>
              </a:rPr>
              <a:t>Axes</a:t>
            </a:r>
            <a:r>
              <a:rPr lang="es-PE" dirty="0" smtClean="0">
                <a:solidFill>
                  <a:schemeClr val="bg1"/>
                </a:solidFill>
              </a:rPr>
              <a:t> son requeridos con el fin de poder realizar las graficas en las figuras 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024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	Objeto Figure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35048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GRAFICOS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911" y="2463459"/>
            <a:ext cx="6780089" cy="36369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3" y="2769323"/>
            <a:ext cx="4130176" cy="3664359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3540034" y="3592286"/>
            <a:ext cx="3239589" cy="3526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3540034" y="4281941"/>
            <a:ext cx="6662057" cy="645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695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GRAFICOS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2586128"/>
            <a:ext cx="4898571" cy="376713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639" y="2715803"/>
            <a:ext cx="5412242" cy="3507786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2050869" y="3788229"/>
            <a:ext cx="5617028" cy="4310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2331652" y="4219303"/>
            <a:ext cx="7256485" cy="173736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68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APLICACIÓN BASICA CON TKINTER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PE" sz="2800" dirty="0" err="1" smtClean="0">
                <a:solidFill>
                  <a:schemeClr val="bg1"/>
                </a:solidFill>
              </a:rPr>
              <a:t>Tkinter</a:t>
            </a:r>
            <a:r>
              <a:rPr lang="es-PE" sz="2800" dirty="0" smtClean="0">
                <a:solidFill>
                  <a:schemeClr val="bg1"/>
                </a:solidFill>
              </a:rPr>
              <a:t> es considerado un standard para el desarrollo de aplicaciones de interfaz grafica de usuario en Python </a:t>
            </a:r>
            <a:endParaRPr lang="es-PE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s-PE" sz="28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sz="2800" dirty="0" smtClean="0">
                <a:solidFill>
                  <a:schemeClr val="bg1"/>
                </a:solidFill>
              </a:rPr>
              <a:t>Viene por defecto en la instalación</a:t>
            </a:r>
            <a:endParaRPr lang="es-P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ANIMATION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PE" sz="2800" b="1" dirty="0" smtClean="0"/>
          </a:p>
          <a:p>
            <a:endParaRPr lang="es-PE" sz="28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s-PE" sz="2800" dirty="0" smtClean="0">
                <a:solidFill>
                  <a:schemeClr val="bg1"/>
                </a:solidFill>
              </a:rPr>
              <a:t>El modulo </a:t>
            </a:r>
            <a:r>
              <a:rPr lang="es-PE" sz="2800" dirty="0" err="1" smtClean="0">
                <a:solidFill>
                  <a:schemeClr val="bg1"/>
                </a:solidFill>
              </a:rPr>
              <a:t>animation</a:t>
            </a:r>
            <a:r>
              <a:rPr lang="es-PE" sz="2800" dirty="0" smtClean="0">
                <a:solidFill>
                  <a:schemeClr val="bg1"/>
                </a:solidFill>
              </a:rPr>
              <a:t> permite realizar graficas en tiempo real mediante .</a:t>
            </a:r>
          </a:p>
          <a:p>
            <a:endParaRPr lang="es-PE" sz="2800" dirty="0">
              <a:solidFill>
                <a:schemeClr val="bg1"/>
              </a:solidFill>
            </a:endParaRPr>
          </a:p>
          <a:p>
            <a:endParaRPr lang="es-PE" sz="2800" dirty="0" smtClean="0">
              <a:solidFill>
                <a:schemeClr val="bg1"/>
              </a:solidFill>
            </a:endParaRPr>
          </a:p>
          <a:p>
            <a:endParaRPr lang="es-PE" sz="2800" dirty="0">
              <a:solidFill>
                <a:schemeClr val="bg1"/>
              </a:solidFill>
            </a:endParaRPr>
          </a:p>
          <a:p>
            <a:endParaRPr lang="es-PE" sz="2800" dirty="0" smtClean="0">
              <a:solidFill>
                <a:schemeClr val="bg1"/>
              </a:solidFill>
            </a:endParaRPr>
          </a:p>
          <a:p>
            <a:endParaRPr lang="es-PE" sz="2800" b="1" dirty="0"/>
          </a:p>
          <a:p>
            <a:endParaRPr lang="es-PE" sz="2800" b="1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818712" y="4895260"/>
            <a:ext cx="3357154" cy="7576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800" b="1" dirty="0" err="1" smtClean="0">
                <a:solidFill>
                  <a:schemeClr val="bg1"/>
                </a:solidFill>
              </a:rPr>
              <a:t>FuncAnimation</a:t>
            </a:r>
            <a:r>
              <a:rPr lang="es-PE" sz="2800" b="1" dirty="0" smtClean="0">
                <a:solidFill>
                  <a:schemeClr val="bg1"/>
                </a:solidFill>
              </a:rPr>
              <a:t>()  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683033" y="4137614"/>
            <a:ext cx="6183086" cy="15152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Clase que realiza graficas animadas invocando repetidamente una función   </a:t>
            </a: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177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t="7036"/>
          <a:stretch/>
        </p:blipFill>
        <p:spPr>
          <a:xfrm>
            <a:off x="253636" y="2508068"/>
            <a:ext cx="3626032" cy="347472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t="6711" b="7995"/>
          <a:stretch/>
        </p:blipFill>
        <p:spPr>
          <a:xfrm>
            <a:off x="4385228" y="2364377"/>
            <a:ext cx="3547817" cy="347472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/>
          <a:srcRect t="6441"/>
          <a:stretch/>
        </p:blipFill>
        <p:spPr>
          <a:xfrm>
            <a:off x="8262572" y="2364378"/>
            <a:ext cx="3850430" cy="347472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3644537" y="640080"/>
            <a:ext cx="5029200" cy="1436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/>
              <a:t>GRAFICOS ANIMADOS</a:t>
            </a:r>
            <a:endParaRPr lang="es-PE" sz="3200" b="1" dirty="0"/>
          </a:p>
        </p:txBody>
      </p:sp>
    </p:spTree>
    <p:extLst>
      <p:ext uri="{BB962C8B-B14F-4D97-AF65-F5344CB8AC3E}">
        <p14:creationId xmlns:p14="http://schemas.microsoft.com/office/powerpoint/2010/main" val="673304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PY VS PYW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7293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EJECUTABLES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3234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INTRODUCCIÓN A NUMPY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256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NUMPY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b="1" dirty="0" smtClean="0">
                <a:solidFill>
                  <a:schemeClr val="bg2"/>
                </a:solidFill>
              </a:rPr>
              <a:t>Paquete orientado al desarrollo de computo científico.</a:t>
            </a:r>
            <a:endParaRPr lang="es-PE" sz="2000" b="1" dirty="0">
              <a:solidFill>
                <a:schemeClr val="bg2"/>
              </a:solidFill>
            </a:endParaRPr>
          </a:p>
          <a:p>
            <a:r>
              <a:rPr lang="es-PE" sz="2000" b="1" dirty="0" smtClean="0">
                <a:solidFill>
                  <a:schemeClr val="bg2"/>
                </a:solidFill>
              </a:rPr>
              <a:t>Es un herramienta bajo la licencia BSD que permite su reutilización prácticamente de manera completa.</a:t>
            </a:r>
            <a:endParaRPr lang="es-PE" sz="2000" b="1" dirty="0">
              <a:solidFill>
                <a:schemeClr val="bg2"/>
              </a:solidFill>
            </a:endParaRPr>
          </a:p>
          <a:p>
            <a:r>
              <a:rPr lang="es-PE" sz="2000" b="1" dirty="0" smtClean="0">
                <a:solidFill>
                  <a:schemeClr val="bg2"/>
                </a:solidFill>
              </a:rPr>
              <a:t>Tiene gran soportar por parte de las siguientes entidades </a:t>
            </a:r>
            <a:r>
              <a:rPr lang="es-PE" sz="2000" dirty="0" smtClean="0"/>
              <a:t>.</a:t>
            </a:r>
          </a:p>
          <a:p>
            <a:endParaRPr lang="es-PE" sz="2000" dirty="0"/>
          </a:p>
          <a:p>
            <a:endParaRPr lang="es-PE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64" y="4847416"/>
            <a:ext cx="5768254" cy="13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OBJETO NDARRAY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PE" sz="2400" dirty="0" smtClean="0"/>
          </a:p>
          <a:p>
            <a:endParaRPr lang="es-PE" sz="2400" dirty="0"/>
          </a:p>
          <a:p>
            <a:r>
              <a:rPr lang="es-PE" sz="2400" dirty="0" smtClean="0">
                <a:solidFill>
                  <a:schemeClr val="bg2"/>
                </a:solidFill>
              </a:rPr>
              <a:t>Los objetos de </a:t>
            </a:r>
            <a:r>
              <a:rPr lang="es-PE" sz="2400" dirty="0" err="1" smtClean="0">
                <a:solidFill>
                  <a:schemeClr val="bg2"/>
                </a:solidFill>
              </a:rPr>
              <a:t>numpy</a:t>
            </a:r>
            <a:r>
              <a:rPr lang="es-PE" sz="2400" dirty="0" smtClean="0">
                <a:solidFill>
                  <a:schemeClr val="bg2"/>
                </a:solidFill>
              </a:rPr>
              <a:t> pertenece a una clase denominada &lt;</a:t>
            </a:r>
            <a:r>
              <a:rPr lang="es-PE" sz="2400" b="1" dirty="0" err="1" smtClean="0">
                <a:solidFill>
                  <a:srgbClr val="0070C0"/>
                </a:solidFill>
              </a:rPr>
              <a:t>ndarray</a:t>
            </a:r>
            <a:r>
              <a:rPr lang="es-PE" sz="2400" dirty="0" smtClean="0">
                <a:solidFill>
                  <a:schemeClr val="bg2"/>
                </a:solidFill>
              </a:rPr>
              <a:t>&gt; que representa un arreglo multidimensional .</a:t>
            </a:r>
          </a:p>
          <a:p>
            <a:endParaRPr lang="es-PE" sz="24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PE" sz="2400" dirty="0" smtClean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  <a:p>
            <a:endParaRPr lang="es-PE" sz="2400" dirty="0" smtClean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 DE NUMPY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>
                <a:solidFill>
                  <a:schemeClr val="bg2"/>
                </a:solidFill>
              </a:rPr>
              <a:t>Funciones orientados a la creación de arreglos del tipo &lt;</a:t>
            </a:r>
            <a:r>
              <a:rPr lang="es-PE" sz="2000" b="1" dirty="0" err="1" smtClean="0">
                <a:solidFill>
                  <a:schemeClr val="bg2"/>
                </a:solidFill>
              </a:rPr>
              <a:t>ndarray</a:t>
            </a:r>
            <a:r>
              <a:rPr lang="es-PE" sz="2000" b="1" dirty="0" smtClean="0">
                <a:solidFill>
                  <a:schemeClr val="bg2"/>
                </a:solidFill>
              </a:rPr>
              <a:t>&gt;.</a:t>
            </a:r>
          </a:p>
          <a:p>
            <a:endParaRPr lang="es-PE" b="1" dirty="0">
              <a:solidFill>
                <a:schemeClr val="bg2"/>
              </a:solidFill>
            </a:endParaRPr>
          </a:p>
          <a:p>
            <a:endParaRPr lang="es-PE" b="1" dirty="0" smtClean="0">
              <a:solidFill>
                <a:schemeClr val="bg2"/>
              </a:solidFill>
            </a:endParaRPr>
          </a:p>
          <a:p>
            <a:endParaRPr lang="es-PE" b="1" dirty="0">
              <a:solidFill>
                <a:schemeClr val="bg2"/>
              </a:solidFill>
            </a:endParaRPr>
          </a:p>
          <a:p>
            <a:endParaRPr lang="es-PE" b="1" dirty="0" smtClean="0">
              <a:solidFill>
                <a:schemeClr val="bg2"/>
              </a:solidFill>
            </a:endParaRPr>
          </a:p>
          <a:p>
            <a:endParaRPr lang="es-PE" b="1" dirty="0">
              <a:solidFill>
                <a:schemeClr val="bg2"/>
              </a:solidFill>
            </a:endParaRPr>
          </a:p>
          <a:p>
            <a:endParaRPr lang="es-PE" b="1" dirty="0">
              <a:solidFill>
                <a:schemeClr val="bg2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143155" y="3090415"/>
            <a:ext cx="2708409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array</a:t>
            </a:r>
            <a:r>
              <a:rPr lang="es-PE" sz="2000" b="1" dirty="0" smtClean="0">
                <a:solidFill>
                  <a:schemeClr val="tx1"/>
                </a:solidFill>
              </a:rPr>
              <a:t>(argumentos)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322617" y="4089027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Representa un escalar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142509" y="4089030"/>
            <a:ext cx="1974764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array</a:t>
            </a:r>
            <a:r>
              <a:rPr lang="es-PE" sz="2000" b="1" dirty="0" smtClean="0">
                <a:solidFill>
                  <a:schemeClr val="tx1"/>
                </a:solidFill>
              </a:rPr>
              <a:t>(10)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475017" y="3214252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Permite crear un arreglo del tipo </a:t>
            </a:r>
            <a:r>
              <a:rPr lang="es-PE" b="1" dirty="0" err="1" smtClean="0">
                <a:solidFill>
                  <a:schemeClr val="bg1"/>
                </a:solidFill>
              </a:rPr>
              <a:t>ndarray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142509" y="4973914"/>
            <a:ext cx="1974764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array</a:t>
            </a:r>
            <a:r>
              <a:rPr lang="es-PE" sz="2000" b="1" dirty="0" smtClean="0">
                <a:solidFill>
                  <a:schemeClr val="tx1"/>
                </a:solidFill>
              </a:rPr>
              <a:t>([10,2])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475016" y="5094568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Representa un arreglo de 1D 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1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AXIS EN NUMPY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dirty="0" smtClean="0">
                <a:solidFill>
                  <a:schemeClr val="bg2"/>
                </a:solidFill>
              </a:rPr>
              <a:t>Los axis representan los ejes o dimensiones de un arreglo </a:t>
            </a:r>
            <a:r>
              <a:rPr lang="es-PE" sz="2000" dirty="0" err="1" smtClean="0">
                <a:solidFill>
                  <a:schemeClr val="bg2"/>
                </a:solidFill>
              </a:rPr>
              <a:t>numpy</a:t>
            </a:r>
            <a:r>
              <a:rPr lang="es-PE" sz="2000" dirty="0" smtClean="0">
                <a:solidFill>
                  <a:schemeClr val="bg2"/>
                </a:solidFill>
              </a:rPr>
              <a:t> (</a:t>
            </a:r>
            <a:r>
              <a:rPr lang="es-PE" sz="2000" dirty="0" err="1" smtClean="0">
                <a:solidFill>
                  <a:schemeClr val="bg2"/>
                </a:solidFill>
              </a:rPr>
              <a:t>ndarray</a:t>
            </a:r>
            <a:r>
              <a:rPr lang="es-PE" sz="2000" dirty="0" smtClean="0">
                <a:solidFill>
                  <a:schemeClr val="bg2"/>
                </a:solidFill>
              </a:rPr>
              <a:t>) .</a:t>
            </a:r>
          </a:p>
          <a:p>
            <a:pPr marL="0" indent="0">
              <a:buNone/>
            </a:pPr>
            <a:endParaRPr lang="es-PE" sz="2000" dirty="0" smtClean="0">
              <a:solidFill>
                <a:schemeClr val="bg2"/>
              </a:solidFill>
            </a:endParaRPr>
          </a:p>
          <a:p>
            <a:endParaRPr lang="es-PE" sz="20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PE" sz="2000" dirty="0" smtClean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ATRIBUTOS DEL NDARRAY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810000" y="2424544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chemeClr val="tx1"/>
                </a:solidFill>
              </a:rPr>
              <a:t>n</a:t>
            </a:r>
            <a:r>
              <a:rPr lang="es-PE" sz="2000" b="1" dirty="0" err="1" smtClean="0">
                <a:solidFill>
                  <a:schemeClr val="tx1"/>
                </a:solidFill>
              </a:rPr>
              <a:t>darray.ndim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558145" y="2260526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Dimensiones del arreglo, representa un valor entero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09999" y="3512125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chemeClr val="tx1"/>
                </a:solidFill>
              </a:rPr>
              <a:t>n</a:t>
            </a:r>
            <a:r>
              <a:rPr lang="es-PE" sz="2000" b="1" dirty="0" err="1" smtClean="0">
                <a:solidFill>
                  <a:schemeClr val="tx1"/>
                </a:solidFill>
              </a:rPr>
              <a:t>darray.shape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308764" y="3713015"/>
            <a:ext cx="41286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Cantidad elementos por dimensión, representa una </a:t>
            </a:r>
            <a:r>
              <a:rPr lang="es-PE" b="1" dirty="0" err="1" smtClean="0">
                <a:solidFill>
                  <a:schemeClr val="bg1"/>
                </a:solidFill>
              </a:rPr>
              <a:t>tupla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810000" y="4599706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chemeClr val="tx1"/>
                </a:solidFill>
              </a:rPr>
              <a:t>n</a:t>
            </a:r>
            <a:r>
              <a:rPr lang="es-PE" sz="2000" b="1" dirty="0" err="1" smtClean="0">
                <a:solidFill>
                  <a:schemeClr val="tx1"/>
                </a:solidFill>
              </a:rPr>
              <a:t>darray.size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308763" y="4800596"/>
            <a:ext cx="5098473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Cantidad de elementos en todo el arreglo , representa un valor entero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TKINTER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538"/>
          <a:stretch/>
        </p:blipFill>
        <p:spPr>
          <a:xfrm>
            <a:off x="168592" y="3066489"/>
            <a:ext cx="11306175" cy="3596958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92331" y="2222287"/>
            <a:ext cx="3592286" cy="677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CODIGO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7193280" y="2222287"/>
            <a:ext cx="3592286" cy="677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INTERFAZ GRAFICA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33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 DE NUMPY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2"/>
                </a:solidFill>
              </a:rPr>
              <a:t>funciones orientado a matrices y algunas operaciones</a:t>
            </a:r>
          </a:p>
          <a:p>
            <a:pPr marL="0" indent="0">
              <a:buNone/>
            </a:pPr>
            <a:r>
              <a:rPr lang="es-PE" dirty="0" smtClean="0">
                <a:solidFill>
                  <a:schemeClr val="bg2"/>
                </a:solidFill>
              </a:rPr>
              <a:t> </a:t>
            </a:r>
          </a:p>
          <a:p>
            <a:pPr marL="0" indent="0">
              <a:buNone/>
            </a:pPr>
            <a:endParaRPr lang="es-PE" dirty="0" smtClean="0">
              <a:solidFill>
                <a:schemeClr val="bg2"/>
              </a:solidFill>
            </a:endParaRPr>
          </a:p>
          <a:p>
            <a:endParaRPr lang="es-PE" dirty="0">
              <a:solidFill>
                <a:schemeClr val="bg2"/>
              </a:solidFill>
            </a:endParaRPr>
          </a:p>
          <a:p>
            <a:endParaRPr lang="es-PE" dirty="0" smtClean="0">
              <a:solidFill>
                <a:schemeClr val="bg2"/>
              </a:solidFill>
            </a:endParaRPr>
          </a:p>
          <a:p>
            <a:endParaRPr lang="es-PE" dirty="0">
              <a:solidFill>
                <a:schemeClr val="bg2"/>
              </a:solidFill>
            </a:endParaRPr>
          </a:p>
          <a:p>
            <a:endParaRPr lang="es-PE" dirty="0" smtClean="0">
              <a:solidFill>
                <a:schemeClr val="bg2"/>
              </a:solidFill>
            </a:endParaRPr>
          </a:p>
          <a:p>
            <a:endParaRPr lang="es-PE" dirty="0">
              <a:solidFill>
                <a:schemeClr val="bg2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345185" y="3221180"/>
            <a:ext cx="1494997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chemeClr val="tx1"/>
                </a:solidFill>
              </a:rPr>
              <a:t>d</a:t>
            </a:r>
            <a:r>
              <a:rPr lang="es-PE" sz="2000" b="1" dirty="0" err="1" smtClean="0">
                <a:solidFill>
                  <a:schemeClr val="tx1"/>
                </a:solidFill>
              </a:rPr>
              <a:t>ot</a:t>
            </a:r>
            <a:r>
              <a:rPr lang="es-PE" sz="2000" b="1" dirty="0" smtClean="0">
                <a:solidFill>
                  <a:schemeClr val="tx1"/>
                </a:solidFill>
              </a:rPr>
              <a:t>()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059380" y="3024820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Producto punto de 2 vectores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345184" y="4131101"/>
            <a:ext cx="1494997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matmul</a:t>
            </a:r>
            <a:r>
              <a:rPr lang="es-PE" sz="2000" b="1" dirty="0" smtClean="0">
                <a:solidFill>
                  <a:schemeClr val="tx1"/>
                </a:solidFill>
              </a:rPr>
              <a:t>()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059379" y="4783349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Crea un arreglo de solo unos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318123" y="4935750"/>
            <a:ext cx="195155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ones</a:t>
            </a:r>
            <a:r>
              <a:rPr lang="es-PE" sz="2000" b="1" dirty="0" smtClean="0">
                <a:solidFill>
                  <a:schemeClr val="tx1"/>
                </a:solidFill>
              </a:rPr>
              <a:t>(do,d1,)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059382" y="3932855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Producto matricial de matrices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345183" y="5663888"/>
            <a:ext cx="192449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zeros</a:t>
            </a:r>
            <a:r>
              <a:rPr lang="es-PE" sz="2000" b="1" dirty="0" smtClean="0">
                <a:solidFill>
                  <a:schemeClr val="tx1"/>
                </a:solidFill>
              </a:rPr>
              <a:t>(do,d1)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059378" y="5649419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Crea un arreglo de solo ceros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err="1">
                <a:solidFill>
                  <a:srgbClr val="FFFF00"/>
                </a:solidFill>
              </a:rPr>
              <a:t>r</a:t>
            </a:r>
            <a:r>
              <a:rPr lang="es-PE" dirty="0" err="1" smtClean="0">
                <a:solidFill>
                  <a:srgbClr val="FFFF00"/>
                </a:solidFill>
              </a:rPr>
              <a:t>andom</a:t>
            </a:r>
            <a:r>
              <a:rPr lang="es-PE" dirty="0" smtClean="0">
                <a:solidFill>
                  <a:srgbClr val="FFFF00"/>
                </a:solidFill>
              </a:rPr>
              <a:t>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b="1" dirty="0" smtClean="0">
                <a:solidFill>
                  <a:schemeClr val="bg2"/>
                </a:solidFill>
              </a:rPr>
              <a:t>Mediante </a:t>
            </a:r>
            <a:r>
              <a:rPr lang="es-PE" b="1" dirty="0" err="1" smtClean="0">
                <a:solidFill>
                  <a:schemeClr val="bg2"/>
                </a:solidFill>
              </a:rPr>
              <a:t>numpy</a:t>
            </a:r>
            <a:r>
              <a:rPr lang="es-PE" b="1" dirty="0" smtClean="0">
                <a:solidFill>
                  <a:schemeClr val="bg2"/>
                </a:solidFill>
              </a:rPr>
              <a:t> podemos generar muestras aleatorias definidas por una distribución de probabilidad determinada. </a:t>
            </a:r>
          </a:p>
          <a:p>
            <a:endParaRPr lang="es-PE" b="1" dirty="0" smtClean="0">
              <a:solidFill>
                <a:schemeClr val="bg2"/>
              </a:solidFill>
            </a:endParaRP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 smtClean="0"/>
          </a:p>
        </p:txBody>
      </p:sp>
      <p:sp>
        <p:nvSpPr>
          <p:cNvPr id="4" name="Rectángulo redondeado 3"/>
          <p:cNvSpPr/>
          <p:nvPr/>
        </p:nvSpPr>
        <p:spPr>
          <a:xfrm>
            <a:off x="1156363" y="3158835"/>
            <a:ext cx="348491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random.randn</a:t>
            </a:r>
            <a:r>
              <a:rPr lang="es-PE" sz="2000" b="1" dirty="0" smtClean="0">
                <a:solidFill>
                  <a:schemeClr val="tx1"/>
                </a:solidFill>
              </a:rPr>
              <a:t>(do,d1,)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811334" y="4030692"/>
            <a:ext cx="5735782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bg1"/>
                </a:solidFill>
              </a:rPr>
              <a:t>Funcion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r>
              <a:rPr lang="es-PE" b="1" dirty="0" err="1" smtClean="0">
                <a:solidFill>
                  <a:schemeClr val="bg1"/>
                </a:solidFill>
              </a:rPr>
              <a:t>randint</a:t>
            </a:r>
            <a:r>
              <a:rPr lang="es-PE" b="1" dirty="0" smtClean="0">
                <a:solidFill>
                  <a:schemeClr val="bg1"/>
                </a:solidFill>
              </a:rPr>
              <a:t>() devuelve un arreglo de valores aleatorios flotantes de una distribución uniforme 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63237" y="4785274"/>
            <a:ext cx="4821382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random.randint</a:t>
            </a:r>
            <a:r>
              <a:rPr lang="es-PE" sz="2000" b="1" dirty="0" smtClean="0">
                <a:solidFill>
                  <a:schemeClr val="tx1"/>
                </a:solidFill>
              </a:rPr>
              <a:t>(</a:t>
            </a:r>
            <a:r>
              <a:rPr lang="es-PE" sz="2000" b="1" dirty="0" err="1" smtClean="0">
                <a:solidFill>
                  <a:schemeClr val="tx1"/>
                </a:solidFill>
              </a:rPr>
              <a:t>low,high,size</a:t>
            </a:r>
            <a:r>
              <a:rPr lang="es-PE" sz="2000" b="1" dirty="0" smtClean="0">
                <a:solidFill>
                  <a:schemeClr val="tx1"/>
                </a:solidFill>
              </a:rPr>
              <a:t>=())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832763" y="3193469"/>
            <a:ext cx="5735782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bg1"/>
                </a:solidFill>
              </a:rPr>
              <a:t>Funcion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r>
              <a:rPr lang="es-PE" b="1" dirty="0" err="1" smtClean="0">
                <a:solidFill>
                  <a:schemeClr val="bg1"/>
                </a:solidFill>
              </a:rPr>
              <a:t>randn</a:t>
            </a:r>
            <a:r>
              <a:rPr lang="es-PE" b="1" dirty="0" smtClean="0">
                <a:solidFill>
                  <a:schemeClr val="bg1"/>
                </a:solidFill>
              </a:rPr>
              <a:t>() devuelve un arreglo de valores aleatorios flotante de una distribución normal gaussiana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990108" y="5870978"/>
            <a:ext cx="348491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random.shuffle</a:t>
            </a:r>
            <a:r>
              <a:rPr lang="es-PE" sz="2000" b="1" dirty="0" smtClean="0">
                <a:solidFill>
                  <a:schemeClr val="tx1"/>
                </a:solidFill>
              </a:rPr>
              <a:t>(x)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5832763" y="5721023"/>
            <a:ext cx="5735782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bg1"/>
                </a:solidFill>
              </a:rPr>
              <a:t>Funcion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r>
              <a:rPr lang="es-PE" b="1" dirty="0" err="1" smtClean="0">
                <a:solidFill>
                  <a:schemeClr val="bg1"/>
                </a:solidFill>
              </a:rPr>
              <a:t>suffle</a:t>
            </a:r>
            <a:r>
              <a:rPr lang="es-PE" b="1" dirty="0" smtClean="0">
                <a:solidFill>
                  <a:schemeClr val="bg1"/>
                </a:solidFill>
              </a:rPr>
              <a:t>() modifica el ordenamiento de los elementos de un arreglo </a:t>
            </a:r>
            <a:r>
              <a:rPr lang="es-PE" b="1" dirty="0" err="1" smtClean="0">
                <a:solidFill>
                  <a:schemeClr val="bg1"/>
                </a:solidFill>
              </a:rPr>
              <a:t>numpy</a:t>
            </a:r>
            <a:r>
              <a:rPr lang="es-PE" b="1" dirty="0" smtClean="0">
                <a:solidFill>
                  <a:schemeClr val="bg1"/>
                </a:solidFill>
              </a:rPr>
              <a:t>.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290946" y="3988840"/>
            <a:ext cx="4821382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random.uniform</a:t>
            </a:r>
            <a:r>
              <a:rPr lang="es-PE" sz="2000" b="1" dirty="0" smtClean="0">
                <a:solidFill>
                  <a:schemeClr val="tx1"/>
                </a:solidFill>
              </a:rPr>
              <a:t>(</a:t>
            </a:r>
            <a:r>
              <a:rPr lang="es-PE" sz="2000" b="1" dirty="0" err="1" smtClean="0">
                <a:solidFill>
                  <a:schemeClr val="tx1"/>
                </a:solidFill>
              </a:rPr>
              <a:t>low,high,size</a:t>
            </a:r>
            <a:r>
              <a:rPr lang="es-PE" sz="2000" b="1" dirty="0" smtClean="0">
                <a:solidFill>
                  <a:schemeClr val="tx1"/>
                </a:solidFill>
              </a:rPr>
              <a:t>=())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5985163" y="4952790"/>
            <a:ext cx="5735782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bg1"/>
                </a:solidFill>
              </a:rPr>
              <a:t>Funcion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r>
              <a:rPr lang="es-PE" b="1" dirty="0" err="1" smtClean="0">
                <a:solidFill>
                  <a:schemeClr val="bg1"/>
                </a:solidFill>
              </a:rPr>
              <a:t>randint</a:t>
            </a:r>
            <a:r>
              <a:rPr lang="es-PE" b="1" dirty="0" smtClean="0">
                <a:solidFill>
                  <a:schemeClr val="bg1"/>
                </a:solidFill>
              </a:rPr>
              <a:t>() devuelve un arreglo de valores aleatorios enteros de una distribución uniforme 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58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tx1"/>
                </a:solidFill>
              </a:rPr>
              <a:t>INTERFAZ GRAFICA CON TKINTER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PE" b="1" dirty="0" smtClean="0">
                <a:solidFill>
                  <a:schemeClr val="bg1"/>
                </a:solidFill>
              </a:rPr>
              <a:t>EVENTOS SINCRONOS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b="1" dirty="0" smtClean="0">
                <a:solidFill>
                  <a:schemeClr val="bg1"/>
                </a:solidFill>
              </a:rPr>
              <a:t>El uso de la interfaz grafica con funcionamiento síncrono indica que solo podremos interactuar con el código de Python usando los elementos de la interfaz grafica , bloqueando otras acciones que no se encuentren definidos dentro de ella.</a:t>
            </a:r>
            <a:endParaRPr lang="es-PE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s-PE" b="1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s-PE" b="1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b="1" dirty="0" smtClean="0">
                <a:solidFill>
                  <a:schemeClr val="bg1"/>
                </a:solidFill>
              </a:rPr>
              <a:t>EVENTOS ASINCRONOS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b="1" dirty="0" smtClean="0">
                <a:solidFill>
                  <a:schemeClr val="bg1"/>
                </a:solidFill>
              </a:rPr>
              <a:t>En esta opción podemos interactuar con la interfaz grafica sin la necesidad bloquear otras acciones que el programa puede realizar , ejemplo leer datos de un sensor , enviar datos </a:t>
            </a:r>
            <a:r>
              <a:rPr lang="es-PE" dirty="0" smtClean="0"/>
              <a:t>hacia un archivo de texto  , etc.</a:t>
            </a:r>
          </a:p>
        </p:txBody>
      </p:sp>
    </p:spTree>
    <p:extLst>
      <p:ext uri="{BB962C8B-B14F-4D97-AF65-F5344CB8AC3E}">
        <p14:creationId xmlns:p14="http://schemas.microsoft.com/office/powerpoint/2010/main" val="28419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ELEMENTOS BASICOS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74010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538"/>
          <a:stretch/>
        </p:blipFill>
        <p:spPr>
          <a:xfrm>
            <a:off x="4654841" y="2325189"/>
            <a:ext cx="7232360" cy="419456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74320" y="2103120"/>
            <a:ext cx="2926080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CREACIÓN DEL OBJETO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274320" y="3167425"/>
            <a:ext cx="2926080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PARA ESTABLECER EL TAMAÑO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304797" y="4248089"/>
            <a:ext cx="2926080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PARA ESTABLECER EL TITULO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91491" y="5635412"/>
            <a:ext cx="3836129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PARA ESTABLECER QUE SIEMPRE SE ENCUENTRA ACTIVO</a:t>
            </a:r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BUTTON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4332848"/>
            <a:ext cx="10554574" cy="15259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b="1" dirty="0" smtClean="0">
                <a:solidFill>
                  <a:schemeClr val="bg1"/>
                </a:solidFill>
              </a:rPr>
              <a:t>Un botón es widget que permite llamar o invocar una función cuando el botón se haya presionado . Podemos interactuar con el código simplemente utilizando botones.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12282"/>
          <a:stretch/>
        </p:blipFill>
        <p:spPr>
          <a:xfrm>
            <a:off x="2708379" y="2932694"/>
            <a:ext cx="6814690" cy="36861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BUTTON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b="1" dirty="0" smtClean="0">
              <a:solidFill>
                <a:schemeClr val="bg1"/>
              </a:solidFill>
            </a:endParaRPr>
          </a:p>
          <a:p>
            <a:r>
              <a:rPr lang="es-PE" b="1" dirty="0" smtClean="0">
                <a:solidFill>
                  <a:schemeClr val="bg1"/>
                </a:solidFill>
              </a:rPr>
              <a:t>PASOS PARA USAR UN BOTON</a:t>
            </a:r>
            <a:endParaRPr lang="es-PE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PE" b="1" dirty="0" smtClean="0">
                <a:solidFill>
                  <a:schemeClr val="bg1"/>
                </a:solidFill>
              </a:rPr>
              <a:t>Primero </a:t>
            </a:r>
            <a:r>
              <a:rPr lang="es-PE" b="1" dirty="0">
                <a:solidFill>
                  <a:schemeClr val="bg1"/>
                </a:solidFill>
              </a:rPr>
              <a:t>se debe crear una función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b="1" dirty="0">
                <a:solidFill>
                  <a:schemeClr val="bg1"/>
                </a:solidFill>
              </a:rPr>
              <a:t>Segundo se debe crear un botón e indicar que el botón invoque a una función cuando el evento se lleve a cabo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b="1" dirty="0">
                <a:solidFill>
                  <a:schemeClr val="bg1"/>
                </a:solidFill>
              </a:rPr>
              <a:t>Tercero indicar el lugar donde se ubicara el </a:t>
            </a:r>
            <a:r>
              <a:rPr lang="es-PE" b="1" dirty="0" err="1">
                <a:solidFill>
                  <a:schemeClr val="bg1"/>
                </a:solidFill>
              </a:rPr>
              <a:t>boton</a:t>
            </a:r>
            <a:endParaRPr lang="es-PE" b="1" dirty="0">
              <a:solidFill>
                <a:schemeClr val="bg1"/>
              </a:solidFill>
            </a:endParaRPr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BUTTON</a:t>
            </a: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14" y="2784202"/>
            <a:ext cx="7377102" cy="36369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337" y="2784202"/>
            <a:ext cx="4284617" cy="353246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2508069" y="4127863"/>
            <a:ext cx="6126480" cy="13585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7759336" y="3082834"/>
            <a:ext cx="444137" cy="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7759337" y="3082834"/>
            <a:ext cx="0" cy="4848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18"/>
          <p:cNvSpPr/>
          <p:nvPr/>
        </p:nvSpPr>
        <p:spPr>
          <a:xfrm>
            <a:off x="7328495" y="2784202"/>
            <a:ext cx="861679" cy="29863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0,0</a:t>
            </a:r>
            <a:endParaRPr lang="es-PE" dirty="0"/>
          </a:p>
        </p:txBody>
      </p:sp>
      <p:cxnSp>
        <p:nvCxnSpPr>
          <p:cNvPr id="22" name="Conector recto 21"/>
          <p:cNvCxnSpPr/>
          <p:nvPr/>
        </p:nvCxnSpPr>
        <p:spPr>
          <a:xfrm>
            <a:off x="8634549" y="3090273"/>
            <a:ext cx="0" cy="933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7759336" y="4023361"/>
            <a:ext cx="875213" cy="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8777769" y="3325266"/>
            <a:ext cx="875682" cy="515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y</a:t>
            </a:r>
            <a:r>
              <a:rPr lang="es-PE" sz="1600" dirty="0" smtClean="0"/>
              <a:t>=100</a:t>
            </a:r>
            <a:endParaRPr lang="es-PE" sz="1600" dirty="0"/>
          </a:p>
        </p:txBody>
      </p:sp>
      <p:sp>
        <p:nvSpPr>
          <p:cNvPr id="34" name="Rectángulo 33"/>
          <p:cNvSpPr/>
          <p:nvPr/>
        </p:nvSpPr>
        <p:spPr>
          <a:xfrm>
            <a:off x="7732974" y="3629935"/>
            <a:ext cx="875682" cy="515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x=100</a:t>
            </a:r>
            <a:endParaRPr lang="es-PE" sz="16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533</TotalTime>
  <Words>872</Words>
  <Application>Microsoft Office PowerPoint</Application>
  <PresentationFormat>Panorámica</PresentationFormat>
  <Paragraphs>221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6" baseType="lpstr">
      <vt:lpstr>Arial</vt:lpstr>
      <vt:lpstr>Century Gothic</vt:lpstr>
      <vt:lpstr>Wingdings</vt:lpstr>
      <vt:lpstr>Wingdings 2</vt:lpstr>
      <vt:lpstr>Citable</vt:lpstr>
      <vt:lpstr>CLASE 6</vt:lpstr>
      <vt:lpstr>INTERFAZ GRAFICA PARTE1</vt:lpstr>
      <vt:lpstr>APLICACIÓN BASICA CON TKINTER</vt:lpstr>
      <vt:lpstr>TKINTER </vt:lpstr>
      <vt:lpstr>INTERFAZ GRAFICA CON TKINTER</vt:lpstr>
      <vt:lpstr>ELEMENTOS BASICOS</vt:lpstr>
      <vt:lpstr>BUTTON</vt:lpstr>
      <vt:lpstr>BUTTON</vt:lpstr>
      <vt:lpstr>BUTTON</vt:lpstr>
      <vt:lpstr>LABEL</vt:lpstr>
      <vt:lpstr>LABEL</vt:lpstr>
      <vt:lpstr>TEXT</vt:lpstr>
      <vt:lpstr>TEXT</vt:lpstr>
      <vt:lpstr>CANVAS</vt:lpstr>
      <vt:lpstr>RECTANGULO </vt:lpstr>
      <vt:lpstr>MAINLOOP</vt:lpstr>
      <vt:lpstr>PAQUETE PIL</vt:lpstr>
      <vt:lpstr>PAQUETE PIL</vt:lpstr>
      <vt:lpstr>Image</vt:lpstr>
      <vt:lpstr>RESIZE</vt:lpstr>
      <vt:lpstr>ROTATE</vt:lpstr>
      <vt:lpstr>ImageTk</vt:lpstr>
      <vt:lpstr>FUNCIONES</vt:lpstr>
      <vt:lpstr>MATPLOTLIB</vt:lpstr>
      <vt:lpstr>PYPLOT</vt:lpstr>
      <vt:lpstr>MATPLOTLIB POO</vt:lpstr>
      <vt:lpstr> Objeto Figure</vt:lpstr>
      <vt:lpstr>GRAFICOS</vt:lpstr>
      <vt:lpstr>GRAFICOS</vt:lpstr>
      <vt:lpstr>ANIMATION</vt:lpstr>
      <vt:lpstr>Presentación de PowerPoint</vt:lpstr>
      <vt:lpstr>PY VS PYW</vt:lpstr>
      <vt:lpstr>EJECUTABLES</vt:lpstr>
      <vt:lpstr>INTRODUCCIÓN A NUMPY</vt:lpstr>
      <vt:lpstr>NUMPY</vt:lpstr>
      <vt:lpstr>OBJETO NDARRAY </vt:lpstr>
      <vt:lpstr>FUNCIONES DE NUMPY</vt:lpstr>
      <vt:lpstr>AXIS EN NUMPY</vt:lpstr>
      <vt:lpstr>ATRIBUTOS DEL NDARRAY</vt:lpstr>
      <vt:lpstr>FUNCIONES DE NUMPY</vt:lpstr>
      <vt:lpstr>random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orlando miranda ñahui</dc:creator>
  <cp:lastModifiedBy>jorge orlando miranda ñahui</cp:lastModifiedBy>
  <cp:revision>18</cp:revision>
  <dcterms:created xsi:type="dcterms:W3CDTF">2020-02-07T22:52:02Z</dcterms:created>
  <dcterms:modified xsi:type="dcterms:W3CDTF">2020-02-15T14:19:22Z</dcterms:modified>
</cp:coreProperties>
</file>