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59" r:id="rId3"/>
    <p:sldId id="360" r:id="rId4"/>
    <p:sldId id="335" r:id="rId5"/>
    <p:sldId id="315" r:id="rId6"/>
    <p:sldId id="313" r:id="rId7"/>
    <p:sldId id="317" r:id="rId8"/>
    <p:sldId id="314" r:id="rId9"/>
    <p:sldId id="316" r:id="rId10"/>
    <p:sldId id="318" r:id="rId11"/>
    <p:sldId id="336" r:id="rId12"/>
    <p:sldId id="339" r:id="rId13"/>
    <p:sldId id="340" r:id="rId14"/>
    <p:sldId id="337" r:id="rId15"/>
    <p:sldId id="350" r:id="rId16"/>
    <p:sldId id="341" r:id="rId17"/>
    <p:sldId id="351" r:id="rId18"/>
    <p:sldId id="353" r:id="rId19"/>
    <p:sldId id="352" r:id="rId20"/>
    <p:sldId id="354" r:id="rId21"/>
    <p:sldId id="308" r:id="rId22"/>
    <p:sldId id="311" r:id="rId23"/>
    <p:sldId id="355" r:id="rId24"/>
    <p:sldId id="342" r:id="rId25"/>
    <p:sldId id="343" r:id="rId26"/>
    <p:sldId id="344" r:id="rId27"/>
    <p:sldId id="356" r:id="rId28"/>
    <p:sldId id="357" r:id="rId29"/>
    <p:sldId id="358" r:id="rId30"/>
    <p:sldId id="345" r:id="rId31"/>
    <p:sldId id="346" r:id="rId32"/>
    <p:sldId id="347" r:id="rId33"/>
    <p:sldId id="349" r:id="rId3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18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7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1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2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02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411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419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96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50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6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39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C599-34F7-43BC-A61A-0DF21520CAA1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0EA8-4AC7-4DED-8CDC-7C083DD88F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0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fox.com/es/cobertura" TargetMode="External"/><Relationship Id="rId2" Type="http://schemas.openxmlformats.org/officeDocument/2006/relationships/hyperlink" Target="https://www.lora-alliance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58979" y="2259875"/>
            <a:ext cx="9905998" cy="3471318"/>
          </a:xfrm>
        </p:spPr>
        <p:txBody>
          <a:bodyPr/>
          <a:lstStyle/>
          <a:p>
            <a:pPr marL="0" indent="0" algn="ctr">
              <a:buNone/>
            </a:pPr>
            <a:r>
              <a:rPr lang="es-PE" b="1" dirty="0" smtClean="0">
                <a:solidFill>
                  <a:srgbClr val="92D050"/>
                </a:solidFill>
              </a:rPr>
              <a:t>PLATAFORMA DE SOFTWARE Y HARDWARE LIBRE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5" name="AutoShape 8" descr="Resultado de imagen para LABOTE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10" descr="Resultado de imagen para LABOTE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35" y="353530"/>
            <a:ext cx="6570617" cy="1095375"/>
          </a:xfrm>
          <a:prstGeom prst="rect">
            <a:avLst/>
          </a:prstGeom>
        </p:spPr>
      </p:pic>
      <p:pic>
        <p:nvPicPr>
          <p:cNvPr id="1026" name="Picture 2" descr="Resultado de imagen para arduino u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13" y="3007299"/>
            <a:ext cx="7741330" cy="28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76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MODELO TCP/IP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protocolo TCP/IP permite que una computadora se comunique con otra computadora mediante el internet </a:t>
            </a:r>
            <a:r>
              <a:rPr lang="es-PE" dirty="0" err="1" smtClean="0"/>
              <a:t>atraves</a:t>
            </a:r>
            <a:r>
              <a:rPr lang="es-PE" dirty="0" smtClean="0"/>
              <a:t> del empaquetamiento de datos y el </a:t>
            </a:r>
            <a:r>
              <a:rPr lang="es-PE" dirty="0" err="1" smtClean="0"/>
              <a:t>envio</a:t>
            </a:r>
            <a:r>
              <a:rPr lang="es-PE" dirty="0" smtClean="0"/>
              <a:t> a su destino correcto</a:t>
            </a:r>
          </a:p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28" y="3216684"/>
            <a:ext cx="6248400" cy="30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>
                <a:solidFill>
                  <a:srgbClr val="00B0F0"/>
                </a:solidFill>
              </a:rPr>
              <a:t>NodeMCU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b="1" dirty="0" err="1"/>
              <a:t>NodeMCU</a:t>
            </a:r>
            <a:r>
              <a:rPr lang="es-PE" b="1" dirty="0"/>
              <a:t> es la placa de desarrollo basada en el ESP8266 para desarrollar proyectos </a:t>
            </a:r>
            <a:r>
              <a:rPr lang="es-PE" b="1" dirty="0" err="1" smtClean="0"/>
              <a:t>IoT</a:t>
            </a:r>
            <a:r>
              <a:rPr lang="es-PE" b="1" dirty="0"/>
              <a:t> </a:t>
            </a:r>
            <a:r>
              <a:rPr lang="es-PE" b="1" dirty="0" smtClean="0"/>
              <a:t>y es de código abierto .</a:t>
            </a:r>
            <a:endParaRPr lang="es-PE" b="1" dirty="0"/>
          </a:p>
        </p:txBody>
      </p:sp>
      <p:pic>
        <p:nvPicPr>
          <p:cNvPr id="1026" name="Picture 2" descr="Resultado de imagen para NODEM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31" y="2677885"/>
            <a:ext cx="6712131" cy="4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187234" y="3988231"/>
            <a:ext cx="4924697" cy="180267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El </a:t>
            </a:r>
            <a:r>
              <a:rPr lang="es-PE" sz="2400" b="1" dirty="0" err="1" smtClean="0">
                <a:solidFill>
                  <a:schemeClr val="bg1"/>
                </a:solidFill>
              </a:rPr>
              <a:t>NodeMCU</a:t>
            </a:r>
            <a:r>
              <a:rPr lang="es-PE" sz="2400" b="1" dirty="0" smtClean="0">
                <a:solidFill>
                  <a:schemeClr val="bg1"/>
                </a:solidFill>
              </a:rPr>
              <a:t> Lleva un </a:t>
            </a:r>
            <a:r>
              <a:rPr lang="es-PE" sz="2400" b="1" dirty="0">
                <a:solidFill>
                  <a:schemeClr val="bg1"/>
                </a:solidFill>
              </a:rPr>
              <a:t>chip que se suele llamar </a:t>
            </a:r>
            <a:r>
              <a:rPr lang="es-PE" sz="2400" b="1" dirty="0" err="1">
                <a:solidFill>
                  <a:schemeClr val="bg1"/>
                </a:solidFill>
              </a:rPr>
              <a:t>SoC</a:t>
            </a:r>
            <a:r>
              <a:rPr lang="es-PE" sz="2400" b="1" dirty="0">
                <a:solidFill>
                  <a:schemeClr val="bg1"/>
                </a:solidFill>
              </a:rPr>
              <a:t> (</a:t>
            </a:r>
            <a:r>
              <a:rPr lang="es-PE" sz="2400" b="1" dirty="0" err="1">
                <a:solidFill>
                  <a:schemeClr val="bg1"/>
                </a:solidFill>
              </a:rPr>
              <a:t>Sytem</a:t>
            </a:r>
            <a:r>
              <a:rPr lang="es-PE" sz="2400" b="1" dirty="0">
                <a:solidFill>
                  <a:schemeClr val="bg1"/>
                </a:solidFill>
              </a:rPr>
              <a:t> </a:t>
            </a:r>
            <a:r>
              <a:rPr lang="es-PE" sz="2400" b="1" dirty="0" err="1">
                <a:solidFill>
                  <a:schemeClr val="bg1"/>
                </a:solidFill>
              </a:rPr>
              <a:t>on</a:t>
            </a:r>
            <a:r>
              <a:rPr lang="es-PE" sz="2400" b="1" dirty="0">
                <a:solidFill>
                  <a:schemeClr val="bg1"/>
                </a:solidFill>
              </a:rPr>
              <a:t> a Chip) que dentro tiene un microcontrolador o MCU.</a:t>
            </a:r>
          </a:p>
        </p:txBody>
      </p:sp>
    </p:spTree>
    <p:extLst>
      <p:ext uri="{BB962C8B-B14F-4D97-AF65-F5344CB8AC3E}">
        <p14:creationId xmlns:p14="http://schemas.microsoft.com/office/powerpoint/2010/main" val="370641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>
                <a:solidFill>
                  <a:srgbClr val="0070C0"/>
                </a:solidFill>
              </a:rPr>
              <a:t>NodeMCU</a:t>
            </a:r>
            <a:r>
              <a:rPr lang="es-PE" b="1" dirty="0" smtClean="0">
                <a:solidFill>
                  <a:srgbClr val="0070C0"/>
                </a:solidFill>
              </a:rPr>
              <a:t> y ARDUINO UNO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25" y="3568156"/>
            <a:ext cx="3201488" cy="2952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765" y="3491956"/>
            <a:ext cx="2228850" cy="310515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38200" y="2338250"/>
            <a:ext cx="3472543" cy="94469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B0F0"/>
                </a:solidFill>
              </a:rPr>
              <a:t>BASADO EN EL ESP8266</a:t>
            </a:r>
            <a:endParaRPr lang="es-PE" sz="2400" b="1" dirty="0">
              <a:solidFill>
                <a:srgbClr val="00B0F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272346" y="2338249"/>
            <a:ext cx="4125687" cy="94469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B0F0"/>
                </a:solidFill>
              </a:rPr>
              <a:t>BASADO EN EL ATMEGA328P</a:t>
            </a:r>
            <a:endParaRPr lang="es-PE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1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>
                <a:solidFill>
                  <a:srgbClr val="0070C0"/>
                </a:solidFill>
              </a:rPr>
              <a:t>NodeMCU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b="1" dirty="0" smtClean="0">
                <a:solidFill>
                  <a:srgbClr val="00B050"/>
                </a:solidFill>
              </a:rPr>
              <a:t>El </a:t>
            </a:r>
            <a:r>
              <a:rPr lang="es-PE" b="1" dirty="0" err="1" smtClean="0">
                <a:solidFill>
                  <a:srgbClr val="00B050"/>
                </a:solidFill>
              </a:rPr>
              <a:t>SoC</a:t>
            </a:r>
            <a:r>
              <a:rPr lang="es-PE" b="1" dirty="0" smtClean="0">
                <a:solidFill>
                  <a:srgbClr val="00B050"/>
                </a:solidFill>
              </a:rPr>
              <a:t> ESP8266 presenta la siguientes </a:t>
            </a:r>
            <a:r>
              <a:rPr lang="es-PE" b="1" dirty="0" err="1" smtClean="0">
                <a:solidFill>
                  <a:srgbClr val="00B050"/>
                </a:solidFill>
              </a:rPr>
              <a:t>caracteristicas</a:t>
            </a:r>
            <a:r>
              <a:rPr lang="es-PE" b="1" dirty="0" smtClean="0">
                <a:solidFill>
                  <a:srgbClr val="00B050"/>
                </a:solidFill>
              </a:rPr>
              <a:t> </a:t>
            </a:r>
            <a:endParaRPr lang="es-PE" dirty="0"/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 smtClean="0">
                <a:solidFill>
                  <a:srgbClr val="002060"/>
                </a:solidFill>
              </a:rPr>
              <a:t>Incorpora </a:t>
            </a:r>
            <a:r>
              <a:rPr lang="es-PE" dirty="0">
                <a:solidFill>
                  <a:srgbClr val="002060"/>
                </a:solidFill>
              </a:rPr>
              <a:t>una MCU de 32-bit de bajo consumo (</a:t>
            </a:r>
            <a:r>
              <a:rPr lang="es-PE" dirty="0" err="1">
                <a:solidFill>
                  <a:srgbClr val="002060"/>
                </a:solidFill>
              </a:rPr>
              <a:t>Tensilica</a:t>
            </a:r>
            <a:r>
              <a:rPr lang="es-PE" dirty="0">
                <a:solidFill>
                  <a:srgbClr val="002060"/>
                </a:solidFill>
              </a:rPr>
              <a:t> L106)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rgbClr val="002060"/>
                </a:solidFill>
              </a:rPr>
              <a:t>Módulo </a:t>
            </a:r>
            <a:r>
              <a:rPr lang="es-PE" dirty="0" err="1">
                <a:solidFill>
                  <a:srgbClr val="002060"/>
                </a:solidFill>
              </a:rPr>
              <a:t>WiFi</a:t>
            </a:r>
            <a:r>
              <a:rPr lang="es-PE" dirty="0">
                <a:solidFill>
                  <a:srgbClr val="002060"/>
                </a:solidFill>
              </a:rPr>
              <a:t> de 2.4 GHz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rgbClr val="002060"/>
                </a:solidFill>
              </a:rPr>
              <a:t>RAM de unos 50 kB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rgbClr val="002060"/>
                </a:solidFill>
              </a:rPr>
              <a:t>1 entrada analógica de 10-bit (ADC)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rgbClr val="002060"/>
                </a:solidFill>
              </a:rPr>
              <a:t>17 pines de entrada y salida GPIO (de propósito general)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344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PROGRAMACIÓN </a:t>
            </a:r>
            <a:r>
              <a:rPr lang="es-PE" b="1" dirty="0" err="1" smtClean="0">
                <a:solidFill>
                  <a:srgbClr val="0070C0"/>
                </a:solidFill>
              </a:rPr>
              <a:t>NodeMCU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Se necesita instalar un </a:t>
            </a:r>
            <a:r>
              <a:rPr lang="es-PE" dirty="0" err="1" smtClean="0"/>
              <a:t>pluggin</a:t>
            </a:r>
            <a:r>
              <a:rPr lang="es-PE" dirty="0" smtClean="0"/>
              <a:t> desde la siguiente URL  :</a:t>
            </a:r>
          </a:p>
          <a:p>
            <a:pPr marL="0" indent="0">
              <a:buNone/>
            </a:pPr>
            <a:r>
              <a:rPr lang="es-PE" dirty="0">
                <a:hlinkClick r:id="rId2"/>
              </a:rPr>
              <a:t>http://arduino.esp8266.com/stable/package_esp8266com_index.json</a:t>
            </a:r>
            <a:endParaRPr lang="es-PE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4641"/>
            <a:ext cx="6127024" cy="3618411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154363" y="4001294"/>
            <a:ext cx="4010297" cy="12409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Este paso es necesario si se requiere programar mediante el IDE ARDUINO el </a:t>
            </a:r>
            <a:r>
              <a:rPr lang="es-PE" sz="2400" b="1" dirty="0" err="1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NodeMCU</a:t>
            </a:r>
            <a:endParaRPr lang="es-PE" sz="2400" b="1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PROGRAMACIÓN </a:t>
            </a:r>
            <a:r>
              <a:rPr lang="es-PE" b="1" dirty="0" err="1" smtClean="0">
                <a:solidFill>
                  <a:srgbClr val="002060"/>
                </a:solidFill>
              </a:rPr>
              <a:t>NodeMCU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herramientas -&gt; placa -&gt;</a:t>
            </a:r>
            <a:r>
              <a:rPr lang="es-PE" dirty="0"/>
              <a:t>Gestor de Tarjetas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6" y="2599509"/>
            <a:ext cx="9185910" cy="4258491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319349" y="2272937"/>
            <a:ext cx="4572000" cy="32657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esp8266 </a:t>
            </a:r>
            <a:r>
              <a:rPr lang="es-PE" dirty="0" err="1"/>
              <a:t>by</a:t>
            </a:r>
            <a:r>
              <a:rPr lang="es-PE" dirty="0"/>
              <a:t> ESP8266 </a:t>
            </a:r>
            <a:r>
              <a:rPr lang="es-PE" dirty="0" err="1"/>
              <a:t>Community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69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2569"/>
            <a:ext cx="10515600" cy="1155654"/>
          </a:xfrm>
        </p:spPr>
        <p:txBody>
          <a:bodyPr/>
          <a:lstStyle/>
          <a:p>
            <a:pPr algn="ctr"/>
            <a:r>
              <a:rPr lang="es-PE" b="1" dirty="0" err="1" smtClean="0">
                <a:solidFill>
                  <a:srgbClr val="0070C0"/>
                </a:solidFill>
              </a:rPr>
              <a:t>NodeMCU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758145" y="1199560"/>
            <a:ext cx="2675709" cy="6260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CONEXIÓN A UN RED WIFI </a:t>
            </a:r>
            <a:endParaRPr lang="es-PE" b="1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1690"/>
            <a:ext cx="9261566" cy="4353084"/>
          </a:xfrm>
          <a:prstGeom prst="rect">
            <a:avLst/>
          </a:prstGeom>
        </p:spPr>
      </p:pic>
      <p:sp>
        <p:nvSpPr>
          <p:cNvPr id="6" name="Nube 5"/>
          <p:cNvSpPr/>
          <p:nvPr/>
        </p:nvSpPr>
        <p:spPr>
          <a:xfrm>
            <a:off x="269966" y="274729"/>
            <a:ext cx="3043645" cy="1711234"/>
          </a:xfrm>
          <a:prstGeom prst="cloud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ID:LABOTEC</a:t>
            </a:r>
          </a:p>
          <a:p>
            <a:pPr algn="ctr"/>
            <a:r>
              <a:rPr lang="es-PE" dirty="0" smtClean="0"/>
              <a:t>PASS:12345678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785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ENCEDER UN LED DESDE UNA PAGINA WEB</a:t>
            </a:r>
            <a:endParaRPr lang="es-PE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074" y="2165146"/>
            <a:ext cx="8601075" cy="43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5">
                    <a:lumMod val="75000"/>
                  </a:schemeClr>
                </a:solidFill>
              </a:rPr>
              <a:t>CONTROL DE DIODO LED Y MOTOR DC DESDE UNA PAGINA WEB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7" y="1825625"/>
            <a:ext cx="10985863" cy="4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5">
                    <a:lumMod val="75000"/>
                  </a:schemeClr>
                </a:solidFill>
              </a:rPr>
              <a:t>PRESENTACIÓN DE LA PAGINA WEB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www conocida como Word Wide </a:t>
            </a:r>
            <a:r>
              <a:rPr lang="es-PE" dirty="0"/>
              <a:t>W</a:t>
            </a:r>
            <a:r>
              <a:rPr lang="es-PE" dirty="0" smtClean="0"/>
              <a:t>eb hace uso de un protocolo conocido como </a:t>
            </a:r>
            <a:r>
              <a:rPr lang="es-PE" b="1" dirty="0" smtClean="0">
                <a:solidFill>
                  <a:srgbClr val="0070C0"/>
                </a:solidFill>
              </a:rPr>
              <a:t>HTTP</a:t>
            </a:r>
            <a:r>
              <a:rPr lang="es-PE" dirty="0" smtClean="0"/>
              <a:t> y que para poder crear un contenido de una pagina web se hace uso de </a:t>
            </a:r>
            <a:r>
              <a:rPr lang="es-PE" b="1" dirty="0" smtClean="0">
                <a:solidFill>
                  <a:srgbClr val="0070C0"/>
                </a:solidFill>
              </a:rPr>
              <a:t>HTML</a:t>
            </a:r>
            <a:r>
              <a:rPr lang="es-PE" dirty="0" smtClean="0"/>
              <a:t> , es decir con HTML detallamos el contenido de la pagina WEB</a:t>
            </a:r>
          </a:p>
          <a:p>
            <a:r>
              <a:rPr lang="es-PE" dirty="0" smtClean="0"/>
              <a:t>Adicionalmente se puede hacer uso de</a:t>
            </a:r>
            <a:r>
              <a:rPr lang="es-PE" b="1" dirty="0" smtClean="0">
                <a:solidFill>
                  <a:srgbClr val="00B050"/>
                </a:solidFill>
              </a:rPr>
              <a:t> CSS </a:t>
            </a:r>
            <a:r>
              <a:rPr lang="es-PE" dirty="0" smtClean="0"/>
              <a:t>con el fin de poder dar un mejor estilo a  la pagina web , con CSS detallamos el estilo de presentación de la pagina WEB</a:t>
            </a:r>
          </a:p>
          <a:p>
            <a:r>
              <a:rPr lang="es-PE" dirty="0" smtClean="0"/>
              <a:t>Para futuras aplicaciones se recomienda tener conocimiento del lenguaje interpretado llamado </a:t>
            </a:r>
            <a:r>
              <a:rPr lang="es-PE" b="1" dirty="0" smtClean="0">
                <a:solidFill>
                  <a:schemeClr val="accent5">
                    <a:lumMod val="50000"/>
                  </a:schemeClr>
                </a:solidFill>
              </a:rPr>
              <a:t>JavaScript</a:t>
            </a:r>
            <a:r>
              <a:rPr lang="es-PE" dirty="0" smtClean="0"/>
              <a:t> utilizado en el diseño de paginas , ya que le agrega dinamismo a una pagina web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342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COMUNICACIÓN SERIAL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b="1" dirty="0">
                <a:effectLst/>
              </a:rPr>
              <a:t>La comunicación serie </a:t>
            </a:r>
            <a:r>
              <a:rPr lang="es-PE" sz="2800" b="1" dirty="0" smtClean="0">
                <a:effectLst/>
              </a:rPr>
              <a:t> </a:t>
            </a:r>
            <a:r>
              <a:rPr lang="es-PE" sz="2800" b="1" dirty="0">
                <a:effectLst/>
              </a:rPr>
              <a:t>es el proceso de envío de datos de un bit a la vez, de forma secuencial, sobre un canal de comunicación </a:t>
            </a:r>
            <a:r>
              <a:rPr lang="es-PE" sz="2800" b="1" dirty="0" smtClean="0">
                <a:effectLst/>
              </a:rPr>
              <a:t>.</a:t>
            </a:r>
          </a:p>
          <a:p>
            <a:r>
              <a:rPr lang="es-PE" b="1" dirty="0" smtClean="0"/>
              <a:t>Es muy importante a la hora de querer comunicar un </a:t>
            </a:r>
            <a:r>
              <a:rPr lang="es-PE" b="1" dirty="0" err="1" smtClean="0"/>
              <a:t>arduino</a:t>
            </a:r>
            <a:r>
              <a:rPr lang="es-PE" b="1" dirty="0" smtClean="0"/>
              <a:t> y nuestra laptop o computadora </a:t>
            </a:r>
            <a:r>
              <a:rPr lang="es-PE" sz="2800" b="1" dirty="0" smtClean="0">
                <a:effectLst/>
              </a:rPr>
              <a:t> ya sea para enviar o recibir datos.</a:t>
            </a:r>
            <a:endParaRPr lang="es-PE" sz="2800" b="1" dirty="0"/>
          </a:p>
        </p:txBody>
      </p:sp>
      <p:pic>
        <p:nvPicPr>
          <p:cNvPr id="1026" name="Picture 2" descr="Resultado de imagen para LAPTOP Y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46" y="3814354"/>
            <a:ext cx="9326880" cy="27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5">
                    <a:lumMod val="50000"/>
                  </a:schemeClr>
                </a:solidFill>
              </a:rPr>
              <a:t>ELEMENTOS BASICOS DE UNA PAGINA WEB</a:t>
            </a:r>
            <a:endParaRPr lang="es-PE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7" y="1825625"/>
            <a:ext cx="11323320" cy="4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5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INTERNET DE LAS COSAS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protocolos de comunicación más utilizados son HTTP, MQTT y </a:t>
            </a:r>
            <a:r>
              <a:rPr lang="es-PE" dirty="0" err="1"/>
              <a:t>CoAP</a:t>
            </a:r>
            <a:r>
              <a:rPr lang="es-PE" dirty="0"/>
              <a:t>. Además, para comunicarnos, existen diferentes redes como </a:t>
            </a:r>
            <a:r>
              <a:rPr lang="es-PE" b="1" dirty="0" err="1">
                <a:hlinkClick r:id="rId2"/>
              </a:rPr>
              <a:t>LoRa</a:t>
            </a:r>
            <a:r>
              <a:rPr lang="es-PE" dirty="0"/>
              <a:t> o </a:t>
            </a:r>
            <a:r>
              <a:rPr lang="es-PE" b="1" dirty="0" err="1">
                <a:hlinkClick r:id="rId3"/>
              </a:rPr>
              <a:t>SigFox</a:t>
            </a:r>
            <a:r>
              <a:rPr lang="es-PE" dirty="0"/>
              <a:t>. Son redes WAN para el </a:t>
            </a:r>
            <a:r>
              <a:rPr lang="es-PE" dirty="0" err="1"/>
              <a:t>IoT</a:t>
            </a:r>
            <a:r>
              <a:rPr lang="es-PE" dirty="0"/>
              <a:t> y una alternativa a los sistemas tradicionales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95002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PLATAFORMAS DE IOT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 err="1" smtClean="0"/>
              <a:t>ThinkSpeak</a:t>
            </a:r>
            <a:endParaRPr lang="es-P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 err="1" smtClean="0"/>
              <a:t>Cayenne</a:t>
            </a:r>
            <a:endParaRPr lang="es-P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AWS (Amazon Web </a:t>
            </a:r>
            <a:r>
              <a:rPr lang="es-PE" dirty="0" err="1" smtClean="0"/>
              <a:t>Services</a:t>
            </a:r>
            <a:r>
              <a:rPr lang="es-PE" dirty="0" smtClean="0"/>
              <a:t>) IOT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Google Cloud </a:t>
            </a:r>
            <a:r>
              <a:rPr lang="es-PE" dirty="0" err="1" smtClean="0"/>
              <a:t>Platform</a:t>
            </a:r>
            <a:r>
              <a:rPr lang="es-PE" dirty="0" smtClean="0"/>
              <a:t> </a:t>
            </a:r>
            <a:r>
              <a:rPr lang="es-PE" dirty="0" err="1" smtClean="0"/>
              <a:t>IoT</a:t>
            </a:r>
            <a:endParaRPr lang="es-P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IBM Watson </a:t>
            </a:r>
            <a:r>
              <a:rPr lang="es-PE" dirty="0" err="1" smtClean="0"/>
              <a:t>IoT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5805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800" b="1" dirty="0" smtClean="0">
                <a:solidFill>
                  <a:srgbClr val="0070C0"/>
                </a:solidFill>
              </a:rPr>
              <a:t>ENVIO DE DATOS A LA NUBE</a:t>
            </a:r>
            <a:endParaRPr lang="es-PE" sz="48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DIAGRAMA DE BLOQUES DE ENVIO DE DATOS  A LA NUBE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82813" y="3195677"/>
            <a:ext cx="1894115" cy="8972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NodeMCU</a:t>
            </a:r>
            <a:endParaRPr lang="es-PE" sz="2400" b="1" dirty="0" smtClean="0">
              <a:solidFill>
                <a:srgbClr val="0070C0"/>
              </a:solidFill>
            </a:endParaRP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ESP8266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55871" y="3260772"/>
            <a:ext cx="1894115" cy="6702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INTERNET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5941180" y="5371346"/>
            <a:ext cx="1894115" cy="6702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INTERNET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0" y="5366485"/>
            <a:ext cx="2573382" cy="59336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COMPUTADORA</a:t>
            </a:r>
          </a:p>
        </p:txBody>
      </p:sp>
      <p:sp>
        <p:nvSpPr>
          <p:cNvPr id="8" name="Nube 7"/>
          <p:cNvSpPr/>
          <p:nvPr/>
        </p:nvSpPr>
        <p:spPr>
          <a:xfrm>
            <a:off x="8265386" y="3543209"/>
            <a:ext cx="3043645" cy="2175669"/>
          </a:xfrm>
          <a:prstGeom prst="cloud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CLOUD</a:t>
            </a:r>
          </a:p>
          <a:p>
            <a:pPr algn="ctr"/>
            <a:r>
              <a:rPr lang="es-PE" dirty="0" err="1" smtClean="0"/>
              <a:t>ThingSpeak</a:t>
            </a:r>
            <a:endParaRPr lang="es-PE" dirty="0"/>
          </a:p>
        </p:txBody>
      </p:sp>
      <p:sp>
        <p:nvSpPr>
          <p:cNvPr id="9" name="Flecha derecha 8"/>
          <p:cNvSpPr/>
          <p:nvPr/>
        </p:nvSpPr>
        <p:spPr>
          <a:xfrm>
            <a:off x="4201614" y="3552655"/>
            <a:ext cx="745127" cy="18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 derecha 9"/>
          <p:cNvSpPr/>
          <p:nvPr/>
        </p:nvSpPr>
        <p:spPr>
          <a:xfrm>
            <a:off x="6949986" y="3552655"/>
            <a:ext cx="1270632" cy="18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derecha 10"/>
          <p:cNvSpPr/>
          <p:nvPr/>
        </p:nvSpPr>
        <p:spPr>
          <a:xfrm flipH="1">
            <a:off x="8038890" y="5495192"/>
            <a:ext cx="1197838" cy="25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derecha 11"/>
          <p:cNvSpPr/>
          <p:nvPr/>
        </p:nvSpPr>
        <p:spPr>
          <a:xfrm flipH="1">
            <a:off x="2592164" y="5546257"/>
            <a:ext cx="1039754" cy="19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redondeado 12"/>
          <p:cNvSpPr/>
          <p:nvPr/>
        </p:nvSpPr>
        <p:spPr>
          <a:xfrm>
            <a:off x="838200" y="6117624"/>
            <a:ext cx="1959428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UBICADO EN OTRO PAIS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438695" y="2383405"/>
            <a:ext cx="1959428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UBICADO EN PERU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2914035" y="3260772"/>
            <a:ext cx="1178449" cy="740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ROUTER</a:t>
            </a:r>
            <a:endParaRPr lang="es-PE" dirty="0"/>
          </a:p>
        </p:txBody>
      </p:sp>
      <p:sp>
        <p:nvSpPr>
          <p:cNvPr id="17" name="Flecha derecha 16"/>
          <p:cNvSpPr/>
          <p:nvPr/>
        </p:nvSpPr>
        <p:spPr>
          <a:xfrm>
            <a:off x="2136866" y="3543209"/>
            <a:ext cx="745127" cy="228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redondeado 17"/>
          <p:cNvSpPr/>
          <p:nvPr/>
        </p:nvSpPr>
        <p:spPr>
          <a:xfrm>
            <a:off x="3720936" y="5363082"/>
            <a:ext cx="1178449" cy="740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ROUTER</a:t>
            </a:r>
            <a:endParaRPr lang="es-PE" dirty="0"/>
          </a:p>
        </p:txBody>
      </p:sp>
      <p:sp>
        <p:nvSpPr>
          <p:cNvPr id="19" name="Flecha derecha 18"/>
          <p:cNvSpPr/>
          <p:nvPr/>
        </p:nvSpPr>
        <p:spPr>
          <a:xfrm flipH="1">
            <a:off x="5030018" y="5677992"/>
            <a:ext cx="707567" cy="144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4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0070C0"/>
                </a:solidFill>
              </a:rPr>
              <a:t>PLATAFORMA </a:t>
            </a:r>
            <a:r>
              <a:rPr lang="es-PE" b="1" dirty="0" err="1">
                <a:solidFill>
                  <a:srgbClr val="0070C0"/>
                </a:solidFill>
              </a:rPr>
              <a:t>ThingSpeak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 err="1" smtClean="0"/>
              <a:t>ThingSpeak</a:t>
            </a:r>
            <a:r>
              <a:rPr lang="es-PE" dirty="0" smtClean="0"/>
              <a:t> es </a:t>
            </a:r>
            <a:r>
              <a:rPr lang="es-PE" dirty="0"/>
              <a:t>un plataforma de Internet of </a:t>
            </a:r>
            <a:r>
              <a:rPr lang="es-PE" dirty="0" err="1"/>
              <a:t>Things</a:t>
            </a:r>
            <a:r>
              <a:rPr lang="es-PE" dirty="0"/>
              <a:t> (</a:t>
            </a:r>
            <a:r>
              <a:rPr lang="es-PE" dirty="0" err="1" smtClean="0"/>
              <a:t>IoT</a:t>
            </a:r>
            <a:r>
              <a:rPr lang="es-PE" dirty="0" smtClean="0"/>
              <a:t>)</a:t>
            </a:r>
            <a:r>
              <a:rPr lang="es-PE" dirty="0"/>
              <a:t> </a:t>
            </a:r>
            <a:r>
              <a:rPr lang="es-PE" dirty="0" smtClean="0"/>
              <a:t>que </a:t>
            </a:r>
            <a:r>
              <a:rPr lang="es-PE" dirty="0"/>
              <a:t>permite recoger y almacenar datos de sensores en la nube y desarrollar aplicaciones </a:t>
            </a:r>
            <a:r>
              <a:rPr lang="es-PE" dirty="0" err="1"/>
              <a:t>IoT</a:t>
            </a:r>
            <a:r>
              <a:rPr lang="es-PE" dirty="0"/>
              <a:t>. </a:t>
            </a:r>
            <a:endParaRPr lang="es-P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 err="1" smtClean="0"/>
              <a:t>Thinkspeak</a:t>
            </a:r>
            <a:r>
              <a:rPr lang="es-PE" dirty="0" smtClean="0"/>
              <a:t> </a:t>
            </a:r>
            <a:r>
              <a:rPr lang="es-PE" dirty="0"/>
              <a:t>también ofrece aplicaciones que permiten analizar y visualizar tus datos en MATLAB y actuar sobre los datos. Los datos de los sensores pueden ser enviados desde </a:t>
            </a:r>
            <a:r>
              <a:rPr lang="es-PE" dirty="0" err="1" smtClean="0"/>
              <a:t>Node</a:t>
            </a:r>
            <a:r>
              <a:rPr lang="es-PE" dirty="0" smtClean="0"/>
              <a:t> MCU, </a:t>
            </a:r>
            <a:r>
              <a:rPr lang="es-PE" dirty="0" err="1"/>
              <a:t>Raspberry</a:t>
            </a:r>
            <a:r>
              <a:rPr lang="es-PE" dirty="0"/>
              <a:t> Pi, </a:t>
            </a:r>
            <a:r>
              <a:rPr lang="es-PE" dirty="0" err="1"/>
              <a:t>BeagleBone</a:t>
            </a:r>
            <a:r>
              <a:rPr lang="es-PE" dirty="0"/>
              <a:t> Black </a:t>
            </a:r>
            <a:r>
              <a:rPr lang="es-PE" dirty="0" smtClean="0"/>
              <a:t>, etc.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875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PLATAFORMA </a:t>
            </a:r>
            <a:r>
              <a:rPr lang="es-PE" b="1" dirty="0" err="1" smtClean="0">
                <a:solidFill>
                  <a:srgbClr val="0070C0"/>
                </a:solidFill>
              </a:rPr>
              <a:t>ThingSpeak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hacer uso de la plataforma </a:t>
            </a:r>
            <a:r>
              <a:rPr lang="es-PE" dirty="0" err="1"/>
              <a:t>T</a:t>
            </a:r>
            <a:r>
              <a:rPr lang="es-PE" dirty="0" err="1" smtClean="0"/>
              <a:t>hingSpeak</a:t>
            </a:r>
            <a:r>
              <a:rPr lang="es-PE" dirty="0" smtClean="0"/>
              <a:t> , se debe estar registrado en </a:t>
            </a:r>
            <a:r>
              <a:rPr lang="es-PE" dirty="0" err="1" smtClean="0"/>
              <a:t>mathworks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59" y="2614613"/>
            <a:ext cx="8325394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>
                <a:solidFill>
                  <a:srgbClr val="0070C0"/>
                </a:solidFill>
              </a:rPr>
              <a:t>ThingSpeak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Creación de cuenta en </a:t>
            </a:r>
            <a:r>
              <a:rPr lang="es-PE" dirty="0" err="1" smtClean="0"/>
              <a:t>ThingSpeak</a:t>
            </a:r>
            <a:r>
              <a:rPr lang="es-PE" dirty="0"/>
              <a:t> </a:t>
            </a:r>
            <a:r>
              <a:rPr lang="es-PE" dirty="0" smtClean="0"/>
              <a:t>, acceder al siguiente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/>
              <a:t> </a:t>
            </a:r>
            <a:r>
              <a:rPr lang="es-PE" dirty="0" smtClean="0">
                <a:hlinkClick r:id="rId2"/>
              </a:rPr>
              <a:t>https://</a:t>
            </a:r>
            <a:r>
              <a:rPr lang="es-PE" dirty="0">
                <a:hlinkClick r:id="rId2"/>
              </a:rPr>
              <a:t>thingspeak.com/</a:t>
            </a:r>
            <a:r>
              <a:rPr lang="es-PE" dirty="0"/>
              <a:t> </a:t>
            </a:r>
            <a:endParaRPr lang="es-P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Luego de registrarnos ir a la siguiente diapositiva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940526" y="2259875"/>
            <a:ext cx="5930537" cy="548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2060"/>
                </a:solidFill>
              </a:rPr>
              <a:t>Permite almacenar datos, visualizarlos y exponerlos a otras </a:t>
            </a:r>
            <a:r>
              <a:rPr lang="es-PE" sz="2000" b="1" dirty="0" err="1">
                <a:solidFill>
                  <a:srgbClr val="002060"/>
                </a:solidFill>
              </a:rPr>
              <a:t>APIs</a:t>
            </a:r>
            <a:r>
              <a:rPr lang="es-PE" sz="2000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023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CHANNELS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88" y="2575674"/>
            <a:ext cx="10174878" cy="487015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39633" y="1731022"/>
            <a:ext cx="6374675" cy="804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CADA PROYECTO NUEVO REPRESENTA UN CHANNEL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898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CAMPOS DE UN CHANNEL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CAMPO</a:t>
            </a:r>
            <a:r>
              <a:rPr lang="es-PE" dirty="0" smtClean="0">
                <a:sym typeface="Wingdings" panose="05000000000000000000" pitchFamily="2" charset="2"/>
              </a:rPr>
              <a:t>VARIABLE QUE ALMACENA ALGUN TIPO DE INFORMACIÓN</a:t>
            </a:r>
            <a:endParaRPr lang="es-PE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CADA CHANNEL PUEDE TENER MAXIMO 8 CAMPOS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1" y="2756263"/>
            <a:ext cx="11398160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02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API KEY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API es una especificación formal sobre cómo un módulo de un software se comunica o interactúa con </a:t>
            </a:r>
            <a:r>
              <a:rPr lang="es-PE" dirty="0" smtClean="0"/>
              <a:t>otro.</a:t>
            </a:r>
          </a:p>
          <a:p>
            <a:r>
              <a:rPr lang="es-PE" dirty="0" smtClean="0"/>
              <a:t>Con el fin de poder conectarnos a </a:t>
            </a:r>
            <a:r>
              <a:rPr lang="es-PE" dirty="0" err="1" smtClean="0"/>
              <a:t>ThingSpeak</a:t>
            </a:r>
            <a:r>
              <a:rPr lang="es-PE" dirty="0" smtClean="0"/>
              <a:t> se requiere una API KEY que representa una contraseña para poder enviar datos a la web </a:t>
            </a: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75657" y="3971109"/>
            <a:ext cx="2455817" cy="9274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READ API KEY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847806" y="3914504"/>
            <a:ext cx="2577737" cy="9274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WRITE API KEY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1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COMUNICACIÓN SERIAL UART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346200" y="2939992"/>
            <a:ext cx="2104571" cy="20029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ARDUINO </a:t>
            </a:r>
          </a:p>
          <a:p>
            <a:pPr algn="ctr"/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8138886" y="2999808"/>
            <a:ext cx="2104571" cy="20029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DISPOSITIVO</a:t>
            </a:r>
          </a:p>
          <a:p>
            <a:pPr algn="ctr"/>
            <a:endParaRPr lang="es-PE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686628" y="3730171"/>
            <a:ext cx="4274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3614057" y="4279672"/>
            <a:ext cx="4347028" cy="24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3628572" y="3060755"/>
            <a:ext cx="656772" cy="382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TX</a:t>
            </a:r>
            <a:endParaRPr lang="es-PE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3614057" y="4567068"/>
            <a:ext cx="671286" cy="382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RX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289799" y="3024187"/>
            <a:ext cx="722087" cy="382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RX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7228113" y="4567068"/>
            <a:ext cx="732972" cy="382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TX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1515291" y="1825625"/>
            <a:ext cx="5982789" cy="656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PERMITE COMUNICAR DOS DISPOSITIVOS </a:t>
            </a:r>
            <a:endParaRPr lang="es-P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3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SENSOR DE TEMPERATURA Y HUMEDAD 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La temperatura es una medida del calor y que su medida se expresa en grados centígrados(°C) , Fahrenheit (°F), kelvin(K)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Convencionalmente se hace uso de un </a:t>
            </a:r>
            <a:r>
              <a:rPr lang="es-PE" b="1" dirty="0" smtClean="0">
                <a:solidFill>
                  <a:srgbClr val="FF0000"/>
                </a:solidFill>
              </a:rPr>
              <a:t>TERMOMETRO</a:t>
            </a:r>
            <a:r>
              <a:rPr lang="es-PE" dirty="0" smtClean="0"/>
              <a:t> para su medición 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5" y="3592287"/>
            <a:ext cx="5416595" cy="31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HUMEDAD RELATIVA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b="1" dirty="0" smtClean="0">
                <a:solidFill>
                  <a:srgbClr val="7030A0"/>
                </a:solidFill>
              </a:rPr>
              <a:t>HUMEDAD ABSOLUTA</a:t>
            </a:r>
          </a:p>
          <a:p>
            <a:r>
              <a:rPr lang="es-PE" dirty="0" smtClean="0"/>
              <a:t>La cantidad de agua que posee un volumen de aire </a:t>
            </a:r>
            <a:endParaRPr lang="es-PE" dirty="0"/>
          </a:p>
          <a:p>
            <a:pPr>
              <a:buFont typeface="Wingdings" panose="05000000000000000000" pitchFamily="2" charset="2"/>
              <a:buChar char="v"/>
            </a:pPr>
            <a:r>
              <a:rPr lang="es-PE" b="1" dirty="0" smtClean="0"/>
              <a:t>La humedad relativa </a:t>
            </a:r>
            <a:r>
              <a:rPr lang="es-PE" dirty="0" smtClean="0"/>
              <a:t>expresa la relación que hay entre </a:t>
            </a:r>
            <a:r>
              <a:rPr lang="es-PE" dirty="0"/>
              <a:t>la cantidad de vapor de agua que tiene una masa de aire y la máxima </a:t>
            </a:r>
            <a:r>
              <a:rPr lang="es-PE" dirty="0" smtClean="0"/>
              <a:t>que esta podría tener.</a:t>
            </a:r>
          </a:p>
          <a:p>
            <a:r>
              <a:rPr lang="es-PE" dirty="0" smtClean="0"/>
              <a:t>Su medición lo realiza un instrumento llamado </a:t>
            </a:r>
            <a:r>
              <a:rPr lang="es-PE" b="1" dirty="0" smtClean="0">
                <a:solidFill>
                  <a:srgbClr val="00B0F0"/>
                </a:solidFill>
              </a:rPr>
              <a:t>HIGROMETRO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58537" y="4937760"/>
            <a:ext cx="4193177" cy="1058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Su valor se expresa en porcentaje </a:t>
            </a:r>
          </a:p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[0        -      100]%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83" y="4837566"/>
            <a:ext cx="3810000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solidFill>
                  <a:srgbClr val="00B0F0"/>
                </a:solidFill>
              </a:rPr>
              <a:t>SENSOR DE TEMPERATURA Y HUMEDAD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PE" b="1" dirty="0" smtClean="0">
                <a:solidFill>
                  <a:srgbClr val="00B050"/>
                </a:solidFill>
              </a:rPr>
              <a:t>SENSOR DHT 11</a:t>
            </a:r>
          </a:p>
          <a:p>
            <a:pPr marL="0" indent="0">
              <a:buNone/>
            </a:pPr>
            <a:r>
              <a:rPr lang="es-PE" dirty="0" smtClean="0"/>
              <a:t>Determina el valor de la temperatura y la humedad relativa en su entorno , la información de la </a:t>
            </a:r>
            <a:r>
              <a:rPr lang="es-PE" b="1" dirty="0" smtClean="0">
                <a:solidFill>
                  <a:srgbClr val="00B050"/>
                </a:solidFill>
              </a:rPr>
              <a:t>temperatura y la humedad relativa </a:t>
            </a:r>
            <a:r>
              <a:rPr lang="es-PE" dirty="0" smtClean="0"/>
              <a:t>se manifiesta en voltaje por el </a:t>
            </a:r>
            <a:r>
              <a:rPr lang="es-PE" b="1" dirty="0" smtClean="0">
                <a:solidFill>
                  <a:srgbClr val="C00000"/>
                </a:solidFill>
              </a:rPr>
              <a:t>pin</a:t>
            </a:r>
            <a:r>
              <a:rPr lang="es-PE" dirty="0" smtClean="0"/>
              <a:t> denominado ‘</a:t>
            </a:r>
            <a:r>
              <a:rPr lang="es-PE" b="1" dirty="0" smtClean="0">
                <a:solidFill>
                  <a:srgbClr val="FF0000"/>
                </a:solidFill>
              </a:rPr>
              <a:t>DATA’.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para SENSOR DH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5816">
            <a:off x="4834286" y="3426207"/>
            <a:ext cx="2721447" cy="38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38200" y="4426582"/>
            <a:ext cx="3161211" cy="223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B0F0"/>
                </a:solidFill>
              </a:rPr>
              <a:t>VCC=</a:t>
            </a:r>
            <a:r>
              <a:rPr lang="es-PE" sz="2000" b="1" dirty="0" smtClean="0">
                <a:solidFill>
                  <a:srgbClr val="FF0000"/>
                </a:solidFill>
              </a:rPr>
              <a:t>5 VOLTIOS</a:t>
            </a:r>
          </a:p>
          <a:p>
            <a:pPr algn="ctr"/>
            <a:r>
              <a:rPr lang="es-PE" sz="2000" b="1" dirty="0" smtClean="0">
                <a:solidFill>
                  <a:srgbClr val="00B0F0"/>
                </a:solidFill>
              </a:rPr>
              <a:t>VSS=</a:t>
            </a:r>
            <a:r>
              <a:rPr lang="es-PE" sz="2000" b="1" dirty="0" smtClean="0">
                <a:solidFill>
                  <a:schemeClr val="tx1"/>
                </a:solidFill>
              </a:rPr>
              <a:t>GND</a:t>
            </a:r>
          </a:p>
          <a:p>
            <a:pPr algn="ctr"/>
            <a:r>
              <a:rPr lang="es-PE" sz="2000" b="1" dirty="0" smtClean="0">
                <a:solidFill>
                  <a:srgbClr val="00B0F0"/>
                </a:solidFill>
              </a:rPr>
              <a:t>DATA=</a:t>
            </a:r>
            <a:r>
              <a:rPr lang="es-PE" sz="2000" b="1" dirty="0" smtClean="0">
                <a:solidFill>
                  <a:srgbClr val="00B050"/>
                </a:solidFill>
              </a:rPr>
              <a:t>PIN DEL ARDUINO</a:t>
            </a:r>
            <a:endParaRPr lang="es-PE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5">
                    <a:lumMod val="75000"/>
                  </a:schemeClr>
                </a:solidFill>
              </a:rPr>
              <a:t>ESQUEMATICO 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43" y="2322013"/>
            <a:ext cx="10694586" cy="4351338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3161212" y="1603556"/>
            <a:ext cx="6818812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2060"/>
                </a:solidFill>
              </a:rPr>
              <a:t>ENVIO DE DATA HACIA LA PLATAFORMA </a:t>
            </a:r>
            <a:r>
              <a:rPr lang="es-PE" sz="2400" b="1" dirty="0" err="1" smtClean="0">
                <a:solidFill>
                  <a:srgbClr val="002060"/>
                </a:solidFill>
              </a:rPr>
              <a:t>ThingSpeak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6812" y="-26126"/>
            <a:ext cx="6585858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INDICE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636657"/>
            <a:ext cx="11930743" cy="611341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2000" b="1" dirty="0" smtClean="0">
                <a:solidFill>
                  <a:srgbClr val="0070C0"/>
                </a:solidFill>
              </a:rPr>
              <a:t>PRIMER ARCHIVO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b="1" dirty="0" smtClean="0">
                <a:solidFill>
                  <a:schemeClr val="accent5">
                    <a:lumMod val="50000"/>
                  </a:schemeClr>
                </a:solidFill>
              </a:rPr>
              <a:t>RED Wifi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b="1" dirty="0" smtClean="0">
                <a:solidFill>
                  <a:schemeClr val="accent5">
                    <a:lumMod val="50000"/>
                  </a:schemeClr>
                </a:solidFill>
              </a:rPr>
              <a:t>MODELO CLIENTE SERVIDOR Y PROTOCOLO TCP/IP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b="1" dirty="0" smtClean="0">
                <a:solidFill>
                  <a:schemeClr val="accent5">
                    <a:lumMod val="50000"/>
                  </a:schemeClr>
                </a:solidFill>
              </a:rPr>
              <a:t>PROGRAMACIÓN DEL </a:t>
            </a:r>
            <a:r>
              <a:rPr lang="es-PE" sz="2000" b="1" dirty="0" err="1" smtClean="0">
                <a:solidFill>
                  <a:schemeClr val="accent5">
                    <a:lumMod val="50000"/>
                  </a:schemeClr>
                </a:solidFill>
              </a:rPr>
              <a:t>NodeMCU</a:t>
            </a:r>
            <a:endParaRPr lang="es-PE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b="1" dirty="0" smtClean="0">
                <a:solidFill>
                  <a:schemeClr val="accent5">
                    <a:lumMod val="50000"/>
                  </a:schemeClr>
                </a:solidFill>
              </a:rPr>
              <a:t>PLATAFORMAS INTERNET DE LAS COSAS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b="1" dirty="0" smtClean="0">
                <a:solidFill>
                  <a:schemeClr val="accent5">
                    <a:lumMod val="50000"/>
                  </a:schemeClr>
                </a:solidFill>
              </a:rPr>
              <a:t>PLATAFORMA </a:t>
            </a:r>
            <a:r>
              <a:rPr lang="es-PE" sz="2000" b="1" dirty="0" err="1" smtClean="0">
                <a:solidFill>
                  <a:schemeClr val="accent5">
                    <a:lumMod val="50000"/>
                  </a:schemeClr>
                </a:solidFill>
              </a:rPr>
              <a:t>ThingSpeak</a:t>
            </a:r>
            <a:r>
              <a:rPr lang="es-PE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000" b="1" dirty="0" smtClean="0">
                <a:solidFill>
                  <a:srgbClr val="0070C0"/>
                </a:solidFill>
              </a:rPr>
              <a:t>SEGUNDO ARCHIVO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b="1" dirty="0" smtClean="0">
                <a:solidFill>
                  <a:srgbClr val="002060"/>
                </a:solidFill>
              </a:rPr>
              <a:t>POO EN PYTHON Y DISEÑO DE INTERFAZ GRAFICA Y COMUNICACIÓN SERIAL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000" b="1" dirty="0" smtClean="0">
                <a:solidFill>
                  <a:srgbClr val="0070C0"/>
                </a:solidFill>
              </a:rPr>
              <a:t>TERCER ARCHIVO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b="1" dirty="0">
                <a:solidFill>
                  <a:srgbClr val="002060"/>
                </a:solidFill>
              </a:rPr>
              <a:t>PROTOCOLO MQTT </a:t>
            </a:r>
            <a:endParaRPr lang="es-PE" sz="2000" b="1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sz="20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PE" sz="2200" b="1" dirty="0" err="1" smtClean="0">
                <a:solidFill>
                  <a:srgbClr val="002060"/>
                </a:solidFill>
              </a:rPr>
              <a:t>NodeMCU</a:t>
            </a:r>
            <a:r>
              <a:rPr lang="es-PE" sz="2200" b="1" dirty="0" smtClean="0">
                <a:solidFill>
                  <a:srgbClr val="002060"/>
                </a:solidFill>
              </a:rPr>
              <a:t> PROGRAMACIÓN EN ARDUINO IDE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sz="2200" b="1" dirty="0">
                <a:solidFill>
                  <a:srgbClr val="002060"/>
                </a:solidFill>
              </a:rPr>
              <a:t>Control del encendido de un motor DC y de un DIODO led desde una pagina WEB usando el </a:t>
            </a:r>
            <a:r>
              <a:rPr lang="es-PE" sz="2200" b="1" dirty="0" err="1">
                <a:solidFill>
                  <a:srgbClr val="002060"/>
                </a:solidFill>
              </a:rPr>
              <a:t>NodeMCU</a:t>
            </a:r>
            <a:r>
              <a:rPr lang="es-PE" sz="2200" b="1" dirty="0">
                <a:solidFill>
                  <a:srgbClr val="002060"/>
                </a:solidFill>
              </a:rPr>
              <a:t>.</a:t>
            </a:r>
            <a:endParaRPr lang="es-PE" sz="2200" b="1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PE" sz="2000" b="1" dirty="0" smtClean="0">
                <a:solidFill>
                  <a:srgbClr val="002060"/>
                </a:solidFill>
              </a:rPr>
              <a:t>Diseño de una interfaz Grafica de usuario en Python y comunicación serial con el ARDUINO para el control del parpadeo de DIODOS LEDS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rgbClr val="002060"/>
                </a:solidFill>
              </a:rPr>
              <a:t>Creación de una </a:t>
            </a:r>
            <a:r>
              <a:rPr lang="es-PE" sz="2000" b="1" dirty="0" err="1">
                <a:solidFill>
                  <a:srgbClr val="002060"/>
                </a:solidFill>
              </a:rPr>
              <a:t>Dashboard</a:t>
            </a:r>
            <a:r>
              <a:rPr lang="es-PE" sz="2000" b="1" dirty="0">
                <a:solidFill>
                  <a:srgbClr val="002060"/>
                </a:solidFill>
              </a:rPr>
              <a:t> para monitorear las variables de temperatura , humedad relativa y el nivel de voltaje del pin </a:t>
            </a:r>
            <a:r>
              <a:rPr lang="es-PE" sz="2000" b="1" dirty="0" err="1">
                <a:solidFill>
                  <a:srgbClr val="002060"/>
                </a:solidFill>
              </a:rPr>
              <a:t>analogico</a:t>
            </a:r>
            <a:r>
              <a:rPr lang="es-PE" sz="2000" b="1" dirty="0">
                <a:solidFill>
                  <a:srgbClr val="002060"/>
                </a:solidFill>
              </a:rPr>
              <a:t> del </a:t>
            </a:r>
            <a:r>
              <a:rPr lang="es-PE" sz="2000" b="1" dirty="0" err="1">
                <a:solidFill>
                  <a:srgbClr val="002060"/>
                </a:solidFill>
              </a:rPr>
              <a:t>NodeMCU</a:t>
            </a:r>
            <a:r>
              <a:rPr lang="es-PE" sz="2000" b="1" dirty="0">
                <a:solidFill>
                  <a:srgbClr val="002060"/>
                </a:solidFill>
              </a:rPr>
              <a:t> en la plataforma </a:t>
            </a:r>
            <a:r>
              <a:rPr lang="es-PE" sz="2000" b="1" dirty="0" err="1">
                <a:solidFill>
                  <a:srgbClr val="002060"/>
                </a:solidFill>
              </a:rPr>
              <a:t>ThingSpeak</a:t>
            </a:r>
            <a:r>
              <a:rPr lang="es-PE" sz="2000" b="1" dirty="0">
                <a:solidFill>
                  <a:srgbClr val="002060"/>
                </a:solidFill>
              </a:rPr>
              <a:t>.</a:t>
            </a:r>
            <a:endParaRPr lang="es-PE" sz="1800" b="1" dirty="0"/>
          </a:p>
          <a:p>
            <a:pPr>
              <a:buFont typeface="Wingdings" panose="05000000000000000000" pitchFamily="2" charset="2"/>
              <a:buChar char="ü"/>
            </a:pPr>
            <a:endParaRPr lang="es-PE" sz="2000" b="1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PE" sz="2000" b="1" dirty="0" smtClean="0">
              <a:solidFill>
                <a:srgbClr val="002060"/>
              </a:solidFill>
            </a:endParaRPr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76052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RED WIFI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RED WIFI 	</a:t>
            </a:r>
          </a:p>
          <a:p>
            <a:pPr marL="0" indent="0">
              <a:buNone/>
            </a:pPr>
            <a:r>
              <a:rPr lang="es-PE" dirty="0" smtClean="0"/>
              <a:t>Esta tecnología permite la interconexión inalámbrica de distintos dispositivos electrónicos (computadora, </a:t>
            </a:r>
            <a:r>
              <a:rPr lang="es-PE" dirty="0" err="1" smtClean="0"/>
              <a:t>celular,laptop,impresora</a:t>
            </a:r>
            <a:r>
              <a:rPr lang="es-PE" dirty="0" smtClean="0"/>
              <a:t> </a:t>
            </a:r>
            <a:r>
              <a:rPr lang="es-PE" dirty="0" err="1" smtClean="0"/>
              <a:t>etc</a:t>
            </a:r>
            <a:r>
              <a:rPr lang="es-PE" dirty="0" smtClean="0"/>
              <a:t>) entre si.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Nube 3"/>
          <p:cNvSpPr/>
          <p:nvPr/>
        </p:nvSpPr>
        <p:spPr>
          <a:xfrm>
            <a:off x="5989627" y="3395957"/>
            <a:ext cx="3043645" cy="1711234"/>
          </a:xfrm>
          <a:prstGeom prst="cloud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ID:Arduino</a:t>
            </a:r>
            <a:endParaRPr lang="es-PE" dirty="0" smtClean="0"/>
          </a:p>
          <a:p>
            <a:pPr algn="ctr"/>
            <a:r>
              <a:rPr lang="es-PE" dirty="0" smtClean="0"/>
              <a:t>PASS:157846ino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11" y="5064828"/>
            <a:ext cx="1771650" cy="16067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467" y="4590709"/>
            <a:ext cx="2801167" cy="23287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89739" y="3709036"/>
            <a:ext cx="2456769" cy="11715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719106" y="3895906"/>
            <a:ext cx="2120537" cy="626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GENERA UNA RED INALAMBRICA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0342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DISPOSITIVOS DE CONEXIÓN INALAMBRICA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 smtClean="0">
                <a:solidFill>
                  <a:schemeClr val="accent5">
                    <a:lumMod val="50000"/>
                  </a:schemeClr>
                </a:solidFill>
              </a:rPr>
              <a:t>ROUTER:</a:t>
            </a:r>
          </a:p>
          <a:p>
            <a:pPr marL="0" indent="0">
              <a:buNone/>
            </a:pPr>
            <a:r>
              <a:rPr lang="es-PE" dirty="0" smtClean="0"/>
              <a:t>Permite la interconexión entre redes posibilitando la conexión a internet de los equipos de comunicación </a:t>
            </a:r>
            <a:r>
              <a:rPr lang="es-PE" dirty="0" err="1" smtClean="0"/>
              <a:t>enrutando</a:t>
            </a:r>
            <a:r>
              <a:rPr lang="es-PE" dirty="0" smtClean="0"/>
              <a:t> los datos para que lleguen a su destino correctamente.</a:t>
            </a:r>
          </a:p>
          <a:p>
            <a:pPr marL="0" indent="0">
              <a:buNone/>
            </a:pPr>
            <a:r>
              <a:rPr lang="es-PE" dirty="0" smtClean="0"/>
              <a:t>Actualmente los equipos ROUTER vienen incorporados con equipos MODEM que son los se conectan al cable telefónico .</a:t>
            </a: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r>
              <a:rPr lang="es-PE" b="1" dirty="0" smtClean="0">
                <a:solidFill>
                  <a:schemeClr val="accent5">
                    <a:lumMod val="50000"/>
                  </a:schemeClr>
                </a:solidFill>
              </a:rPr>
              <a:t>ACCESS POINT:</a:t>
            </a:r>
          </a:p>
          <a:p>
            <a:pPr marL="0" indent="0">
              <a:buNone/>
            </a:pPr>
            <a:r>
              <a:rPr lang="es-PE" dirty="0" smtClean="0"/>
              <a:t>Es un dispositivo que permite interconectar equipos de comunicación inalámbrica para crear una red inalámbrica.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770" y="5564926"/>
            <a:ext cx="2801167" cy="12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7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CLIENTE-SERVIDOR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b="1" dirty="0" smtClean="0">
                <a:solidFill>
                  <a:schemeClr val="accent5">
                    <a:lumMod val="50000"/>
                  </a:schemeClr>
                </a:solidFill>
              </a:rPr>
              <a:t>La red cliente-servidor es una red de comunicación en la cual los clientes se conectan con el servidor y este ultimo centraliza los recursos y aplicaciones que ese ofrece hacia los clientes</a:t>
            </a:r>
            <a:endParaRPr lang="es-PE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1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CLIENTE-SERVIDOR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Servidor: Proveedor de un servicio   </a:t>
            </a:r>
          </a:p>
          <a:p>
            <a:r>
              <a:rPr lang="es-PE" dirty="0" smtClean="0"/>
              <a:t>Cliente: Demanda o realiza una petición de un servicio</a:t>
            </a:r>
            <a:endParaRPr lang="es-PE" dirty="0"/>
          </a:p>
        </p:txBody>
      </p:sp>
      <p:pic>
        <p:nvPicPr>
          <p:cNvPr id="1026" name="Picture 2" descr="https://upload.wikimedia.org/wikipedia/commons/1/1c/Cliente-Servi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01" y="3080475"/>
            <a:ext cx="5557022" cy="2983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266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CLIENTE-SERVIDOR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s-PE" dirty="0" smtClean="0"/>
          </a:p>
          <a:p>
            <a:pPr>
              <a:buFont typeface="Wingdings" panose="05000000000000000000" pitchFamily="2" charset="2"/>
              <a:buChar char="v"/>
            </a:pPr>
            <a:endParaRPr lang="es-PE" dirty="0"/>
          </a:p>
          <a:p>
            <a:pPr marL="0" indent="0">
              <a:buNone/>
            </a:pPr>
            <a:r>
              <a:rPr lang="es-PE" b="1" dirty="0" smtClean="0">
                <a:solidFill>
                  <a:srgbClr val="002060"/>
                </a:solidFill>
              </a:rPr>
              <a:t>SERVICIONES COMUNES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Servicios web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Servicios de  archivos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Servicios de 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3565094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942</Words>
  <Application>Microsoft Office PowerPoint</Application>
  <PresentationFormat>Panorámica</PresentationFormat>
  <Paragraphs>155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Bahnschrift Light SemiCondensed</vt:lpstr>
      <vt:lpstr>Calibri</vt:lpstr>
      <vt:lpstr>Calibri Light</vt:lpstr>
      <vt:lpstr>Courier New</vt:lpstr>
      <vt:lpstr>Wingdings</vt:lpstr>
      <vt:lpstr>Tema de Office</vt:lpstr>
      <vt:lpstr> </vt:lpstr>
      <vt:lpstr>COMUNICACIÓN SERIAL</vt:lpstr>
      <vt:lpstr>COMUNICACIÓN SERIAL UART</vt:lpstr>
      <vt:lpstr>INDICE</vt:lpstr>
      <vt:lpstr>RED WIFI</vt:lpstr>
      <vt:lpstr>DISPOSITIVOS DE CONEXIÓN INALAMBRICA</vt:lpstr>
      <vt:lpstr>CLIENTE-SERVIDOR</vt:lpstr>
      <vt:lpstr>CLIENTE-SERVIDOR</vt:lpstr>
      <vt:lpstr>CLIENTE-SERVIDOR</vt:lpstr>
      <vt:lpstr>MODELO TCP/IP</vt:lpstr>
      <vt:lpstr>NodeMCU</vt:lpstr>
      <vt:lpstr>NodeMCU y ARDUINO UNO</vt:lpstr>
      <vt:lpstr>NodeMCU</vt:lpstr>
      <vt:lpstr>PROGRAMACIÓN NodeMCU </vt:lpstr>
      <vt:lpstr>PROGRAMACIÓN NodeMCU</vt:lpstr>
      <vt:lpstr>NodeMCU</vt:lpstr>
      <vt:lpstr>ENCEDER UN LED DESDE UNA PAGINA WEB</vt:lpstr>
      <vt:lpstr>CONTROL DE DIODO LED Y MOTOR DC DESDE UNA PAGINA WEB</vt:lpstr>
      <vt:lpstr>PRESENTACIÓN DE LA PAGINA WEB</vt:lpstr>
      <vt:lpstr>ELEMENTOS BASICOS DE UNA PAGINA WEB</vt:lpstr>
      <vt:lpstr>INTERNET DE LAS COSAS</vt:lpstr>
      <vt:lpstr>PLATAFORMAS DE IOT</vt:lpstr>
      <vt:lpstr>ENVIO DE DATOS A LA NUBE</vt:lpstr>
      <vt:lpstr>PLATAFORMA ThingSpeak</vt:lpstr>
      <vt:lpstr>PLATAFORMA ThingSpeak</vt:lpstr>
      <vt:lpstr>ThingSpeak</vt:lpstr>
      <vt:lpstr>CHANNELS</vt:lpstr>
      <vt:lpstr>CAMPOS DE UN CHANNEL</vt:lpstr>
      <vt:lpstr>API KEY</vt:lpstr>
      <vt:lpstr>SENSOR DE TEMPERATURA Y HUMEDAD </vt:lpstr>
      <vt:lpstr>HUMEDAD RELATIVA</vt:lpstr>
      <vt:lpstr>SENSOR DE TEMPERATURA Y HUMEDAD</vt:lpstr>
      <vt:lpstr>ESQUEMATICO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CLASE 2</dc:title>
  <dc:creator>jorge orlando miranda ñahui</dc:creator>
  <cp:lastModifiedBy>jorge orlando miranda ñahui</cp:lastModifiedBy>
  <cp:revision>84</cp:revision>
  <dcterms:created xsi:type="dcterms:W3CDTF">2019-08-04T15:54:29Z</dcterms:created>
  <dcterms:modified xsi:type="dcterms:W3CDTF">2019-12-22T20:59:20Z</dcterms:modified>
</cp:coreProperties>
</file>