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  <p:sldMasterId id="2147484043" r:id="rId2"/>
    <p:sldMasterId id="2147484204" r:id="rId3"/>
  </p:sldMasterIdLst>
  <p:sldIdLst>
    <p:sldId id="256" r:id="rId4"/>
    <p:sldId id="257" r:id="rId5"/>
    <p:sldId id="258" r:id="rId6"/>
    <p:sldId id="279" r:id="rId7"/>
    <p:sldId id="260" r:id="rId8"/>
    <p:sldId id="261" r:id="rId9"/>
    <p:sldId id="289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1" r:id="rId18"/>
    <p:sldId id="272" r:id="rId19"/>
    <p:sldId id="273" r:id="rId20"/>
    <p:sldId id="290" r:id="rId21"/>
    <p:sldId id="291" r:id="rId22"/>
    <p:sldId id="292" r:id="rId23"/>
    <p:sldId id="293" r:id="rId24"/>
    <p:sldId id="294" r:id="rId25"/>
    <p:sldId id="274" r:id="rId26"/>
    <p:sldId id="275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87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4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48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845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305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690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478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37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4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45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72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3696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7470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3943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9720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7242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0981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4024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943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1379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9949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53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1069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7843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59857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1224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599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768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02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522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19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624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741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B4DE37-F28C-471C-B287-149BAACA4ACF}" type="datetimeFigureOut">
              <a:rPr lang="es-PE" smtClean="0"/>
              <a:t>16/12/2019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F963C4-489E-4FDC-8248-A5725FAFBF77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04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dirty="0" smtClean="0"/>
              <a:t>PROCESAMIENTO DIGITAL DE IMAGENES </a:t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7503" y="2498376"/>
            <a:ext cx="10993546" cy="590321"/>
          </a:xfrm>
        </p:spPr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5" name="Picture 2" descr="Resultado de imagen para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49" y="4065130"/>
            <a:ext cx="1862217" cy="11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34" y="1809254"/>
            <a:ext cx="6858000" cy="127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D6F0-6076-5D40-B74E-2779A708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AAE7-F265-1E4D-B587-EBF316C6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OBJETO PARA LA </a:t>
            </a:r>
            <a:r>
              <a:rPr lang="en-US" dirty="0" smtClean="0"/>
              <a:t>GRABACION DE LA CAMARA DE LA LAPTOP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CREACION DE UNA </a:t>
            </a:r>
            <a:r>
              <a:rPr lang="en-US" dirty="0" smtClean="0"/>
              <a:t>MASCARA (REGIÓN DE INTERES)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OPERACION LOGICA </a:t>
            </a:r>
            <a:r>
              <a:rPr lang="en-US" dirty="0" smtClean="0"/>
              <a:t>AND ELEMENTO A </a:t>
            </a:r>
            <a:r>
              <a:rPr lang="en-US" dirty="0" smtClean="0"/>
              <a:t>ELEMENTO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3526972" y="2887790"/>
            <a:ext cx="5259688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</a:t>
            </a:r>
            <a:r>
              <a:rPr lang="en-US" sz="2400" dirty="0" err="1" smtClean="0"/>
              <a:t>amara</a:t>
            </a:r>
            <a:r>
              <a:rPr lang="en-US" sz="2400" dirty="0" smtClean="0"/>
              <a:t>=cv2.VideoCapture(0)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FC5F5-1171-DC4B-B131-E6ECCA45E256}"/>
              </a:ext>
            </a:extLst>
          </p:cNvPr>
          <p:cNvSpPr/>
          <p:nvPr/>
        </p:nvSpPr>
        <p:spPr>
          <a:xfrm>
            <a:off x="3317966" y="4101215"/>
            <a:ext cx="6113443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</a:t>
            </a:r>
            <a:r>
              <a:rPr lang="en-US" sz="2400" dirty="0" smtClean="0"/>
              <a:t>ascara=cv2.inRange(</a:t>
            </a:r>
            <a:r>
              <a:rPr lang="en-US" sz="2400" dirty="0" err="1" smtClean="0"/>
              <a:t>img,lower,high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00EF2-F1A6-2545-A9F2-99D3685861C6}"/>
              </a:ext>
            </a:extLst>
          </p:cNvPr>
          <p:cNvSpPr/>
          <p:nvPr/>
        </p:nvSpPr>
        <p:spPr>
          <a:xfrm>
            <a:off x="3317966" y="5569399"/>
            <a:ext cx="6443243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cv2.bitwise_and(</a:t>
            </a:r>
            <a:r>
              <a:rPr lang="en-US" sz="2400" dirty="0" err="1" smtClean="0"/>
              <a:t>imagen,imagen,mask</a:t>
            </a:r>
            <a:r>
              <a:rPr lang="en-US" sz="2400" dirty="0" smtClean="0"/>
              <a:t>=mascara)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955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3CC-57C5-6D45-85C5-F10014B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DE RGB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4C87-03F6-824F-B4C5-1366F90B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Ig(</a:t>
            </a:r>
            <a:r>
              <a:rPr lang="en-US" sz="2800" b="1" dirty="0" err="1"/>
              <a:t>x,y</a:t>
            </a:r>
            <a:r>
              <a:rPr lang="en-US" sz="2800" b="1" dirty="0"/>
              <a:t>)=</a:t>
            </a:r>
            <a:r>
              <a:rPr lang="en-US" sz="2800" b="1" dirty="0" err="1"/>
              <a:t>wr</a:t>
            </a:r>
            <a:r>
              <a:rPr lang="en-US" sz="2800" b="1" dirty="0"/>
              <a:t>*R(</a:t>
            </a:r>
            <a:r>
              <a:rPr lang="en-US" sz="2800" b="1" dirty="0" err="1"/>
              <a:t>x,y</a:t>
            </a:r>
            <a:r>
              <a:rPr lang="en-US" sz="2800" b="1" dirty="0"/>
              <a:t>)+    </a:t>
            </a:r>
            <a:r>
              <a:rPr lang="en-US" sz="2800" b="1" dirty="0" err="1"/>
              <a:t>wg</a:t>
            </a:r>
            <a:r>
              <a:rPr lang="en-US" sz="2800" b="1" dirty="0"/>
              <a:t>*G(</a:t>
            </a:r>
            <a:r>
              <a:rPr lang="en-US" sz="2800" b="1" dirty="0" err="1"/>
              <a:t>x,y</a:t>
            </a:r>
            <a:r>
              <a:rPr lang="en-US" sz="2800" b="1" dirty="0"/>
              <a:t>)+   </a:t>
            </a:r>
            <a:r>
              <a:rPr lang="en-US" sz="2800" b="1" dirty="0" err="1"/>
              <a:t>wb</a:t>
            </a:r>
            <a:r>
              <a:rPr lang="en-US" sz="2800" b="1" dirty="0"/>
              <a:t>*B(</a:t>
            </a:r>
            <a:r>
              <a:rPr lang="en-US" sz="2800" b="1" dirty="0" err="1"/>
              <a:t>x,y</a:t>
            </a:r>
            <a:r>
              <a:rPr lang="en-US" sz="2800" b="1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Los pesos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:</a:t>
            </a:r>
          </a:p>
          <a:p>
            <a:r>
              <a:rPr lang="en-US" sz="2800" dirty="0" err="1"/>
              <a:t>Wr</a:t>
            </a:r>
            <a:r>
              <a:rPr lang="en-US" sz="2800" dirty="0"/>
              <a:t>=0.299           </a:t>
            </a:r>
            <a:r>
              <a:rPr lang="en-US" sz="2800" dirty="0" err="1"/>
              <a:t>wg</a:t>
            </a:r>
            <a:r>
              <a:rPr lang="en-US" sz="2800" dirty="0"/>
              <a:t>=0.587         </a:t>
            </a:r>
            <a:r>
              <a:rPr lang="en-US" sz="2800" dirty="0" err="1"/>
              <a:t>wb</a:t>
            </a:r>
            <a:r>
              <a:rPr lang="en-US" sz="2800" dirty="0"/>
              <a:t>=0.114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49531" y="5381897"/>
            <a:ext cx="8647612" cy="7968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err="1"/>
              <a:t>i</a:t>
            </a:r>
            <a:r>
              <a:rPr lang="es-PE" sz="2800" dirty="0" err="1" smtClean="0"/>
              <a:t>_gray</a:t>
            </a:r>
            <a:r>
              <a:rPr lang="es-PE" sz="2800" dirty="0" smtClean="0"/>
              <a:t>=cv2.cvtColor(imagen,cv2.COLOR_RGB2GRAY)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34137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1C7-9221-2544-87A9-C391D1A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HISTOGRAMA DE UNA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1CC-1102-214E-B8B0-2E9388C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REPRESENTAICON GRAFICA DE LA TONALIDAD PRESENTE EN UNA IMAGEN ES DECIR: </a:t>
            </a:r>
          </a:p>
          <a:p>
            <a:r>
              <a:rPr lang="en-US" sz="2000" dirty="0"/>
              <a:t>MUESTRA LA CANTIAD DE PIXELES PRESENTES POR CADA TONALIDAD DE COLOR</a:t>
            </a:r>
          </a:p>
          <a:p>
            <a:r>
              <a:rPr lang="en-US" sz="2000" dirty="0"/>
              <a:t>EJE HORIZONTAL REPRESENTA LAS TONALIDADES (</a:t>
            </a:r>
            <a:r>
              <a:rPr lang="en-US" sz="2000" dirty="0" err="1"/>
              <a:t>ejemplo</a:t>
            </a:r>
            <a:r>
              <a:rPr lang="en-US" sz="2000" dirty="0"/>
              <a:t> 0 HASTA 255)</a:t>
            </a:r>
          </a:p>
          <a:p>
            <a:r>
              <a:rPr lang="en-US" sz="2000" dirty="0"/>
              <a:t>EJE VERTICAL REPRESENTA LA 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114787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17" y="368395"/>
            <a:ext cx="9144000" cy="1718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HISTOGRAMA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29" y="2193367"/>
            <a:ext cx="9812441" cy="165576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DEFINICION: </a:t>
            </a:r>
            <a:r>
              <a:rPr lang="en-US" sz="1800" b="1" dirty="0" smtClean="0"/>
              <a:t>MEDIDA ESTADISTICA </a:t>
            </a:r>
            <a:r>
              <a:rPr lang="en-US" sz="1800" b="1" dirty="0"/>
              <a:t>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5324-D4E0-5C44-9159-0F8C525E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41" y="3557361"/>
            <a:ext cx="8940800" cy="20111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603A-F371-0D45-BCBD-5AA3AE84C015}"/>
              </a:ext>
            </a:extLst>
          </p:cNvPr>
          <p:cNvCxnSpPr/>
          <p:nvPr/>
        </p:nvCxnSpPr>
        <p:spPr>
          <a:xfrm flipV="1">
            <a:off x="2940441" y="3401610"/>
            <a:ext cx="0" cy="1930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19807-7371-DF4A-8750-05F52880BF97}"/>
              </a:ext>
            </a:extLst>
          </p:cNvPr>
          <p:cNvCxnSpPr>
            <a:cxnSpLocks/>
          </p:cNvCxnSpPr>
          <p:nvPr/>
        </p:nvCxnSpPr>
        <p:spPr>
          <a:xfrm>
            <a:off x="2965939" y="5486400"/>
            <a:ext cx="91088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AD18BA-AFC6-424B-BF36-A1DB26F88F3C}"/>
              </a:ext>
            </a:extLst>
          </p:cNvPr>
          <p:cNvSpPr/>
          <p:nvPr/>
        </p:nvSpPr>
        <p:spPr>
          <a:xfrm>
            <a:off x="4360986" y="5722905"/>
            <a:ext cx="2039815" cy="3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602641" y="3490982"/>
            <a:ext cx="2011606" cy="92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199601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0C7-F370-3C47-A080-C25EA6C7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184"/>
            <a:ext cx="9291215" cy="1049235"/>
          </a:xfrm>
        </p:spPr>
        <p:txBody>
          <a:bodyPr/>
          <a:lstStyle/>
          <a:p>
            <a:pPr algn="ctr"/>
            <a:r>
              <a:rPr lang="en-US" dirty="0"/>
              <a:t>CALCULO DE 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878-7134-CE47-A2CE-2BF5E43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52" y="2938910"/>
            <a:ext cx="9640825" cy="36375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1er </a:t>
            </a:r>
            <a:r>
              <a:rPr lang="en-US" dirty="0" err="1"/>
              <a:t>argumento</a:t>
            </a:r>
            <a:r>
              <a:rPr lang="en-US" dirty="0"/>
              <a:t>: imagen Fuente</a:t>
            </a:r>
          </a:p>
          <a:p>
            <a:r>
              <a:rPr lang="en-US" dirty="0"/>
              <a:t>2do </a:t>
            </a:r>
            <a:r>
              <a:rPr lang="en-US" dirty="0" err="1"/>
              <a:t>argumento</a:t>
            </a:r>
            <a:r>
              <a:rPr lang="en-US" dirty="0"/>
              <a:t>: </a:t>
            </a:r>
            <a:r>
              <a:rPr lang="en-US" dirty="0" err="1"/>
              <a:t>indice</a:t>
            </a:r>
            <a:r>
              <a:rPr lang="en-US" dirty="0"/>
              <a:t> </a:t>
            </a:r>
          </a:p>
          <a:p>
            <a:r>
              <a:rPr lang="en-US" dirty="0"/>
              <a:t>3er </a:t>
            </a:r>
            <a:r>
              <a:rPr lang="en-US" dirty="0" err="1"/>
              <a:t>argumento:mascara</a:t>
            </a:r>
            <a:r>
              <a:rPr lang="en-US" dirty="0"/>
              <a:t> de la imagen </a:t>
            </a:r>
          </a:p>
          <a:p>
            <a:r>
              <a:rPr lang="en-US" dirty="0"/>
              <a:t>4to </a:t>
            </a:r>
            <a:r>
              <a:rPr lang="en-US" dirty="0" err="1"/>
              <a:t>argumento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tamaño</a:t>
            </a:r>
            <a:endParaRPr lang="en-US" dirty="0"/>
          </a:p>
          <a:p>
            <a:r>
              <a:rPr lang="en-US" dirty="0"/>
              <a:t>5to </a:t>
            </a:r>
            <a:r>
              <a:rPr lang="en-US" dirty="0" err="1"/>
              <a:t>argumento</a:t>
            </a:r>
            <a:r>
              <a:rPr lang="en-US" dirty="0"/>
              <a:t>: </a:t>
            </a:r>
            <a:r>
              <a:rPr lang="en-US" dirty="0" err="1"/>
              <a:t>rango</a:t>
            </a:r>
            <a:r>
              <a:rPr lang="en-US" dirty="0"/>
              <a:t>  , </a:t>
            </a:r>
            <a:r>
              <a:rPr lang="en-US" dirty="0" err="1"/>
              <a:t>normalmente</a:t>
            </a:r>
            <a:r>
              <a:rPr lang="en-US" dirty="0"/>
              <a:t> [0,256] </a:t>
            </a:r>
          </a:p>
          <a:p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227909" y="2351314"/>
            <a:ext cx="8059782" cy="822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</a:t>
            </a:r>
            <a:endParaRPr lang="es-PE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CF2C6BE-39B5-9447-8F24-8B8E987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64" y="2528973"/>
            <a:ext cx="7289800" cy="573024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421086" y="3958046"/>
            <a:ext cx="5094514" cy="22990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Solo se aplica a imágenes en escala de grises o a cada capa de una imagen RGB , HSV u otro espacio de color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33359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01C7-C52B-9541-BFC3-C913C977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B2D6-A7AB-4B47-ACA8-17D298DD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 RELACIONA CON LA FORMA EN QUE LOS VALORES DE INTENSIDAD SE DISTRUBYEN </a:t>
            </a:r>
          </a:p>
          <a:p>
            <a:r>
              <a:rPr lang="en-US" dirty="0"/>
              <a:t>EJEMPLO: UNA IMAGEN OSCURA CONTIENE VALORES DE INTENSIDAD CONCENTRADOS EN PEQUENOS VALORES DE INTESNIDAD</a:t>
            </a:r>
          </a:p>
        </p:txBody>
      </p:sp>
    </p:spTree>
    <p:extLst>
      <p:ext uri="{BB962C8B-B14F-4D97-AF65-F5344CB8AC3E}">
        <p14:creationId xmlns:p14="http://schemas.microsoft.com/office/powerpoint/2010/main" val="294576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34B8-B954-AF47-B8FA-EB155979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89E1-0ED0-624B-AF95-DAA112D8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DEFINE COMO EL CONJUNTO DE  VALORES DE INTENSIDAD QUE EN UNA IMAGEN ESPECIFICA SON UTILIZADAS</a:t>
            </a:r>
          </a:p>
          <a:p>
            <a:endParaRPr lang="en-US" dirty="0"/>
          </a:p>
          <a:p>
            <a:r>
              <a:rPr lang="en-US" dirty="0"/>
              <a:t>DIFERENCIA ENTRE EL VALOR MAXIMO Y MINIMO DE INTENSIDAD DE LOS PIXELES  DE UNA IMAGEN</a:t>
            </a:r>
          </a:p>
        </p:txBody>
      </p:sp>
    </p:spTree>
    <p:extLst>
      <p:ext uri="{BB962C8B-B14F-4D97-AF65-F5344CB8AC3E}">
        <p14:creationId xmlns:p14="http://schemas.microsoft.com/office/powerpoint/2010/main" val="149058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92ED-6DCE-A740-B902-87BCA8BF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DINAMICA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3A44-4C2C-3849-9B53-EB5C2183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 UNA IMAGEN ESTA RELACIONADO CON LA CANTIDAD DE PIXELES DIFERENTES QUE SON UTILIZADOS</a:t>
            </a:r>
          </a:p>
        </p:txBody>
      </p:sp>
    </p:spTree>
    <p:extLst>
      <p:ext uri="{BB962C8B-B14F-4D97-AF65-F5344CB8AC3E}">
        <p14:creationId xmlns:p14="http://schemas.microsoft.com/office/powerpoint/2010/main" val="316834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2101-74A5-2A46-B04D-A62BB62E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38F4-397D-424A-BE11-40E31231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D8D51-EFDA-3F42-BD01-BC01CFAF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6" y="2065032"/>
            <a:ext cx="8843962" cy="34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6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54F0-1E04-014A-BAB0-8959FAE2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 con alto </a:t>
            </a:r>
            <a:r>
              <a:rPr lang="en-US" dirty="0" err="1"/>
              <a:t>brillo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B697-A1BD-F846-B0EA-8CC08BA9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598A8-774F-BD4A-AD03-595D5B4A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66" y="1853754"/>
            <a:ext cx="8335359" cy="36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CFBA-EBBE-F141-9EAD-38C5A84B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MATRIZ 2D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C142-4D91-1448-A311-A13116A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M=&gt; CANTIDAD DE COLUMNAS</a:t>
            </a:r>
          </a:p>
          <a:p>
            <a:r>
              <a:rPr lang="en-US" dirty="0"/>
              <a:t>N=&gt; CANTIDAD DE FILAS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08B0C-6B62-AA46-8A49-D7AA7E95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93" y="3756466"/>
            <a:ext cx="5954744" cy="252117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142308" y="2364463"/>
            <a:ext cx="6074228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ARREGLO DE DATOS  BIDIMENSIONAL A LA CUAL SE PUEDE ACCEDER MEDIANTE EL USO DE LAS FILAS Y COLUMNAS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545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SEGMENTACIÓN DE IMAGENES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E" sz="2400" b="1" dirty="0"/>
              <a:t>La </a:t>
            </a:r>
            <a:r>
              <a:rPr lang="es-PE" sz="2400" b="1" dirty="0" smtClean="0"/>
              <a:t>segmentación en el área de </a:t>
            </a:r>
            <a:r>
              <a:rPr lang="es-PE" sz="2400" b="1" dirty="0"/>
              <a:t>la visión artificial </a:t>
            </a:r>
            <a:r>
              <a:rPr lang="es-PE" sz="2400" b="1" dirty="0" smtClean="0"/>
              <a:t>hace referencia al </a:t>
            </a:r>
            <a:r>
              <a:rPr lang="es-PE" sz="2400" b="1" dirty="0"/>
              <a:t>proceso de dividir una imagen digital en </a:t>
            </a:r>
            <a:r>
              <a:rPr lang="es-PE" sz="2400" b="1" dirty="0" smtClean="0"/>
              <a:t>regiones (grupos </a:t>
            </a:r>
            <a:r>
              <a:rPr lang="es-PE" sz="2400" b="1" dirty="0"/>
              <a:t>de píxeles) u objetos.</a:t>
            </a:r>
          </a:p>
          <a:p>
            <a:r>
              <a:rPr lang="es-PE" sz="2400" b="1" dirty="0" smtClean="0"/>
              <a:t>De acuerdo al tipo de región que se desea segmentar de una imagen digital , se utilizan distintas técnicas de segmentación: </a:t>
            </a:r>
          </a:p>
          <a:p>
            <a:r>
              <a:rPr lang="es-PE" sz="2400" b="1" dirty="0" smtClean="0"/>
              <a:t>Segmentaciones típicas :</a:t>
            </a:r>
          </a:p>
          <a:p>
            <a:r>
              <a:rPr lang="es-PE" sz="2400" b="1" dirty="0" smtClean="0"/>
              <a:t>Segmentación basados en regiones (</a:t>
            </a:r>
            <a:r>
              <a:rPr lang="es-PE" sz="2400" b="1" dirty="0" err="1" smtClean="0"/>
              <a:t>region</a:t>
            </a:r>
            <a:r>
              <a:rPr lang="es-PE" sz="2400" b="1" dirty="0" smtClean="0"/>
              <a:t> </a:t>
            </a:r>
            <a:r>
              <a:rPr lang="es-PE" sz="2400" b="1" dirty="0" err="1" smtClean="0"/>
              <a:t>based</a:t>
            </a:r>
            <a:r>
              <a:rPr lang="es-PE" sz="2400" b="1" dirty="0" smtClean="0"/>
              <a:t> </a:t>
            </a:r>
            <a:r>
              <a:rPr lang="es-PE" sz="2400" b="1" dirty="0" err="1" smtClean="0"/>
              <a:t>technique</a:t>
            </a:r>
            <a:r>
              <a:rPr lang="es-PE" sz="2400" b="1" dirty="0" smtClean="0"/>
              <a:t>)</a:t>
            </a:r>
          </a:p>
          <a:p>
            <a:r>
              <a:rPr lang="es-PE" sz="2400" b="1" dirty="0" smtClean="0"/>
              <a:t>Segmentación basados en bordes (</a:t>
            </a:r>
            <a:r>
              <a:rPr lang="es-PE" sz="2400" b="1" dirty="0" err="1" smtClean="0"/>
              <a:t>edge</a:t>
            </a:r>
            <a:r>
              <a:rPr lang="es-PE" sz="2400" b="1" dirty="0" smtClean="0"/>
              <a:t> </a:t>
            </a:r>
            <a:r>
              <a:rPr lang="es-PE" sz="2400" b="1" dirty="0" err="1" smtClean="0"/>
              <a:t>based</a:t>
            </a:r>
            <a:r>
              <a:rPr lang="es-PE" sz="2400" b="1" dirty="0" smtClean="0"/>
              <a:t> </a:t>
            </a:r>
            <a:r>
              <a:rPr lang="es-PE" sz="2400" b="1" dirty="0" err="1" smtClean="0"/>
              <a:t>technique</a:t>
            </a:r>
            <a:r>
              <a:rPr lang="es-PE" sz="2400" b="1" dirty="0" smtClean="0"/>
              <a:t>)</a:t>
            </a:r>
          </a:p>
          <a:p>
            <a:r>
              <a:rPr lang="es-PE" sz="2400" b="1" dirty="0" smtClean="0"/>
              <a:t>Segmentación basados en umbral (</a:t>
            </a:r>
            <a:r>
              <a:rPr lang="es-PE" sz="2400" b="1" dirty="0" err="1" smtClean="0"/>
              <a:t>thresholding</a:t>
            </a:r>
            <a:r>
              <a:rPr lang="es-PE" sz="2400" b="1" dirty="0" smtClean="0"/>
              <a:t> </a:t>
            </a:r>
            <a:r>
              <a:rPr lang="es-PE" sz="2400" b="1" dirty="0" err="1" smtClean="0"/>
              <a:t>based</a:t>
            </a:r>
            <a:r>
              <a:rPr lang="es-PE" sz="2400" b="1" dirty="0" smtClean="0"/>
              <a:t> </a:t>
            </a:r>
            <a:r>
              <a:rPr lang="es-PE" sz="2400" b="1" dirty="0" err="1" smtClean="0"/>
              <a:t>technique</a:t>
            </a:r>
            <a:r>
              <a:rPr lang="es-PE" sz="2400" b="1" dirty="0" smtClean="0"/>
              <a:t> 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3927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IMAGEN BINARIA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480941"/>
            <a:ext cx="11029615" cy="3678303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IMAGEN QUE ESTA REPRESENTADO CON SOLO 2 POSIBLES COLORES , USUALMENTE ES EL COLOR NEGRO Y BLANCO CON NIVEL DE INTENSIDAD DE 0 Y 255 RESPECTIVAMENTE , EN LOS LIBROS TAMBIEN SE HACE REFERENCIA A NIVELES BINARIOS DE 0 y 1 DEBIDO AL TERMINO BINARIO DE SOLO REPRESENTAR DOS POSIBLES ESTADOS O VALORES. </a:t>
            </a:r>
          </a:p>
          <a:p>
            <a:endParaRPr lang="es-PE" dirty="0"/>
          </a:p>
          <a:p>
            <a:r>
              <a:rPr lang="es-PE" dirty="0" smtClean="0"/>
              <a:t>LA IMAGEN BINARIA USUALMENTE SE ORIGINA DE UN PROCESO DE SEGMENTACIÓN , ES DECIR IMA IMAGEN BINARIA REPRESENTARA A REGIONES U OBJETOS CON NIVEL DE INTENSIDAD BLANCO (255) Y AL FONDO CON NIVEL DE INTENSIDAD NEGRO (0)  , GRACIAS A LA IMAGEN BINARIA PODREMOS ENCONTRAR CARACTERISTICAS IMPORTANTES SOBRE  OBJETOS O REGIONES QUE HAYAN SIDO SEGMENTADAS .</a:t>
            </a:r>
          </a:p>
          <a:p>
            <a:endParaRPr lang="es-PE" dirty="0"/>
          </a:p>
          <a:p>
            <a:r>
              <a:rPr lang="es-PE" b="1" dirty="0" smtClean="0"/>
              <a:t>EL PROCESO DE SEGMENTACIÓN JUNTO AL PROCESO DE FILTRADO DE RUIDO ,CUMPLE UN ROL DE SUMA IMPORTANCIA EN EL PROCESAMIENTO DIGITAL DE IMÁGENES (TENER MUY EN CUENTA ESTE TEMA)</a:t>
            </a:r>
          </a:p>
        </p:txBody>
      </p:sp>
    </p:spTree>
    <p:extLst>
      <p:ext uri="{BB962C8B-B14F-4D97-AF65-F5344CB8AC3E}">
        <p14:creationId xmlns:p14="http://schemas.microsoft.com/office/powerpoint/2010/main" val="1056816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IMAGEN BINARIA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875211" y="3116300"/>
            <a:ext cx="5617028" cy="2143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err="1"/>
              <a:t>i</a:t>
            </a:r>
            <a:r>
              <a:rPr lang="es-PE" sz="2800" dirty="0" err="1" smtClean="0"/>
              <a:t>mport</a:t>
            </a:r>
            <a:r>
              <a:rPr lang="es-PE" sz="2800" dirty="0" smtClean="0"/>
              <a:t> </a:t>
            </a:r>
            <a:r>
              <a:rPr lang="es-PE" sz="2800" dirty="0" err="1" smtClean="0"/>
              <a:t>numpy</a:t>
            </a:r>
            <a:r>
              <a:rPr lang="es-PE" sz="2800" dirty="0" smtClean="0"/>
              <a:t> as </a:t>
            </a:r>
            <a:r>
              <a:rPr lang="es-PE" sz="2800" dirty="0" err="1" smtClean="0"/>
              <a:t>np</a:t>
            </a:r>
            <a:endParaRPr lang="es-PE" sz="2800" dirty="0" smtClean="0"/>
          </a:p>
          <a:p>
            <a:pPr algn="ctr"/>
            <a:endParaRPr lang="es-PE" sz="2800" dirty="0" smtClean="0"/>
          </a:p>
          <a:p>
            <a:pPr algn="ctr"/>
            <a:r>
              <a:rPr lang="es-PE" sz="2800" dirty="0" err="1" smtClean="0"/>
              <a:t>i_bin</a:t>
            </a:r>
            <a:r>
              <a:rPr lang="es-PE" sz="2800" dirty="0" smtClean="0"/>
              <a:t>=</a:t>
            </a:r>
            <a:r>
              <a:rPr lang="es-PE" sz="2800" dirty="0" err="1" smtClean="0"/>
              <a:t>np.where</a:t>
            </a:r>
            <a:r>
              <a:rPr lang="es-PE" sz="2800" dirty="0" smtClean="0"/>
              <a:t>(I&gt;umbral,255,0)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875211" y="2063931"/>
            <a:ext cx="5381898" cy="587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SEGMENTACIÓN BASADO EN UMBRAL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981406" y="2782389"/>
            <a:ext cx="3331028" cy="2299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El método </a:t>
            </a:r>
            <a:r>
              <a:rPr lang="es-PE" sz="2400" dirty="0" err="1" smtClean="0"/>
              <a:t>where</a:t>
            </a:r>
            <a:r>
              <a:rPr lang="es-PE" sz="2400" dirty="0" smtClean="0"/>
              <a:t> realiza la asignación de un valor u el otro , pixel a pixel o elemento a elemento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31089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Cámara de </a:t>
            </a:r>
            <a:r>
              <a:rPr lang="es-PE" dirty="0" err="1" smtClean="0"/>
              <a:t>raspberry</a:t>
            </a:r>
            <a:r>
              <a:rPr lang="es-PE" dirty="0" smtClean="0"/>
              <a:t> V 1,3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CARACTERISTICAS DE LA RASPI-CAM DE 5Mp: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62405"/>
              </p:ext>
            </p:extLst>
          </p:nvPr>
        </p:nvGraphicFramePr>
        <p:xfrm>
          <a:off x="1168399" y="4445834"/>
          <a:ext cx="8862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06">
                  <a:extLst>
                    <a:ext uri="{9D8B030D-6E8A-4147-A177-3AD203B41FA5}">
                      <a16:colId xmlns:a16="http://schemas.microsoft.com/office/drawing/2014/main" val="834119182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3227097717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345857676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47861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VIDEO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FPS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IMAGEN ESTATICA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ALIMENTACIÓN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1080x480p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 V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640x480p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60/90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2592 x 1944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1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720x480p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22949"/>
                  </a:ext>
                </a:extLst>
              </a:tr>
            </a:tbl>
          </a:graphicData>
        </a:graphic>
      </p:graphicFrame>
      <p:pic>
        <p:nvPicPr>
          <p:cNvPr id="6" name="Picture 2" descr="Resultado de imagen para raspberry pi camera rev 1.3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63" y="1840861"/>
            <a:ext cx="3541214" cy="246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679269" y="3017520"/>
            <a:ext cx="4389120" cy="9666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PARA EL CASO DE RASPBERRY SE PUEDE UTILIZAR LAS CAMARAS </a:t>
            </a:r>
            <a:r>
              <a:rPr lang="es-PE" dirty="0" err="1" smtClean="0"/>
              <a:t>raspi</a:t>
            </a:r>
            <a:r>
              <a:rPr lang="es-PE" dirty="0" smtClean="0"/>
              <a:t>-camera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431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Cámara de </a:t>
            </a:r>
            <a:r>
              <a:rPr lang="es-PE" dirty="0" err="1"/>
              <a:t>raspberry</a:t>
            </a:r>
            <a:r>
              <a:rPr lang="es-PE" dirty="0"/>
              <a:t> V </a:t>
            </a:r>
            <a:r>
              <a:rPr lang="es-PE" dirty="0" smtClean="0"/>
              <a:t>2,0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CARACTERISTICAS DE LA RASPI-CAM DE </a:t>
            </a:r>
            <a:r>
              <a:rPr lang="es-PE" dirty="0" smtClean="0"/>
              <a:t>8Mp: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8848"/>
              </p:ext>
            </p:extLst>
          </p:nvPr>
        </p:nvGraphicFramePr>
        <p:xfrm>
          <a:off x="1194524" y="4570739"/>
          <a:ext cx="8862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06">
                  <a:extLst>
                    <a:ext uri="{9D8B030D-6E8A-4147-A177-3AD203B41FA5}">
                      <a16:colId xmlns:a16="http://schemas.microsoft.com/office/drawing/2014/main" val="834119182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3227097717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345857676"/>
                    </a:ext>
                  </a:extLst>
                </a:gridCol>
                <a:gridCol w="2215606">
                  <a:extLst>
                    <a:ext uri="{9D8B030D-6E8A-4147-A177-3AD203B41FA5}">
                      <a16:colId xmlns:a16="http://schemas.microsoft.com/office/drawing/2014/main" val="47861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VIDEO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FPS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IMAGEN ESTATICA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ALIMENTACIÓN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1080x480p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 V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640x480p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60/90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2592 x 1944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1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720x480p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22949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28" y="1917214"/>
            <a:ext cx="4352925" cy="24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4BFE-7376-084E-9BED-C2CFAA6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ESPACIO DE COLOR RGB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ED4F-FFA3-A54D-B4C5-C6BE596E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MODELO DE COLOR QUE SE BASA EN LA COMBINACION DE LOS COLORES ROJO , VERDE Y AZUL PARA LA REPRESENTACION DEL COLOR COMO  IMAGEN </a:t>
            </a:r>
            <a:r>
              <a:rPr lang="en-US" dirty="0" smtClean="0"/>
              <a:t>DIGITAL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563F-6311-B647-AD02-08E74BEF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97" y="3474792"/>
            <a:ext cx="3200400" cy="2848547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7210955" y="3611153"/>
            <a:ext cx="2468880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(255,0,0)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23760" y="4461459"/>
            <a:ext cx="2468880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(0,255,0)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223760" y="5470514"/>
            <a:ext cx="2468880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(0,0,255)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5017898" y="3707273"/>
            <a:ext cx="1352419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ROJO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5017900" y="4468062"/>
            <a:ext cx="1352419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VERDE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017899" y="5470514"/>
            <a:ext cx="1352419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AZUL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69144" y="2904950"/>
            <a:ext cx="3152503" cy="483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INTENSIDAD DE 1 PIXEL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638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ESPACIO DE COLOR RGB</a:t>
            </a:r>
            <a:endParaRPr lang="es-PE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444137" y="1018903"/>
            <a:ext cx="12737426" cy="5985620"/>
          </a:xfrm>
        </p:spPr>
        <p:txBody>
          <a:bodyPr>
            <a:normAutofit fontScale="55000" lnSpcReduction="20000"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sz="3300" dirty="0"/>
          </a:p>
          <a:p>
            <a:endParaRPr lang="es-PE" sz="3300" dirty="0" smtClean="0"/>
          </a:p>
          <a:p>
            <a:endParaRPr lang="es-PE" sz="3300" dirty="0" smtClean="0"/>
          </a:p>
          <a:p>
            <a:endParaRPr lang="es-PE" sz="3300" dirty="0"/>
          </a:p>
          <a:p>
            <a:endParaRPr lang="es-PE" sz="3300" dirty="0" smtClean="0"/>
          </a:p>
          <a:p>
            <a:r>
              <a:rPr lang="es-PE" sz="3300" dirty="0" smtClean="0"/>
              <a:t>Cada capa que compone a la imagen digital contiene las mismas dimensiones es decir , las misma cantidad de filas y columnas .</a:t>
            </a:r>
          </a:p>
          <a:p>
            <a:r>
              <a:rPr lang="es-PE" sz="3300" dirty="0" smtClean="0"/>
              <a:t>Ejemplo: Tenemos una imagen llamada “I_RGB” que Representa a una matriz de forma 100x100x3  </a:t>
            </a:r>
          </a:p>
          <a:p>
            <a:pPr marL="0" indent="0">
              <a:buNone/>
            </a:pPr>
            <a:r>
              <a:rPr lang="es-PE" sz="3300" dirty="0" smtClean="0"/>
              <a:t>El primer valor indica  : N° de filas , el segundo valor indica : N° de columnas y el tercer valor indica: N° de capas . </a:t>
            </a:r>
          </a:p>
          <a:p>
            <a:r>
              <a:rPr lang="es-PE" sz="3300" dirty="0" smtClean="0"/>
              <a:t>Para acceder a la capa R : I_R= I_RGB[:,:,0]   ,  I_R es una matriz de dimensión 100x100</a:t>
            </a:r>
          </a:p>
          <a:p>
            <a:r>
              <a:rPr lang="es-PE" sz="3300" dirty="0"/>
              <a:t>Para acceder a la capa </a:t>
            </a:r>
            <a:r>
              <a:rPr lang="es-PE" sz="3300" dirty="0" smtClean="0"/>
              <a:t>G </a:t>
            </a:r>
            <a:r>
              <a:rPr lang="es-PE" sz="3300" dirty="0"/>
              <a:t>: </a:t>
            </a:r>
            <a:r>
              <a:rPr lang="es-PE" sz="3300" dirty="0" smtClean="0"/>
              <a:t>I_G= I_RGB[:,:,1] ,   I_G es una matriz de dimensión 100x100</a:t>
            </a:r>
            <a:endParaRPr lang="es-PE" sz="3300" dirty="0"/>
          </a:p>
          <a:p>
            <a:r>
              <a:rPr lang="es-PE" sz="3300" dirty="0" smtClean="0"/>
              <a:t>Para </a:t>
            </a:r>
            <a:r>
              <a:rPr lang="es-PE" sz="3300" dirty="0"/>
              <a:t>acceder a la capa </a:t>
            </a:r>
            <a:r>
              <a:rPr lang="es-PE" sz="3300" dirty="0" smtClean="0"/>
              <a:t>B </a:t>
            </a:r>
            <a:r>
              <a:rPr lang="es-PE" sz="3300" dirty="0"/>
              <a:t>: </a:t>
            </a:r>
            <a:r>
              <a:rPr lang="es-PE" sz="3300" dirty="0" smtClean="0"/>
              <a:t>I_B=I _</a:t>
            </a:r>
            <a:r>
              <a:rPr lang="es-PE" sz="3300" dirty="0"/>
              <a:t>RGB</a:t>
            </a:r>
            <a:r>
              <a:rPr lang="es-PE" sz="3300" dirty="0" smtClean="0"/>
              <a:t>[:,:,2] ,     I_B es una matriz de dimensión 100x100</a:t>
            </a:r>
            <a:endParaRPr lang="es-PE" sz="3300" dirty="0"/>
          </a:p>
          <a:p>
            <a:endParaRPr lang="es-PE" sz="3300" dirty="0" smtClean="0"/>
          </a:p>
          <a:p>
            <a:pPr marL="0" indent="0">
              <a:buNone/>
            </a:pPr>
            <a:endParaRPr lang="es-PE" sz="3300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12967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0374-CA0E-B94D-A99C-919FC465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CODIFICACION 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BCF-71E0-6242-B64C-CC52A86B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PIXELES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A6EA-D753-354C-87B6-4126C8E9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49" y="2448531"/>
            <a:ext cx="3492500" cy="376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35934-4F45-FF4E-978C-36815FEA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31" y="2448531"/>
            <a:ext cx="3733915" cy="36252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035F2-7D1E-D849-AEFF-BE47D5000963}"/>
              </a:ext>
            </a:extLst>
          </p:cNvPr>
          <p:cNvSpPr/>
          <p:nvPr/>
        </p:nvSpPr>
        <p:spPr>
          <a:xfrm>
            <a:off x="9062749" y="3178206"/>
            <a:ext cx="2097024" cy="112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PUNTOS DE COLOR QUE COMPONEN A UNA IMAGEN</a:t>
            </a:r>
          </a:p>
        </p:txBody>
      </p:sp>
    </p:spTree>
    <p:extLst>
      <p:ext uri="{BB962C8B-B14F-4D97-AF65-F5344CB8AC3E}">
        <p14:creationId xmlns:p14="http://schemas.microsoft.com/office/powerpoint/2010/main" val="222484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A5D-A84D-ED4B-9A49-C7FA161E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CODIFICACION 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917D-4F1D-DB41-BC2B-B039825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 REFIERE A LA CANTIDAD DE BITS ASIGNADOS PARA REPRESENTAR A UN PIXEL  QUE DESCRIBE LA CANTIDAD DE VARIACIONES DE COLOR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EJEMPLO :  1 BYTE (8 Bits)  POR LO TANTO CADA PIXEL PUEDE REPRESENTAR 256 VARIACIONES DE COLOR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7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OPENCV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LIBRERÍA DE CODIGO ABIERTO Y QUE CONTIENE MAS DE 2500 ALGORITMOS OPTIMIZADOS DE MACHINE LEARNING Y VISION ARTIFICIAL </a:t>
            </a:r>
          </a:p>
          <a:p>
            <a:r>
              <a:rPr lang="es-PE" dirty="0" smtClean="0"/>
              <a:t>PUEDE USARSE JUNTO CON PYTHON,C++ , MATLAB  Y JAVA</a:t>
            </a:r>
          </a:p>
          <a:p>
            <a:r>
              <a:rPr lang="es-PE" dirty="0" smtClean="0"/>
              <a:t>SOPORTA LOS SISTEMAS OPERATIVOS WINDOWS, LINUX , MAC OS Y ANDROID</a:t>
            </a:r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8" y="4297680"/>
            <a:ext cx="2782116" cy="221129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6061166" y="4232366"/>
            <a:ext cx="4624251" cy="19724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PARA SU INSTALACIÓN EN RASPBERRY PI , REVISAR EL BLOC DE NOTAS </a:t>
            </a:r>
          </a:p>
          <a:p>
            <a:pPr algn="ctr"/>
            <a:r>
              <a:rPr lang="es-PE" dirty="0" smtClean="0">
                <a:solidFill>
                  <a:srgbClr val="FF0000"/>
                </a:solidFill>
              </a:rPr>
              <a:t>OPENCV_RASPBERRY.txt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1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LECTURA DE IMAGEN</a:t>
            </a:r>
          </a:p>
          <a:p>
            <a:endParaRPr lang="en-US" dirty="0"/>
          </a:p>
          <a:p>
            <a:r>
              <a:rPr lang="en-US" dirty="0"/>
              <a:t>CONVERSION DE ESPACIO DE COLOR RGB A GRISES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MOSTRAR IMAGEN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3951078" y="2552040"/>
            <a:ext cx="4761847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cv2.imread(“imagen.jpg”)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3951079" y="4019647"/>
            <a:ext cx="5297424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cv2.cvtColor(</a:t>
            </a:r>
            <a:r>
              <a:rPr lang="en-US" sz="2400" dirty="0" err="1" smtClean="0"/>
              <a:t>imagen,formato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3879233" y="5725931"/>
            <a:ext cx="5441116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cv2.imshow(</a:t>
            </a:r>
            <a:r>
              <a:rPr lang="en-US" sz="2800" dirty="0" err="1" smtClean="0"/>
              <a:t>texto,imagen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01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GUARDAR UNA IMAGEN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CERRAR TODAS LAS VENTANAS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COMANDO WAITKEY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5218176" y="2452245"/>
            <a:ext cx="2657856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cv2.imwrite()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4852416" y="4286811"/>
            <a:ext cx="3791712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cv2.destroyAllWindows()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5035296" y="5725931"/>
            <a:ext cx="3023616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cv2.waitKey(</a:t>
            </a:r>
            <a:r>
              <a:rPr lang="en-US" sz="2400" dirty="0" err="1" smtClean="0"/>
              <a:t>tiempo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7389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895</Words>
  <Application>Microsoft Office PowerPoint</Application>
  <PresentationFormat>Panorámica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Gill Sans MT</vt:lpstr>
      <vt:lpstr>Wingdings 2</vt:lpstr>
      <vt:lpstr>HDOfficeLightV0</vt:lpstr>
      <vt:lpstr>1_HDOfficeLightV0</vt:lpstr>
      <vt:lpstr>Dividendo</vt:lpstr>
      <vt:lpstr>PROCESAMIENTO DIGITAL DE IMAGENES   </vt:lpstr>
      <vt:lpstr>MATRIZ 2D</vt:lpstr>
      <vt:lpstr>ESPACIO DE COLOR RGB</vt:lpstr>
      <vt:lpstr>ESPACIO DE COLOR RGB</vt:lpstr>
      <vt:lpstr>CODIFICACION DE LOS PIXELES</vt:lpstr>
      <vt:lpstr>CODIFICACION DE LOS PIXELES</vt:lpstr>
      <vt:lpstr>OPENCV</vt:lpstr>
      <vt:lpstr>FUNCIONES DE OPENCV</vt:lpstr>
      <vt:lpstr>FUNCIONES DE OPENCV</vt:lpstr>
      <vt:lpstr>FUNCIONES DE OPENCV</vt:lpstr>
      <vt:lpstr>CONVERSION DE RGB A ESCALA DE GRISES</vt:lpstr>
      <vt:lpstr>HISTOGRAMA DE UNA IMAGEN</vt:lpstr>
      <vt:lpstr>HISTOGRAMA</vt:lpstr>
      <vt:lpstr>CALCULO DE HISTOGRAMA</vt:lpstr>
      <vt:lpstr>BRILLO</vt:lpstr>
      <vt:lpstr>CONTRASTE</vt:lpstr>
      <vt:lpstr>DINAMICA</vt:lpstr>
      <vt:lpstr>Imagen normal</vt:lpstr>
      <vt:lpstr>Imagen con alto brillo</vt:lpstr>
      <vt:lpstr>SEGMENTACIÓN DE IMAGENES</vt:lpstr>
      <vt:lpstr>IMAGEN BINARIA</vt:lpstr>
      <vt:lpstr>IMAGEN BINARIA</vt:lpstr>
      <vt:lpstr>Cámara de raspberry V 1,3</vt:lpstr>
      <vt:lpstr>Cámara de raspberry V 2,0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14</cp:revision>
  <dcterms:created xsi:type="dcterms:W3CDTF">2019-12-14T14:59:10Z</dcterms:created>
  <dcterms:modified xsi:type="dcterms:W3CDTF">2019-12-17T03:58:30Z</dcterms:modified>
</cp:coreProperties>
</file>