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834" r:id="rId1"/>
  </p:sldMasterIdLst>
  <p:sldIdLst>
    <p:sldId id="256" r:id="rId2"/>
    <p:sldId id="267" r:id="rId3"/>
    <p:sldId id="355" r:id="rId4"/>
    <p:sldId id="377" r:id="rId5"/>
    <p:sldId id="380" r:id="rId6"/>
    <p:sldId id="382" r:id="rId7"/>
    <p:sldId id="387" r:id="rId8"/>
    <p:sldId id="386" r:id="rId9"/>
    <p:sldId id="384" r:id="rId10"/>
    <p:sldId id="394" r:id="rId11"/>
    <p:sldId id="390" r:id="rId12"/>
    <p:sldId id="410" r:id="rId13"/>
    <p:sldId id="429" r:id="rId14"/>
    <p:sldId id="398" r:id="rId15"/>
    <p:sldId id="403" r:id="rId16"/>
    <p:sldId id="412" r:id="rId17"/>
    <p:sldId id="413" r:id="rId18"/>
    <p:sldId id="418" r:id="rId19"/>
    <p:sldId id="414" r:id="rId20"/>
    <p:sldId id="415" r:id="rId21"/>
    <p:sldId id="419" r:id="rId22"/>
    <p:sldId id="420" r:id="rId23"/>
    <p:sldId id="416" r:id="rId24"/>
    <p:sldId id="421" r:id="rId25"/>
    <p:sldId id="423" r:id="rId26"/>
    <p:sldId id="424" r:id="rId27"/>
    <p:sldId id="422" r:id="rId28"/>
    <p:sldId id="397" r:id="rId29"/>
    <p:sldId id="401" r:id="rId30"/>
    <p:sldId id="395" r:id="rId31"/>
    <p:sldId id="396" r:id="rId32"/>
    <p:sldId id="400" r:id="rId33"/>
    <p:sldId id="426" r:id="rId34"/>
    <p:sldId id="427" r:id="rId35"/>
    <p:sldId id="428" r:id="rId36"/>
    <p:sldId id="430" r:id="rId37"/>
    <p:sldId id="406" r:id="rId38"/>
    <p:sldId id="408" r:id="rId39"/>
    <p:sldId id="407" r:id="rId40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EC20E35-A176-4012-BC5E-935CFFF8708E}" styleName="Estilo me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Estilo me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985" autoAdjust="0"/>
    <p:restoredTop sz="94660"/>
  </p:normalViewPr>
  <p:slideViewPr>
    <p:cSldViewPr snapToGrid="0">
      <p:cViewPr varScale="1">
        <p:scale>
          <a:sx n="73" d="100"/>
          <a:sy n="73" d="100"/>
        </p:scale>
        <p:origin x="3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61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B05F3-249C-4B2F-9B74-589515308C93}" type="datetimeFigureOut">
              <a:rPr lang="es-PE" smtClean="0"/>
              <a:t>25/01/2020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25D25-DF1E-4847-8FDE-76BFA3A541C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8019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B05F3-249C-4B2F-9B74-589515308C93}" type="datetimeFigureOut">
              <a:rPr lang="es-PE" smtClean="0"/>
              <a:t>25/01/2020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25D25-DF1E-4847-8FDE-76BFA3A541C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09277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B05F3-249C-4B2F-9B74-589515308C93}" type="datetimeFigureOut">
              <a:rPr lang="es-PE" smtClean="0"/>
              <a:t>25/01/2020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25D25-DF1E-4847-8FDE-76BFA3A541C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240331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B05F3-249C-4B2F-9B74-589515308C93}" type="datetimeFigureOut">
              <a:rPr lang="es-PE" smtClean="0"/>
              <a:t>25/01/2020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25D25-DF1E-4847-8FDE-76BFA3A541C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240216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B05F3-249C-4B2F-9B74-589515308C93}" type="datetimeFigureOut">
              <a:rPr lang="es-PE" smtClean="0"/>
              <a:t>25/01/2020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25D25-DF1E-4847-8FDE-76BFA3A541C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808349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B05F3-249C-4B2F-9B74-589515308C93}" type="datetimeFigureOut">
              <a:rPr lang="es-PE" smtClean="0"/>
              <a:t>25/01/2020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25D25-DF1E-4847-8FDE-76BFA3A541C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93844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B05F3-249C-4B2F-9B74-589515308C93}" type="datetimeFigureOut">
              <a:rPr lang="es-PE" smtClean="0"/>
              <a:t>25/01/2020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25D25-DF1E-4847-8FDE-76BFA3A541C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31990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B05F3-249C-4B2F-9B74-589515308C93}" type="datetimeFigureOut">
              <a:rPr lang="es-PE" smtClean="0"/>
              <a:t>25/01/2020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25D25-DF1E-4847-8FDE-76BFA3A541C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61201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B05F3-249C-4B2F-9B74-589515308C93}" type="datetimeFigureOut">
              <a:rPr lang="es-PE" smtClean="0"/>
              <a:t>25/01/2020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25D25-DF1E-4847-8FDE-76BFA3A541C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76432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B05F3-249C-4B2F-9B74-589515308C93}" type="datetimeFigureOut">
              <a:rPr lang="es-PE" smtClean="0"/>
              <a:t>25/01/2020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25D25-DF1E-4847-8FDE-76BFA3A541C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43245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B05F3-249C-4B2F-9B74-589515308C93}" type="datetimeFigureOut">
              <a:rPr lang="es-PE" smtClean="0"/>
              <a:t>25/01/2020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25D25-DF1E-4847-8FDE-76BFA3A541C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53491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B05F3-249C-4B2F-9B74-589515308C93}" type="datetimeFigureOut">
              <a:rPr lang="es-PE" smtClean="0"/>
              <a:t>25/01/2020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25D25-DF1E-4847-8FDE-76BFA3A541C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20475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B05F3-249C-4B2F-9B74-589515308C93}" type="datetimeFigureOut">
              <a:rPr lang="es-PE" smtClean="0"/>
              <a:t>25/01/2020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25D25-DF1E-4847-8FDE-76BFA3A541C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88614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665B05F3-249C-4B2F-9B74-589515308C93}" type="datetimeFigureOut">
              <a:rPr lang="es-PE" smtClean="0"/>
              <a:t>25/01/2020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17525D25-DF1E-4847-8FDE-76BFA3A541C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67276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s-P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65B05F3-249C-4B2F-9B74-589515308C93}" type="datetimeFigureOut">
              <a:rPr lang="es-PE" smtClean="0"/>
              <a:t>25/01/2020</a:t>
            </a:fld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17525D25-DF1E-4847-8FDE-76BFA3A541C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58990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835" r:id="rId1"/>
    <p:sldLayoutId id="2147484836" r:id="rId2"/>
    <p:sldLayoutId id="2147484837" r:id="rId3"/>
    <p:sldLayoutId id="2147484838" r:id="rId4"/>
    <p:sldLayoutId id="2147484839" r:id="rId5"/>
    <p:sldLayoutId id="2147484840" r:id="rId6"/>
    <p:sldLayoutId id="2147484841" r:id="rId7"/>
    <p:sldLayoutId id="2147484842" r:id="rId8"/>
    <p:sldLayoutId id="2147484843" r:id="rId9"/>
    <p:sldLayoutId id="2147484844" r:id="rId10"/>
    <p:sldLayoutId id="2147484845" r:id="rId11"/>
    <p:sldLayoutId id="2147484846" r:id="rId12"/>
    <p:sldLayoutId id="2147484847" r:id="rId13"/>
    <p:sldLayoutId id="2147484848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 </a:t>
            </a:r>
            <a:endParaRPr lang="es-PE" dirty="0"/>
          </a:p>
        </p:txBody>
      </p:sp>
      <p:sp>
        <p:nvSpPr>
          <p:cNvPr id="3" name="Subtítul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PE" dirty="0" smtClean="0"/>
              <a:t> </a:t>
            </a:r>
            <a:endParaRPr lang="es-PE" dirty="0"/>
          </a:p>
        </p:txBody>
      </p:sp>
      <p:pic>
        <p:nvPicPr>
          <p:cNvPr id="2052" name="Picture 4" descr="Resultado de imagen para python logo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3456" r="31102">
                        <a14:foregroundMark x1="10693" y1="51163" x2="10693" y2="51163"/>
                        <a14:foregroundMark x1="14526" y1="49922" x2="14526" y2="49922"/>
                        <a14:foregroundMark x1="20444" y1="59690" x2="20444" y2="59690"/>
                        <a14:foregroundMark x1="28043" y1="52403" x2="28043" y2="52403"/>
                        <a14:foregroundMark x1="24815" y1="40930" x2="24815" y2="40930"/>
                        <a14:foregroundMark x1="21856" y1="31783" x2="21856" y2="31783"/>
                        <a14:foregroundMark x1="20175" y1="28217" x2="20175" y2="28217"/>
                        <a14:foregroundMark x1="20175" y1="28217" x2="20175" y2="28217"/>
                        <a14:foregroundMark x1="25219" y1="25736" x2="25219" y2="25736"/>
                        <a14:foregroundMark x1="17619" y1="41550" x2="17619" y2="41550"/>
                        <a14:foregroundMark x1="17619" y1="41550" x2="17619" y2="41550"/>
                        <a14:foregroundMark x1="21991" y1="55969" x2="21991" y2="55969"/>
                        <a14:foregroundMark x1="12239" y1="41550" x2="12239" y2="41550"/>
                        <a14:foregroundMark x1="24882" y1="65581" x2="24882" y2="6558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099" t="12993" r="68570" b="18669"/>
          <a:stretch/>
        </p:blipFill>
        <p:spPr bwMode="auto">
          <a:xfrm>
            <a:off x="4280288" y="2923104"/>
            <a:ext cx="2556491" cy="2500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89935" l="9809" r="89952">
                        <a14:foregroundMark x1="15311" y1="50649" x2="15311" y2="50649"/>
                        <a14:foregroundMark x1="86364" y1="41558" x2="86364" y2="41558"/>
                        <a14:foregroundMark x1="58373" y1="47403" x2="58373" y2="47403"/>
                        <a14:foregroundMark x1="17225" y1="52922" x2="17225" y2="52922"/>
                        <a14:foregroundMark x1="42105" y1="51948" x2="42105" y2="51948"/>
                        <a14:foregroundMark x1="60287" y1="14935" x2="60287" y2="14935"/>
                        <a14:foregroundMark x1="38278" y1="13636" x2="38278" y2="13636"/>
                        <a14:foregroundMark x1="28469" y1="15909" x2="28469" y2="15909"/>
                        <a14:foregroundMark x1="52632" y1="13636" x2="52632" y2="1363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336869" y="202535"/>
            <a:ext cx="2708379" cy="1787310"/>
          </a:xfrm>
          <a:prstGeom prst="rect">
            <a:avLst/>
          </a:prstGeom>
        </p:spPr>
      </p:pic>
      <p:sp>
        <p:nvSpPr>
          <p:cNvPr id="7" name="Rectángulo redondeado 6"/>
          <p:cNvSpPr/>
          <p:nvPr/>
        </p:nvSpPr>
        <p:spPr>
          <a:xfrm>
            <a:off x="109016" y="80352"/>
            <a:ext cx="3044726" cy="176188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3200" b="1" dirty="0" smtClean="0">
                <a:solidFill>
                  <a:schemeClr val="tx1"/>
                </a:solidFill>
              </a:rPr>
              <a:t>CURSO DE </a:t>
            </a:r>
          </a:p>
          <a:p>
            <a:pPr algn="ctr"/>
            <a:r>
              <a:rPr lang="es-PE" sz="3200" b="1" dirty="0" smtClean="0">
                <a:solidFill>
                  <a:schemeClr val="tx1"/>
                </a:solidFill>
              </a:rPr>
              <a:t>MASTER EN PYTHON</a:t>
            </a:r>
            <a:endParaRPr lang="es-PE" sz="3200" b="1" dirty="0">
              <a:solidFill>
                <a:schemeClr val="tx1"/>
              </a:solidFill>
            </a:endParaRPr>
          </a:p>
        </p:txBody>
      </p:sp>
      <p:sp>
        <p:nvSpPr>
          <p:cNvPr id="9" name="Rectángulo redondeado 8"/>
          <p:cNvSpPr/>
          <p:nvPr/>
        </p:nvSpPr>
        <p:spPr>
          <a:xfrm>
            <a:off x="7180742" y="124128"/>
            <a:ext cx="4624251" cy="176188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4400" b="1" dirty="0" smtClean="0">
                <a:solidFill>
                  <a:schemeClr val="tx1"/>
                </a:solidFill>
              </a:rPr>
              <a:t>UMAKER</a:t>
            </a:r>
            <a:endParaRPr lang="es-PE" sz="4400" b="1" dirty="0">
              <a:solidFill>
                <a:schemeClr val="tx1"/>
              </a:solidFill>
            </a:endParaRPr>
          </a:p>
        </p:txBody>
      </p:sp>
      <p:sp>
        <p:nvSpPr>
          <p:cNvPr id="8" name="Rectángulo redondeado 7"/>
          <p:cNvSpPr/>
          <p:nvPr/>
        </p:nvSpPr>
        <p:spPr>
          <a:xfrm>
            <a:off x="3785305" y="2118299"/>
            <a:ext cx="4020670" cy="88750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3200" b="1" dirty="0" smtClean="0">
                <a:solidFill>
                  <a:srgbClr val="0070C0"/>
                </a:solidFill>
              </a:rPr>
              <a:t>CLASE 4</a:t>
            </a:r>
            <a:endParaRPr lang="es-PE" sz="3200" b="1" dirty="0">
              <a:solidFill>
                <a:srgbClr val="0070C0"/>
              </a:solidFill>
            </a:endParaRPr>
          </a:p>
        </p:txBody>
      </p:sp>
      <p:sp>
        <p:nvSpPr>
          <p:cNvPr id="11" name="Rectángulo redondeado 10"/>
          <p:cNvSpPr/>
          <p:nvPr/>
        </p:nvSpPr>
        <p:spPr>
          <a:xfrm>
            <a:off x="3785305" y="5334596"/>
            <a:ext cx="4020670" cy="88750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3200" b="1" dirty="0" smtClean="0">
                <a:solidFill>
                  <a:srgbClr val="0070C0"/>
                </a:solidFill>
              </a:rPr>
              <a:t>PYTHON</a:t>
            </a:r>
            <a:endParaRPr lang="es-PE" sz="28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6897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>
                <a:solidFill>
                  <a:srgbClr val="FFFF00"/>
                </a:solidFill>
              </a:rPr>
              <a:t>PYC</a:t>
            </a:r>
            <a:endParaRPr lang="es-PE" dirty="0">
              <a:solidFill>
                <a:srgbClr val="FFFF00"/>
              </a:solidFill>
            </a:endParaRPr>
          </a:p>
        </p:txBody>
      </p:sp>
      <p:sp>
        <p:nvSpPr>
          <p:cNvPr id="4" name="Rectángulo redondeado 3"/>
          <p:cNvSpPr/>
          <p:nvPr/>
        </p:nvSpPr>
        <p:spPr>
          <a:xfrm>
            <a:off x="2731227" y="2717074"/>
            <a:ext cx="1972491" cy="139772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compilador</a:t>
            </a:r>
            <a:endParaRPr lang="es-PE" dirty="0"/>
          </a:p>
        </p:txBody>
      </p:sp>
      <p:sp>
        <p:nvSpPr>
          <p:cNvPr id="5" name="Rectángulo redondeado 4"/>
          <p:cNvSpPr/>
          <p:nvPr/>
        </p:nvSpPr>
        <p:spPr>
          <a:xfrm>
            <a:off x="6616233" y="2824842"/>
            <a:ext cx="1972491" cy="139772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Maquina virtual de </a:t>
            </a:r>
            <a:r>
              <a:rPr lang="es-PE" dirty="0" err="1" smtClean="0"/>
              <a:t>python</a:t>
            </a:r>
            <a:endParaRPr lang="es-PE" dirty="0"/>
          </a:p>
        </p:txBody>
      </p:sp>
      <p:sp>
        <p:nvSpPr>
          <p:cNvPr id="7" name="Flecha derecha 6"/>
          <p:cNvSpPr/>
          <p:nvPr/>
        </p:nvSpPr>
        <p:spPr>
          <a:xfrm>
            <a:off x="2037806" y="3308168"/>
            <a:ext cx="587829" cy="2155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8" name="Flecha derecha 7"/>
          <p:cNvSpPr/>
          <p:nvPr/>
        </p:nvSpPr>
        <p:spPr>
          <a:xfrm>
            <a:off x="4855024" y="3389810"/>
            <a:ext cx="1454335" cy="1665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9" name="Flecha derecha 8"/>
          <p:cNvSpPr/>
          <p:nvPr/>
        </p:nvSpPr>
        <p:spPr>
          <a:xfrm>
            <a:off x="8739051" y="3332660"/>
            <a:ext cx="992778" cy="2237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0" name="Rectángulo 9"/>
          <p:cNvSpPr/>
          <p:nvPr/>
        </p:nvSpPr>
        <p:spPr>
          <a:xfrm>
            <a:off x="627017" y="3017520"/>
            <a:ext cx="1410789" cy="70539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codigo</a:t>
            </a:r>
            <a:r>
              <a:rPr lang="es-PE" b="1" dirty="0" smtClean="0">
                <a:solidFill>
                  <a:srgbClr val="0070C0"/>
                </a:solidFill>
              </a:rPr>
              <a:t>.py</a:t>
            </a:r>
            <a:endParaRPr lang="es-PE" b="1" dirty="0">
              <a:solidFill>
                <a:srgbClr val="0070C0"/>
              </a:solidFill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4825984" y="2684416"/>
            <a:ext cx="1512414" cy="70539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err="1" smtClean="0"/>
              <a:t>codigo</a:t>
            </a:r>
            <a:r>
              <a:rPr lang="es-PE" b="1" dirty="0" err="1" smtClean="0">
                <a:solidFill>
                  <a:srgbClr val="0070C0"/>
                </a:solidFill>
              </a:rPr>
              <a:t>.pyc</a:t>
            </a:r>
            <a:endParaRPr lang="es-PE" b="1" dirty="0">
              <a:solidFill>
                <a:srgbClr val="0070C0"/>
              </a:solidFill>
            </a:endParaRPr>
          </a:p>
        </p:txBody>
      </p:sp>
      <p:sp>
        <p:nvSpPr>
          <p:cNvPr id="12" name="Rectángulo redondeado 11"/>
          <p:cNvSpPr/>
          <p:nvPr/>
        </p:nvSpPr>
        <p:spPr>
          <a:xfrm>
            <a:off x="9966960" y="2638697"/>
            <a:ext cx="45719" cy="457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3" name="Rectángulo 12"/>
          <p:cNvSpPr/>
          <p:nvPr/>
        </p:nvSpPr>
        <p:spPr>
          <a:xfrm>
            <a:off x="9882156" y="2818309"/>
            <a:ext cx="1890634" cy="13977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Maquina física (ordenador)</a:t>
            </a:r>
            <a:endParaRPr lang="es-PE" dirty="0"/>
          </a:p>
        </p:txBody>
      </p:sp>
      <p:sp>
        <p:nvSpPr>
          <p:cNvPr id="15" name="Rectángulo redondeado 14"/>
          <p:cNvSpPr/>
          <p:nvPr/>
        </p:nvSpPr>
        <p:spPr>
          <a:xfrm>
            <a:off x="365760" y="2325189"/>
            <a:ext cx="8373291" cy="2390502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6" name="Rectángulo redondeado 15"/>
          <p:cNvSpPr/>
          <p:nvPr/>
        </p:nvSpPr>
        <p:spPr>
          <a:xfrm>
            <a:off x="419208" y="5122271"/>
            <a:ext cx="8699863" cy="1332411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PE" dirty="0" smtClean="0"/>
              <a:t>El código fuente escrito en Python con extensión</a:t>
            </a:r>
            <a:r>
              <a:rPr lang="es-PE" b="1" dirty="0" smtClean="0">
                <a:solidFill>
                  <a:srgbClr val="0070C0"/>
                </a:solidFill>
              </a:rPr>
              <a:t> .</a:t>
            </a:r>
            <a:r>
              <a:rPr lang="es-PE" b="1" dirty="0" err="1" smtClean="0">
                <a:solidFill>
                  <a:srgbClr val="0070C0"/>
                </a:solidFill>
              </a:rPr>
              <a:t>py</a:t>
            </a:r>
            <a:r>
              <a:rPr lang="es-PE" b="1" dirty="0" smtClean="0">
                <a:solidFill>
                  <a:srgbClr val="0070C0"/>
                </a:solidFill>
              </a:rPr>
              <a:t> </a:t>
            </a:r>
            <a:r>
              <a:rPr lang="es-PE" dirty="0" smtClean="0"/>
              <a:t>es compilado , resultando en un archivo denominado </a:t>
            </a:r>
            <a:r>
              <a:rPr lang="es-PE" b="1" dirty="0" err="1" smtClean="0">
                <a:solidFill>
                  <a:srgbClr val="0070C0"/>
                </a:solidFill>
              </a:rPr>
              <a:t>bytecodes</a:t>
            </a:r>
            <a:r>
              <a:rPr lang="es-PE" dirty="0" smtClean="0"/>
              <a:t> cuya extensión es </a:t>
            </a:r>
            <a:r>
              <a:rPr lang="es-PE" b="1" dirty="0" smtClean="0">
                <a:solidFill>
                  <a:srgbClr val="0070C0"/>
                </a:solidFill>
              </a:rPr>
              <a:t>.</a:t>
            </a:r>
            <a:r>
              <a:rPr lang="es-PE" b="1" dirty="0" err="1" smtClean="0">
                <a:solidFill>
                  <a:srgbClr val="0070C0"/>
                </a:solidFill>
              </a:rPr>
              <a:t>pyc</a:t>
            </a:r>
            <a:r>
              <a:rPr lang="es-PE" b="1" dirty="0" smtClean="0">
                <a:solidFill>
                  <a:srgbClr val="0070C0"/>
                </a:solidFill>
              </a:rPr>
              <a:t>.</a:t>
            </a:r>
          </a:p>
          <a:p>
            <a:pPr algn="ctr"/>
            <a:endParaRPr lang="es-PE" b="1" dirty="0" smtClean="0">
              <a:solidFill>
                <a:srgbClr val="0070C0"/>
              </a:solidFill>
            </a:endParaRPr>
          </a:p>
          <a:p>
            <a:r>
              <a:rPr lang="es-PE" dirty="0" smtClean="0">
                <a:solidFill>
                  <a:schemeClr val="tx1"/>
                </a:solidFill>
              </a:rPr>
              <a:t>La maquina virtual de Python procesan e interpretan estas instrucciones de los </a:t>
            </a:r>
            <a:r>
              <a:rPr lang="es-PE" dirty="0" err="1" smtClean="0">
                <a:solidFill>
                  <a:schemeClr val="tx1"/>
                </a:solidFill>
              </a:rPr>
              <a:t>bytecodes</a:t>
            </a:r>
            <a:r>
              <a:rPr lang="es-PE" dirty="0" smtClean="0">
                <a:solidFill>
                  <a:schemeClr val="tx1"/>
                </a:solidFill>
              </a:rPr>
              <a:t> que se encuentran en el archivo con extensión </a:t>
            </a:r>
            <a:r>
              <a:rPr lang="es-PE" b="1" dirty="0" smtClean="0">
                <a:solidFill>
                  <a:schemeClr val="tx1"/>
                </a:solidFill>
              </a:rPr>
              <a:t>.</a:t>
            </a:r>
            <a:r>
              <a:rPr lang="es-PE" b="1" dirty="0" err="1" smtClean="0">
                <a:solidFill>
                  <a:schemeClr val="tx1"/>
                </a:solidFill>
              </a:rPr>
              <a:t>pyc</a:t>
            </a:r>
            <a:r>
              <a:rPr lang="es-PE" b="1" dirty="0" smtClean="0">
                <a:solidFill>
                  <a:schemeClr val="tx1"/>
                </a:solidFill>
              </a:rPr>
              <a:t> </a:t>
            </a:r>
            <a:r>
              <a:rPr lang="es-PE" dirty="0" smtClean="0">
                <a:solidFill>
                  <a:schemeClr val="tx1"/>
                </a:solidFill>
              </a:rPr>
              <a:t>con el fin de que nuestro ordenador puede realizar la tarea que se ha definido en el código fuente (archivo con extensión .</a:t>
            </a:r>
            <a:r>
              <a:rPr lang="es-PE" b="1" dirty="0" err="1" smtClean="0">
                <a:solidFill>
                  <a:srgbClr val="0070C0"/>
                </a:solidFill>
              </a:rPr>
              <a:t>py</a:t>
            </a:r>
            <a:r>
              <a:rPr lang="es-PE" dirty="0" smtClean="0">
                <a:solidFill>
                  <a:schemeClr val="tx1"/>
                </a:solidFill>
              </a:rPr>
              <a:t>)</a:t>
            </a:r>
            <a:endParaRPr lang="es-PE" dirty="0">
              <a:solidFill>
                <a:schemeClr val="tx1"/>
              </a:solidFill>
            </a:endParaRPr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89935" l="9809" r="89952">
                        <a14:foregroundMark x1="15311" y1="50649" x2="15311" y2="50649"/>
                        <a14:foregroundMark x1="86364" y1="41558" x2="86364" y2="41558"/>
                        <a14:foregroundMark x1="58373" y1="47403" x2="58373" y2="47403"/>
                        <a14:foregroundMark x1="17225" y1="52922" x2="17225" y2="52922"/>
                        <a14:foregroundMark x1="42105" y1="51948" x2="42105" y2="51948"/>
                        <a14:foregroundMark x1="60287" y1="14935" x2="60287" y2="14935"/>
                        <a14:foregroundMark x1="38278" y1="13636" x2="38278" y2="13636"/>
                        <a14:foregroundMark x1="28469" y1="15909" x2="28469" y2="15909"/>
                        <a14:foregroundMark x1="52632" y1="13636" x2="52632" y2="1363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13063"/>
            <a:ext cx="2708379" cy="178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050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>
                <a:solidFill>
                  <a:srgbClr val="FFFF00"/>
                </a:solidFill>
              </a:rPr>
              <a:t>ESTRUCTURA DE DATOS</a:t>
            </a:r>
            <a:endParaRPr lang="es-PE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DICCIONARIO (DICT)</a:t>
            </a:r>
          </a:p>
          <a:p>
            <a:endParaRPr lang="es-PE" dirty="0"/>
          </a:p>
          <a:p>
            <a:endParaRPr lang="es-PE" dirty="0" smtClean="0"/>
          </a:p>
          <a:p>
            <a:endParaRPr lang="es-PE" dirty="0" smtClean="0"/>
          </a:p>
          <a:p>
            <a:r>
              <a:rPr lang="es-PE" dirty="0" smtClean="0"/>
              <a:t>CONJUNTO (SET)</a:t>
            </a:r>
            <a:endParaRPr lang="es-P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89935" l="9809" r="89952">
                        <a14:foregroundMark x1="15311" y1="50649" x2="15311" y2="50649"/>
                        <a14:foregroundMark x1="86364" y1="41558" x2="86364" y2="41558"/>
                        <a14:foregroundMark x1="58373" y1="47403" x2="58373" y2="47403"/>
                        <a14:foregroundMark x1="17225" y1="52922" x2="17225" y2="52922"/>
                        <a14:foregroundMark x1="42105" y1="51948" x2="42105" y2="51948"/>
                        <a14:foregroundMark x1="60287" y1="14935" x2="60287" y2="14935"/>
                        <a14:foregroundMark x1="38278" y1="13636" x2="38278" y2="13636"/>
                        <a14:foregroundMark x1="28469" y1="15909" x2="28469" y2="15909"/>
                        <a14:foregroundMark x1="52632" y1="13636" x2="52632" y2="1363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13063"/>
            <a:ext cx="2708379" cy="178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146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 smtClean="0">
                <a:solidFill>
                  <a:srgbClr val="FFFF00"/>
                </a:solidFill>
              </a:rPr>
              <a:t>DICCIONARIOS</a:t>
            </a:r>
            <a:endParaRPr lang="es-PE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b="1" dirty="0" smtClean="0"/>
              <a:t>ES UNA COLECCIÓN QUE SE CARACTERIZA POR SER DESORDENADA ,INDEXADA Y MODIFICABLE.</a:t>
            </a:r>
          </a:p>
          <a:p>
            <a:r>
              <a:rPr lang="es-PE" b="1" dirty="0" smtClean="0"/>
              <a:t>SUS ELEMENTOS ESTA DEFINIDOS POR UNA PAREJA DE VARIABLES DENOMIADAS KEY:VALUE</a:t>
            </a:r>
            <a:endParaRPr lang="es-PE" b="1" dirty="0"/>
          </a:p>
          <a:p>
            <a:endParaRPr lang="es-PE" b="1" dirty="0" smtClean="0"/>
          </a:p>
          <a:p>
            <a:endParaRPr lang="es-PE" b="1" dirty="0"/>
          </a:p>
          <a:p>
            <a:endParaRPr lang="es-PE" b="1" dirty="0" smtClean="0"/>
          </a:p>
          <a:p>
            <a:endParaRPr lang="es-PE" b="1" dirty="0"/>
          </a:p>
          <a:p>
            <a:endParaRPr lang="es-PE" b="1" dirty="0" smtClean="0"/>
          </a:p>
        </p:txBody>
      </p:sp>
      <p:sp>
        <p:nvSpPr>
          <p:cNvPr id="4" name="Rectángulo redondeado 3"/>
          <p:cNvSpPr/>
          <p:nvPr/>
        </p:nvSpPr>
        <p:spPr>
          <a:xfrm>
            <a:off x="1599653" y="3705409"/>
            <a:ext cx="1314996" cy="67026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>
                <a:solidFill>
                  <a:schemeClr val="tx1"/>
                </a:solidFill>
              </a:rPr>
              <a:t>CAMPO</a:t>
            </a:r>
            <a:endParaRPr lang="es-PE" b="1" dirty="0">
              <a:solidFill>
                <a:schemeClr val="tx1"/>
              </a:solidFill>
            </a:endParaRPr>
          </a:p>
        </p:txBody>
      </p:sp>
      <p:sp>
        <p:nvSpPr>
          <p:cNvPr id="5" name="Rectángulo redondeado 4"/>
          <p:cNvSpPr/>
          <p:nvPr/>
        </p:nvSpPr>
        <p:spPr>
          <a:xfrm>
            <a:off x="4467494" y="3705409"/>
            <a:ext cx="1386840" cy="65923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000" dirty="0" smtClean="0">
                <a:solidFill>
                  <a:schemeClr val="tx1"/>
                </a:solidFill>
              </a:rPr>
              <a:t>VALOR</a:t>
            </a:r>
            <a:endParaRPr lang="es-PE" sz="2400" dirty="0">
              <a:solidFill>
                <a:schemeClr val="tx1"/>
              </a:solidFill>
            </a:endParaRPr>
          </a:p>
        </p:txBody>
      </p:sp>
      <p:sp>
        <p:nvSpPr>
          <p:cNvPr id="8" name="Rectángulo redondeado 7"/>
          <p:cNvSpPr/>
          <p:nvPr/>
        </p:nvSpPr>
        <p:spPr>
          <a:xfrm>
            <a:off x="3163114" y="3685871"/>
            <a:ext cx="1055915" cy="6400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4400" dirty="0" smtClean="0">
                <a:solidFill>
                  <a:srgbClr val="92D050"/>
                </a:solidFill>
              </a:rPr>
              <a:t>:</a:t>
            </a:r>
            <a:endParaRPr lang="es-PE" sz="4800" dirty="0">
              <a:solidFill>
                <a:srgbClr val="92D050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1286437" y="5406092"/>
            <a:ext cx="3242852" cy="35150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SYNTAXIS</a:t>
            </a:r>
            <a:endParaRPr lang="es-PE" dirty="0"/>
          </a:p>
        </p:txBody>
      </p:sp>
      <p:sp>
        <p:nvSpPr>
          <p:cNvPr id="9" name="Rectángulo 8"/>
          <p:cNvSpPr/>
          <p:nvPr/>
        </p:nvSpPr>
        <p:spPr>
          <a:xfrm>
            <a:off x="4728755" y="4513750"/>
            <a:ext cx="7119042" cy="173285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PE" b="1" dirty="0" smtClean="0">
                <a:solidFill>
                  <a:srgbClr val="0070C0"/>
                </a:solidFill>
              </a:rPr>
              <a:t>Diccionario</a:t>
            </a:r>
            <a:r>
              <a:rPr lang="es-PE" dirty="0" smtClean="0"/>
              <a:t>={</a:t>
            </a:r>
            <a:r>
              <a:rPr lang="es-PE" b="1" dirty="0" smtClean="0">
                <a:solidFill>
                  <a:srgbClr val="0070C0"/>
                </a:solidFill>
              </a:rPr>
              <a:t>key1</a:t>
            </a:r>
            <a:r>
              <a:rPr lang="es-PE" dirty="0" smtClean="0"/>
              <a:t>: </a:t>
            </a:r>
            <a:r>
              <a:rPr lang="es-PE" b="1" dirty="0" smtClean="0">
                <a:solidFill>
                  <a:srgbClr val="C00000"/>
                </a:solidFill>
              </a:rPr>
              <a:t>valor1</a:t>
            </a:r>
            <a:r>
              <a:rPr lang="es-PE" dirty="0" smtClean="0"/>
              <a:t> </a:t>
            </a:r>
            <a:r>
              <a:rPr lang="es-PE" sz="2000" b="1" dirty="0" smtClean="0"/>
              <a:t>,</a:t>
            </a:r>
            <a:r>
              <a:rPr lang="es-PE" b="1" dirty="0" smtClean="0"/>
              <a:t>key2:valor2</a:t>
            </a:r>
            <a:r>
              <a:rPr lang="es-PE" dirty="0" smtClean="0"/>
              <a:t>}</a:t>
            </a:r>
            <a:endParaRPr lang="es-PE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47167"/>
            <a:ext cx="2708379" cy="178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233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>
                <a:solidFill>
                  <a:srgbClr val="FFFF00"/>
                </a:solidFill>
              </a:rPr>
              <a:t>PYCHARM PYTHON INTERPRETER</a:t>
            </a:r>
            <a:endParaRPr lang="es-PE" dirty="0">
              <a:solidFill>
                <a:srgbClr val="FFFF00"/>
              </a:solidFill>
            </a:endParaRP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1222" y="2327003"/>
            <a:ext cx="8799795" cy="3995420"/>
          </a:xfrm>
          <a:prstGeom prst="rect">
            <a:avLst/>
          </a:prstGeom>
        </p:spPr>
      </p:pic>
      <p:cxnSp>
        <p:nvCxnSpPr>
          <p:cNvPr id="6" name="Conector recto de flecha 5"/>
          <p:cNvCxnSpPr/>
          <p:nvPr/>
        </p:nvCxnSpPr>
        <p:spPr>
          <a:xfrm flipH="1" flipV="1">
            <a:off x="4781006" y="4911634"/>
            <a:ext cx="6270172" cy="78377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5564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>
                <a:solidFill>
                  <a:srgbClr val="FFFF00"/>
                </a:solidFill>
              </a:rPr>
              <a:t>MODULOS</a:t>
            </a:r>
            <a:endParaRPr lang="es-PE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Un modulo es un archivo de Python </a:t>
            </a:r>
            <a:r>
              <a:rPr lang="es-PE" dirty="0"/>
              <a:t>(</a:t>
            </a:r>
            <a:r>
              <a:rPr lang="es-PE" dirty="0" smtClean="0"/>
              <a:t>archivo con extensión .</a:t>
            </a:r>
            <a:r>
              <a:rPr lang="es-PE" dirty="0" err="1" smtClean="0"/>
              <a:t>py</a:t>
            </a:r>
            <a:r>
              <a:rPr lang="es-PE" dirty="0" smtClean="0"/>
              <a:t> ) y que contiene definición de funciones y variables que podremos hacer uso desde otro archivo de trabajo .</a:t>
            </a:r>
          </a:p>
          <a:p>
            <a:pPr marL="0" indent="0">
              <a:buNone/>
            </a:pPr>
            <a:endParaRPr lang="es-PE" dirty="0" smtClean="0"/>
          </a:p>
          <a:p>
            <a:endParaRPr lang="es-PE" dirty="0"/>
          </a:p>
          <a:p>
            <a:endParaRPr lang="es-P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89935" l="9809" r="89952">
                        <a14:foregroundMark x1="15311" y1="50649" x2="15311" y2="50649"/>
                        <a14:foregroundMark x1="86364" y1="41558" x2="86364" y2="41558"/>
                        <a14:foregroundMark x1="58373" y1="47403" x2="58373" y2="47403"/>
                        <a14:foregroundMark x1="17225" y1="52922" x2="17225" y2="52922"/>
                        <a14:foregroundMark x1="42105" y1="51948" x2="42105" y2="51948"/>
                        <a14:foregroundMark x1="60287" y1="14935" x2="60287" y2="14935"/>
                        <a14:foregroundMark x1="38278" y1="13636" x2="38278" y2="13636"/>
                        <a14:foregroundMark x1="28469" y1="15909" x2="28469" y2="15909"/>
                        <a14:foregroundMark x1="52632" y1="13636" x2="52632" y2="1363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13063"/>
            <a:ext cx="2708379" cy="178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445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>
                <a:solidFill>
                  <a:srgbClr val="FFFF00"/>
                </a:solidFill>
              </a:rPr>
              <a:t>ORGANIZÁCIÓN DE UN MODULO</a:t>
            </a:r>
            <a:endParaRPr lang="es-PE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61255" y="2096941"/>
            <a:ext cx="10798522" cy="4374456"/>
          </a:xfrm>
        </p:spPr>
        <p:txBody>
          <a:bodyPr/>
          <a:lstStyle/>
          <a:p>
            <a:pPr marL="0" indent="0">
              <a:buNone/>
            </a:pPr>
            <a:r>
              <a:rPr lang="es-PE" dirty="0" smtClean="0"/>
              <a:t> </a:t>
            </a:r>
            <a:endParaRPr lang="es-PE" dirty="0"/>
          </a:p>
        </p:txBody>
      </p:sp>
      <p:sp>
        <p:nvSpPr>
          <p:cNvPr id="4" name="Rectángulo 3"/>
          <p:cNvSpPr/>
          <p:nvPr/>
        </p:nvSpPr>
        <p:spPr>
          <a:xfrm>
            <a:off x="574766" y="2533393"/>
            <a:ext cx="5460274" cy="419077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Rectángulo redondeado 4"/>
          <p:cNvSpPr/>
          <p:nvPr/>
        </p:nvSpPr>
        <p:spPr>
          <a:xfrm>
            <a:off x="574764" y="2070815"/>
            <a:ext cx="1998617" cy="36736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2000" b="1" dirty="0">
                <a:solidFill>
                  <a:srgbClr val="0070C0"/>
                </a:solidFill>
              </a:rPr>
              <a:t>m</a:t>
            </a:r>
            <a:r>
              <a:rPr lang="es-PE" sz="2000" b="1" dirty="0" smtClean="0">
                <a:solidFill>
                  <a:srgbClr val="0070C0"/>
                </a:solidFill>
              </a:rPr>
              <a:t>imodulo.py</a:t>
            </a:r>
            <a:endParaRPr lang="es-PE" b="1" dirty="0">
              <a:solidFill>
                <a:srgbClr val="0070C0"/>
              </a:solidFill>
            </a:endParaRPr>
          </a:p>
        </p:txBody>
      </p:sp>
      <p:sp>
        <p:nvSpPr>
          <p:cNvPr id="6" name="Rectángulo redondeado 5"/>
          <p:cNvSpPr/>
          <p:nvPr/>
        </p:nvSpPr>
        <p:spPr>
          <a:xfrm>
            <a:off x="613951" y="2936200"/>
            <a:ext cx="2534198" cy="86509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PE" sz="2000" b="1" dirty="0" err="1" smtClean="0">
                <a:solidFill>
                  <a:srgbClr val="0070C0"/>
                </a:solidFill>
              </a:rPr>
              <a:t>def</a:t>
            </a:r>
            <a:r>
              <a:rPr lang="es-PE" sz="2000" b="1" dirty="0" smtClean="0">
                <a:solidFill>
                  <a:srgbClr val="0070C0"/>
                </a:solidFill>
              </a:rPr>
              <a:t> </a:t>
            </a:r>
            <a:r>
              <a:rPr lang="es-PE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funcion1(x</a:t>
            </a:r>
            <a:r>
              <a:rPr lang="es-PE" sz="2000" b="1" dirty="0" smtClean="0">
                <a:solidFill>
                  <a:srgbClr val="0070C0"/>
                </a:solidFill>
              </a:rPr>
              <a:t>):</a:t>
            </a:r>
          </a:p>
          <a:p>
            <a:r>
              <a:rPr lang="es-PE" sz="2000" b="1" dirty="0" smtClean="0">
                <a:solidFill>
                  <a:srgbClr val="0070C0"/>
                </a:solidFill>
              </a:rPr>
              <a:t>    </a:t>
            </a:r>
            <a:r>
              <a:rPr lang="es-PE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val=2*x</a:t>
            </a:r>
          </a:p>
          <a:p>
            <a:r>
              <a:rPr lang="es-PE" sz="2000" b="1" dirty="0" err="1" smtClean="0">
                <a:solidFill>
                  <a:srgbClr val="0070C0"/>
                </a:solidFill>
              </a:rPr>
              <a:t>return</a:t>
            </a:r>
            <a:r>
              <a:rPr lang="es-PE" sz="2000" b="1" dirty="0" smtClean="0">
                <a:solidFill>
                  <a:srgbClr val="0070C0"/>
                </a:solidFill>
              </a:rPr>
              <a:t> val</a:t>
            </a:r>
            <a:endParaRPr lang="es-PE" b="1" dirty="0">
              <a:solidFill>
                <a:srgbClr val="0070C0"/>
              </a:solidFill>
            </a:endParaRPr>
          </a:p>
        </p:txBody>
      </p:sp>
      <p:sp>
        <p:nvSpPr>
          <p:cNvPr id="8" name="Rectángulo redondeado 7"/>
          <p:cNvSpPr/>
          <p:nvPr/>
        </p:nvSpPr>
        <p:spPr>
          <a:xfrm>
            <a:off x="613951" y="4243156"/>
            <a:ext cx="2939146" cy="72073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PE" sz="2000" b="1" dirty="0" err="1" smtClean="0">
                <a:solidFill>
                  <a:srgbClr val="0070C0"/>
                </a:solidFill>
              </a:rPr>
              <a:t>def</a:t>
            </a:r>
            <a:r>
              <a:rPr lang="es-PE" sz="2000" b="1" dirty="0" smtClean="0">
                <a:solidFill>
                  <a:srgbClr val="0070C0"/>
                </a:solidFill>
              </a:rPr>
              <a:t> </a:t>
            </a:r>
            <a:r>
              <a:rPr lang="es-PE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funcion2():</a:t>
            </a:r>
          </a:p>
          <a:p>
            <a:r>
              <a:rPr lang="es-PE" sz="2000" b="1" dirty="0">
                <a:solidFill>
                  <a:srgbClr val="0070C0"/>
                </a:solidFill>
              </a:rPr>
              <a:t> </a:t>
            </a:r>
            <a:r>
              <a:rPr lang="es-PE" sz="2000" b="1" dirty="0" smtClean="0">
                <a:solidFill>
                  <a:srgbClr val="0070C0"/>
                </a:solidFill>
              </a:rPr>
              <a:t>   </a:t>
            </a:r>
            <a:r>
              <a:rPr lang="es-PE" sz="2000" b="1" dirty="0" err="1" smtClean="0">
                <a:solidFill>
                  <a:srgbClr val="0070C0"/>
                </a:solidFill>
              </a:rPr>
              <a:t>print</a:t>
            </a:r>
            <a:r>
              <a:rPr lang="es-PE" sz="2000" b="1" dirty="0" smtClean="0">
                <a:solidFill>
                  <a:srgbClr val="0070C0"/>
                </a:solidFill>
              </a:rPr>
              <a:t>(“PYTHON”)</a:t>
            </a:r>
            <a:endParaRPr lang="es-PE" b="1" dirty="0">
              <a:solidFill>
                <a:srgbClr val="0070C0"/>
              </a:solidFill>
            </a:endParaRPr>
          </a:p>
        </p:txBody>
      </p:sp>
      <p:sp>
        <p:nvSpPr>
          <p:cNvPr id="9" name="Rectángulo redondeado 8"/>
          <p:cNvSpPr/>
          <p:nvPr/>
        </p:nvSpPr>
        <p:spPr>
          <a:xfrm>
            <a:off x="613951" y="5348216"/>
            <a:ext cx="2939146" cy="72073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PE" sz="2000" b="1" dirty="0" smtClean="0">
                <a:solidFill>
                  <a:srgbClr val="0070C0"/>
                </a:solidFill>
              </a:rPr>
              <a:t>VARIABLE1=“2020”</a:t>
            </a:r>
          </a:p>
        </p:txBody>
      </p:sp>
      <p:sp>
        <p:nvSpPr>
          <p:cNvPr id="10" name="Rectángulo redondeado 9"/>
          <p:cNvSpPr/>
          <p:nvPr/>
        </p:nvSpPr>
        <p:spPr>
          <a:xfrm>
            <a:off x="6986397" y="2254495"/>
            <a:ext cx="3435532" cy="90671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000" b="1" dirty="0" smtClean="0">
                <a:solidFill>
                  <a:srgbClr val="0070C0"/>
                </a:solidFill>
              </a:rPr>
              <a:t>Uso de la función </a:t>
            </a:r>
            <a:r>
              <a:rPr lang="es-PE" sz="2000" b="1" dirty="0" smtClean="0">
                <a:solidFill>
                  <a:schemeClr val="tx1"/>
                </a:solidFill>
              </a:rPr>
              <a:t>funcion1</a:t>
            </a:r>
            <a:r>
              <a:rPr lang="es-PE" sz="2000" b="1" dirty="0" smtClean="0">
                <a:solidFill>
                  <a:srgbClr val="0070C0"/>
                </a:solidFill>
              </a:rPr>
              <a:t> de modulo </a:t>
            </a:r>
            <a:r>
              <a:rPr lang="es-PE" sz="2000" b="1" dirty="0" err="1" smtClean="0">
                <a:solidFill>
                  <a:schemeClr val="tx1"/>
                </a:solidFill>
              </a:rPr>
              <a:t>mimodulo</a:t>
            </a:r>
            <a:endParaRPr lang="es-PE" sz="2000" b="1" dirty="0">
              <a:solidFill>
                <a:schemeClr val="tx1"/>
              </a:solidFill>
            </a:endParaRPr>
          </a:p>
        </p:txBody>
      </p:sp>
      <p:sp>
        <p:nvSpPr>
          <p:cNvPr id="11" name="Rectángulo redondeado 10"/>
          <p:cNvSpPr/>
          <p:nvPr/>
        </p:nvSpPr>
        <p:spPr>
          <a:xfrm>
            <a:off x="6557393" y="5418399"/>
            <a:ext cx="4691797" cy="90671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b="1" dirty="0" err="1" smtClean="0">
                <a:solidFill>
                  <a:srgbClr val="FF0000"/>
                </a:solidFill>
              </a:rPr>
              <a:t>from</a:t>
            </a:r>
            <a:r>
              <a:rPr lang="es-PE" sz="2000" b="1" dirty="0" smtClean="0">
                <a:solidFill>
                  <a:srgbClr val="0070C0"/>
                </a:solidFill>
              </a:rPr>
              <a:t> </a:t>
            </a:r>
            <a:r>
              <a:rPr lang="es-PE" sz="2000" b="1" dirty="0" err="1" smtClean="0">
                <a:solidFill>
                  <a:srgbClr val="0070C0"/>
                </a:solidFill>
              </a:rPr>
              <a:t>mimodulo</a:t>
            </a:r>
            <a:r>
              <a:rPr lang="es-PE" sz="2000" b="1" dirty="0" smtClean="0">
                <a:solidFill>
                  <a:srgbClr val="0070C0"/>
                </a:solidFill>
              </a:rPr>
              <a:t> </a:t>
            </a:r>
            <a:r>
              <a:rPr lang="es-PE" sz="2400" b="1" dirty="0" err="1" smtClean="0">
                <a:solidFill>
                  <a:srgbClr val="FF0000"/>
                </a:solidFill>
              </a:rPr>
              <a:t>import</a:t>
            </a:r>
            <a:r>
              <a:rPr lang="es-PE" sz="2000" b="1" dirty="0" smtClean="0">
                <a:solidFill>
                  <a:srgbClr val="0070C0"/>
                </a:solidFill>
              </a:rPr>
              <a:t> funcion1</a:t>
            </a:r>
          </a:p>
          <a:p>
            <a:r>
              <a:rPr lang="es-PE" sz="2000" b="1" dirty="0" smtClean="0">
                <a:solidFill>
                  <a:srgbClr val="0070C0"/>
                </a:solidFill>
              </a:rPr>
              <a:t>  </a:t>
            </a:r>
          </a:p>
          <a:p>
            <a:r>
              <a:rPr lang="es-PE" sz="2000" b="1" dirty="0">
                <a:solidFill>
                  <a:srgbClr val="0070C0"/>
                </a:solidFill>
              </a:rPr>
              <a:t> </a:t>
            </a:r>
            <a:r>
              <a:rPr lang="es-PE" sz="2000" b="1" dirty="0" smtClean="0">
                <a:solidFill>
                  <a:srgbClr val="0070C0"/>
                </a:solidFill>
              </a:rPr>
              <a:t>  y=funcion1(20)</a:t>
            </a:r>
            <a:endParaRPr lang="es-PE" sz="2000" b="1" dirty="0">
              <a:solidFill>
                <a:srgbClr val="0070C0"/>
              </a:solidFill>
            </a:endParaRPr>
          </a:p>
        </p:txBody>
      </p:sp>
      <p:sp>
        <p:nvSpPr>
          <p:cNvPr id="12" name="Rectángulo redondeado 11"/>
          <p:cNvSpPr/>
          <p:nvPr/>
        </p:nvSpPr>
        <p:spPr>
          <a:xfrm>
            <a:off x="6629402" y="3376262"/>
            <a:ext cx="4691797" cy="11900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2400" b="1" dirty="0" err="1" smtClean="0">
                <a:solidFill>
                  <a:srgbClr val="FF0000"/>
                </a:solidFill>
              </a:rPr>
              <a:t>import</a:t>
            </a:r>
            <a:r>
              <a:rPr lang="es-PE" sz="2000" b="1" dirty="0" smtClean="0">
                <a:solidFill>
                  <a:srgbClr val="0070C0"/>
                </a:solidFill>
              </a:rPr>
              <a:t> </a:t>
            </a:r>
            <a:r>
              <a:rPr lang="es-PE" sz="2000" b="1" dirty="0" err="1" smtClean="0">
                <a:solidFill>
                  <a:srgbClr val="0070C0"/>
                </a:solidFill>
              </a:rPr>
              <a:t>mimodulo</a:t>
            </a:r>
            <a:endParaRPr lang="es-PE" sz="2000" b="1" dirty="0" smtClean="0">
              <a:solidFill>
                <a:srgbClr val="0070C0"/>
              </a:solidFill>
            </a:endParaRPr>
          </a:p>
          <a:p>
            <a:r>
              <a:rPr lang="es-PE" sz="2000" b="1" dirty="0" smtClean="0">
                <a:solidFill>
                  <a:srgbClr val="0070C0"/>
                </a:solidFill>
              </a:rPr>
              <a:t>  </a:t>
            </a:r>
          </a:p>
          <a:p>
            <a:r>
              <a:rPr lang="es-PE" sz="2000" b="1" dirty="0">
                <a:solidFill>
                  <a:srgbClr val="0070C0"/>
                </a:solidFill>
              </a:rPr>
              <a:t> </a:t>
            </a:r>
            <a:r>
              <a:rPr lang="es-PE" sz="2000" b="1" dirty="0" smtClean="0">
                <a:solidFill>
                  <a:srgbClr val="0070C0"/>
                </a:solidFill>
              </a:rPr>
              <a:t>y=</a:t>
            </a:r>
            <a:r>
              <a:rPr lang="es-PE" sz="2000" b="1" dirty="0" smtClean="0">
                <a:solidFill>
                  <a:schemeClr val="tx1"/>
                </a:solidFill>
              </a:rPr>
              <a:t>mimodulo</a:t>
            </a:r>
            <a:r>
              <a:rPr lang="es-PE" sz="2000" b="1" dirty="0" smtClean="0">
                <a:solidFill>
                  <a:srgbClr val="0070C0"/>
                </a:solidFill>
              </a:rPr>
              <a:t>.funcion1(20)</a:t>
            </a:r>
            <a:endParaRPr lang="es-PE" sz="2000" b="1" dirty="0">
              <a:solidFill>
                <a:srgbClr val="0070C0"/>
              </a:solidFill>
            </a:endParaRPr>
          </a:p>
        </p:txBody>
      </p:sp>
      <p:cxnSp>
        <p:nvCxnSpPr>
          <p:cNvPr id="14" name="Conector recto de flecha 13"/>
          <p:cNvCxnSpPr/>
          <p:nvPr/>
        </p:nvCxnSpPr>
        <p:spPr>
          <a:xfrm>
            <a:off x="2677886" y="2438176"/>
            <a:ext cx="5218611" cy="108782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/>
          <p:cNvCxnSpPr/>
          <p:nvPr/>
        </p:nvCxnSpPr>
        <p:spPr>
          <a:xfrm flipH="1">
            <a:off x="7896497" y="3865523"/>
            <a:ext cx="195943" cy="28581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/>
          <p:cNvCxnSpPr/>
          <p:nvPr/>
        </p:nvCxnSpPr>
        <p:spPr>
          <a:xfrm>
            <a:off x="1985554" y="3344891"/>
            <a:ext cx="7955280" cy="201601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6260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>
                <a:solidFill>
                  <a:srgbClr val="FFFF00"/>
                </a:solidFill>
              </a:rPr>
              <a:t>APLICACIÓN BASICA CON TKINTER</a:t>
            </a:r>
            <a:endParaRPr lang="es-PE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err="1" smtClean="0"/>
              <a:t>Tkinter</a:t>
            </a:r>
            <a:r>
              <a:rPr lang="es-PE" dirty="0" smtClean="0"/>
              <a:t> es considerado un standard para el desarrollo de aplicaciones de interfaz grafica de usuario en Python </a:t>
            </a:r>
          </a:p>
          <a:p>
            <a:pPr marL="0" indent="0">
              <a:buNone/>
            </a:pPr>
            <a:endParaRPr lang="es-PE" dirty="0"/>
          </a:p>
          <a:p>
            <a:endParaRPr lang="es-PE" dirty="0" smtClean="0"/>
          </a:p>
          <a:p>
            <a:r>
              <a:rPr lang="es-PE" dirty="0" smtClean="0"/>
              <a:t>Viene por defecto en la instalación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083828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>
                <a:solidFill>
                  <a:srgbClr val="FFFF00"/>
                </a:solidFill>
              </a:rPr>
              <a:t>TKINTER </a:t>
            </a:r>
            <a:endParaRPr lang="es-PE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PE" dirty="0" smtClean="0"/>
              <a:t> </a:t>
            </a:r>
            <a:endParaRPr lang="es-P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t="1538"/>
          <a:stretch/>
        </p:blipFill>
        <p:spPr>
          <a:xfrm>
            <a:off x="168592" y="3066489"/>
            <a:ext cx="11306175" cy="3596958"/>
          </a:xfrm>
          <a:prstGeom prst="rect">
            <a:avLst/>
          </a:prstGeom>
        </p:spPr>
      </p:pic>
      <p:sp>
        <p:nvSpPr>
          <p:cNvPr id="5" name="Rectángulo redondeado 4"/>
          <p:cNvSpPr/>
          <p:nvPr/>
        </p:nvSpPr>
        <p:spPr>
          <a:xfrm>
            <a:off x="692331" y="2222287"/>
            <a:ext cx="3592286" cy="6776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CODIGO</a:t>
            </a:r>
            <a:endParaRPr lang="es-PE" dirty="0"/>
          </a:p>
        </p:txBody>
      </p:sp>
      <p:sp>
        <p:nvSpPr>
          <p:cNvPr id="6" name="Rectángulo redondeado 5"/>
          <p:cNvSpPr/>
          <p:nvPr/>
        </p:nvSpPr>
        <p:spPr>
          <a:xfrm>
            <a:off x="7193280" y="2222287"/>
            <a:ext cx="3592286" cy="6776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INTERFAZ GRAFICA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522897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>
                <a:solidFill>
                  <a:srgbClr val="FFFF00"/>
                </a:solidFill>
              </a:rPr>
              <a:t>INTERFAZ GRAFICA CON TKINTER</a:t>
            </a:r>
            <a:endParaRPr lang="es-PE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EVENTOS SINCRONOS</a:t>
            </a:r>
          </a:p>
          <a:p>
            <a:pPr marL="0" indent="0">
              <a:buNone/>
            </a:pPr>
            <a:r>
              <a:rPr lang="es-PE" dirty="0" smtClean="0"/>
              <a:t>El uso de la interfaz grafica con funcionamiento síncrono indica que solo podremos interactuar con el código de Python usando los elementos de la interfaz grafica , bloqueando otras acciones que no se encuentren definidos dentro de ella.</a:t>
            </a:r>
            <a:endParaRPr lang="es-PE" dirty="0"/>
          </a:p>
          <a:p>
            <a:endParaRPr lang="es-PE" dirty="0" smtClean="0"/>
          </a:p>
          <a:p>
            <a:endParaRPr lang="es-PE" dirty="0" smtClean="0"/>
          </a:p>
          <a:p>
            <a:r>
              <a:rPr lang="es-PE" dirty="0" smtClean="0"/>
              <a:t>EVENTOS ASINCRONOS</a:t>
            </a:r>
          </a:p>
          <a:p>
            <a:pPr marL="0" indent="0">
              <a:buNone/>
            </a:pPr>
            <a:r>
              <a:rPr lang="es-PE" dirty="0" smtClean="0"/>
              <a:t>En esta opción podemos interactuar con la interfaz grafica sin la necesidad bloquear otras acciones que el programa puede realizar , ejemplo leer datos de un sensor , enviar datos hacia un archivo de texto  , etc.</a:t>
            </a:r>
          </a:p>
        </p:txBody>
      </p:sp>
    </p:spTree>
    <p:extLst>
      <p:ext uri="{BB962C8B-B14F-4D97-AF65-F5344CB8AC3E}">
        <p14:creationId xmlns:p14="http://schemas.microsoft.com/office/powerpoint/2010/main" val="262292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>
                <a:solidFill>
                  <a:srgbClr val="FFFF00"/>
                </a:solidFill>
              </a:rPr>
              <a:t>ELEMENTOS BASICOS</a:t>
            </a:r>
            <a:endParaRPr lang="es-PE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074010"/>
          </a:xfrm>
        </p:spPr>
        <p:txBody>
          <a:bodyPr/>
          <a:lstStyle/>
          <a:p>
            <a:pPr marL="0" indent="0">
              <a:buNone/>
            </a:pPr>
            <a:r>
              <a:rPr lang="es-PE" dirty="0"/>
              <a:t> 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t="1538"/>
          <a:stretch/>
        </p:blipFill>
        <p:spPr>
          <a:xfrm>
            <a:off x="4654841" y="2325189"/>
            <a:ext cx="7232360" cy="4194567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274320" y="2103120"/>
            <a:ext cx="2926080" cy="75764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CREACIÓN DEL OBJETO</a:t>
            </a:r>
            <a:endParaRPr lang="es-PE" dirty="0"/>
          </a:p>
        </p:txBody>
      </p:sp>
      <p:sp>
        <p:nvSpPr>
          <p:cNvPr id="6" name="Rectángulo 5"/>
          <p:cNvSpPr/>
          <p:nvPr/>
        </p:nvSpPr>
        <p:spPr>
          <a:xfrm>
            <a:off x="274320" y="3167425"/>
            <a:ext cx="2926080" cy="75764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MÉTODO PARA ESTABLECER EL TAMAÑO</a:t>
            </a:r>
            <a:endParaRPr lang="es-PE" dirty="0"/>
          </a:p>
        </p:txBody>
      </p:sp>
      <p:sp>
        <p:nvSpPr>
          <p:cNvPr id="7" name="Rectángulo 6"/>
          <p:cNvSpPr/>
          <p:nvPr/>
        </p:nvSpPr>
        <p:spPr>
          <a:xfrm>
            <a:off x="304797" y="4248089"/>
            <a:ext cx="2926080" cy="75764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MÉTODO PARA ESTABLECER EL TITULO</a:t>
            </a:r>
            <a:endParaRPr lang="es-PE" dirty="0"/>
          </a:p>
        </p:txBody>
      </p:sp>
      <p:sp>
        <p:nvSpPr>
          <p:cNvPr id="8" name="Rectángulo 7"/>
          <p:cNvSpPr/>
          <p:nvPr/>
        </p:nvSpPr>
        <p:spPr>
          <a:xfrm>
            <a:off x="91491" y="5635412"/>
            <a:ext cx="3836129" cy="75764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MÉTODO PARA ESTABLECER QUE SIEMPRE SE ENCUENTRA ACTIVO</a:t>
            </a:r>
            <a:endParaRPr lang="es-PE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89935" l="9809" r="89952">
                        <a14:foregroundMark x1="15311" y1="50649" x2="15311" y2="50649"/>
                        <a14:foregroundMark x1="86364" y1="41558" x2="86364" y2="41558"/>
                        <a14:foregroundMark x1="58373" y1="47403" x2="58373" y2="47403"/>
                        <a14:foregroundMark x1="17225" y1="52922" x2="17225" y2="52922"/>
                        <a14:foregroundMark x1="42105" y1="51948" x2="42105" y2="51948"/>
                        <a14:foregroundMark x1="60287" y1="14935" x2="60287" y2="14935"/>
                        <a14:foregroundMark x1="38278" y1="13636" x2="38278" y2="13636"/>
                        <a14:foregroundMark x1="28469" y1="15909" x2="28469" y2="15909"/>
                        <a14:foregroundMark x1="52632" y1="13636" x2="52632" y2="1363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26126"/>
            <a:ext cx="2708379" cy="178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604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 smtClean="0">
                <a:solidFill>
                  <a:srgbClr val="FFFF00"/>
                </a:solidFill>
              </a:rPr>
              <a:t>PYTHON</a:t>
            </a:r>
            <a:endParaRPr lang="es-PE" b="1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56754" y="1417638"/>
            <a:ext cx="11225244" cy="4976737"/>
          </a:xfrm>
        </p:spPr>
        <p:txBody>
          <a:bodyPr>
            <a:normAutofit/>
          </a:bodyPr>
          <a:lstStyle/>
          <a:p>
            <a:endParaRPr lang="es-PE" dirty="0"/>
          </a:p>
          <a:p>
            <a:r>
              <a:rPr lang="es-PE" sz="3600" b="1" dirty="0" smtClean="0"/>
              <a:t>Características: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PE" sz="2400" b="1" dirty="0" smtClean="0">
                <a:solidFill>
                  <a:srgbClr val="0070C0"/>
                </a:solidFill>
              </a:rPr>
              <a:t>Multiplataforma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PE" sz="2400" b="1" dirty="0" smtClean="0">
                <a:solidFill>
                  <a:srgbClr val="0070C0"/>
                </a:solidFill>
              </a:rPr>
              <a:t>Orientado a objetos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PE" sz="2400" b="1" dirty="0" smtClean="0">
                <a:solidFill>
                  <a:srgbClr val="0070C0"/>
                </a:solidFill>
              </a:rPr>
              <a:t>Interpretado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PE" sz="2400" b="1" dirty="0" err="1" smtClean="0">
                <a:solidFill>
                  <a:srgbClr val="0070C0"/>
                </a:solidFill>
              </a:rPr>
              <a:t>Tipado</a:t>
            </a:r>
            <a:r>
              <a:rPr lang="es-PE" sz="2400" b="1" dirty="0" smtClean="0">
                <a:solidFill>
                  <a:srgbClr val="0070C0"/>
                </a:solidFill>
              </a:rPr>
              <a:t> dinámico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PE" sz="2400" b="1" dirty="0" smtClean="0">
                <a:solidFill>
                  <a:srgbClr val="0070C0"/>
                </a:solidFill>
              </a:rPr>
              <a:t>Fuertemente </a:t>
            </a:r>
            <a:r>
              <a:rPr lang="es-PE" sz="2400" b="1" dirty="0" err="1" smtClean="0">
                <a:solidFill>
                  <a:srgbClr val="0070C0"/>
                </a:solidFill>
              </a:rPr>
              <a:t>tipado</a:t>
            </a:r>
            <a:endParaRPr lang="es-PE" sz="2400" b="1" dirty="0">
              <a:solidFill>
                <a:srgbClr val="0070C0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89935" l="9809" r="89952">
                        <a14:foregroundMark x1="15311" y1="50649" x2="15311" y2="50649"/>
                        <a14:foregroundMark x1="86364" y1="41558" x2="86364" y2="41558"/>
                        <a14:foregroundMark x1="58373" y1="47403" x2="58373" y2="47403"/>
                        <a14:foregroundMark x1="17225" y1="52922" x2="17225" y2="52922"/>
                        <a14:foregroundMark x1="42105" y1="51948" x2="42105" y2="51948"/>
                        <a14:foregroundMark x1="60287" y1="14935" x2="60287" y2="14935"/>
                        <a14:foregroundMark x1="38278" y1="13636" x2="38278" y2="13636"/>
                        <a14:foregroundMark x1="28469" y1="15909" x2="28469" y2="15909"/>
                        <a14:foregroundMark x1="52632" y1="13636" x2="52632" y2="1363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54872"/>
            <a:ext cx="2708379" cy="178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901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>
                <a:solidFill>
                  <a:srgbClr val="FFFF00"/>
                </a:solidFill>
              </a:rPr>
              <a:t>BUTTON</a:t>
            </a:r>
            <a:endParaRPr lang="es-PE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s-PE" dirty="0" smtClean="0"/>
          </a:p>
          <a:p>
            <a:endParaRPr lang="es-PE" dirty="0"/>
          </a:p>
          <a:p>
            <a:endParaRPr lang="es-PE" dirty="0" smtClean="0"/>
          </a:p>
          <a:p>
            <a:endParaRPr lang="es-PE" dirty="0"/>
          </a:p>
          <a:p>
            <a:r>
              <a:rPr lang="es-PE" dirty="0" smtClean="0"/>
              <a:t>Un botón es widget que permite llamar o invocar una función cuando el botón se haya presionado . Podemos interactuar con el código simplemente utilizando botones</a:t>
            </a:r>
          </a:p>
          <a:p>
            <a:endParaRPr lang="es-PE" dirty="0" smtClean="0"/>
          </a:p>
          <a:p>
            <a:endParaRPr lang="es-PE" dirty="0"/>
          </a:p>
          <a:p>
            <a:endParaRPr lang="es-PE" dirty="0" smtClean="0"/>
          </a:p>
          <a:p>
            <a:endParaRPr lang="es-PE" dirty="0"/>
          </a:p>
          <a:p>
            <a:endParaRPr lang="es-PE" dirty="0" smtClean="0"/>
          </a:p>
          <a:p>
            <a:endParaRPr lang="es-PE" dirty="0"/>
          </a:p>
          <a:p>
            <a:endParaRPr lang="es-PE" dirty="0" smtClean="0"/>
          </a:p>
          <a:p>
            <a:endParaRPr lang="es-PE" dirty="0"/>
          </a:p>
          <a:p>
            <a:endParaRPr lang="es-PE" dirty="0" smtClean="0"/>
          </a:p>
          <a:p>
            <a:endParaRPr lang="es-P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262" y="3200399"/>
            <a:ext cx="4791075" cy="3252651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89935" l="9809" r="89952">
                        <a14:foregroundMark x1="15311" y1="50649" x2="15311" y2="50649"/>
                        <a14:foregroundMark x1="86364" y1="41558" x2="86364" y2="41558"/>
                        <a14:foregroundMark x1="58373" y1="47403" x2="58373" y2="47403"/>
                        <a14:foregroundMark x1="17225" y1="52922" x2="17225" y2="52922"/>
                        <a14:foregroundMark x1="42105" y1="51948" x2="42105" y2="51948"/>
                        <a14:foregroundMark x1="60287" y1="14935" x2="60287" y2="14935"/>
                        <a14:foregroundMark x1="38278" y1="13636" x2="38278" y2="13636"/>
                        <a14:foregroundMark x1="28469" y1="15909" x2="28469" y2="15909"/>
                        <a14:foregroundMark x1="52632" y1="13636" x2="52632" y2="1363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13063"/>
            <a:ext cx="2708379" cy="178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531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>
                <a:solidFill>
                  <a:srgbClr val="FFFF00"/>
                </a:solidFill>
              </a:rPr>
              <a:t>BUTTON</a:t>
            </a:r>
            <a:endParaRPr lang="es-PE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 dirty="0" smtClean="0"/>
          </a:p>
          <a:p>
            <a:r>
              <a:rPr lang="es-PE" dirty="0" smtClean="0"/>
              <a:t>PASOS PARA USAR UN BOTON</a:t>
            </a:r>
            <a:endParaRPr lang="es-PE" dirty="0"/>
          </a:p>
          <a:p>
            <a:pPr>
              <a:buFont typeface="Arial" panose="020B0604020202020204" pitchFamily="34" charset="0"/>
              <a:buChar char="•"/>
            </a:pPr>
            <a:r>
              <a:rPr lang="es-PE" dirty="0" smtClean="0"/>
              <a:t>Primero </a:t>
            </a:r>
            <a:r>
              <a:rPr lang="es-PE" dirty="0"/>
              <a:t>se debe crear una función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PE" dirty="0"/>
              <a:t>Segundo se debe crear un botón e indicar que el botón invoque a una función cuando el evento se lleve a cabo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PE" dirty="0"/>
              <a:t>Tercero indicar el lugar donde se ubicara el </a:t>
            </a:r>
            <a:r>
              <a:rPr lang="es-PE" dirty="0" err="1"/>
              <a:t>boton</a:t>
            </a:r>
            <a:endParaRPr lang="es-PE" dirty="0"/>
          </a:p>
          <a:p>
            <a:endParaRPr lang="es-PE" dirty="0" smtClean="0"/>
          </a:p>
          <a:p>
            <a:endParaRPr lang="es-PE" dirty="0"/>
          </a:p>
          <a:p>
            <a:endParaRPr lang="es-PE" dirty="0" smtClean="0"/>
          </a:p>
          <a:p>
            <a:endParaRPr lang="es-P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89935" l="9809" r="89952">
                        <a14:foregroundMark x1="15311" y1="50649" x2="15311" y2="50649"/>
                        <a14:foregroundMark x1="86364" y1="41558" x2="86364" y2="41558"/>
                        <a14:foregroundMark x1="58373" y1="47403" x2="58373" y2="47403"/>
                        <a14:foregroundMark x1="17225" y1="52922" x2="17225" y2="52922"/>
                        <a14:foregroundMark x1="42105" y1="51948" x2="42105" y2="51948"/>
                        <a14:foregroundMark x1="60287" y1="14935" x2="60287" y2="14935"/>
                        <a14:foregroundMark x1="38278" y1="13636" x2="38278" y2="13636"/>
                        <a14:foregroundMark x1="28469" y1="15909" x2="28469" y2="15909"/>
                        <a14:foregroundMark x1="52632" y1="13636" x2="52632" y2="1363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13063"/>
            <a:ext cx="2708379" cy="178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232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>
                <a:solidFill>
                  <a:srgbClr val="FFFF00"/>
                </a:solidFill>
              </a:rPr>
              <a:t>BUTTON</a:t>
            </a:r>
            <a:endParaRPr lang="es-PE" dirty="0">
              <a:solidFill>
                <a:srgbClr val="FFFF00"/>
              </a:solidFill>
            </a:endParaRP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014" y="2784202"/>
            <a:ext cx="7377102" cy="3636963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9337" y="2784202"/>
            <a:ext cx="4284617" cy="3532460"/>
          </a:xfrm>
          <a:prstGeom prst="rect">
            <a:avLst/>
          </a:prstGeom>
        </p:spPr>
      </p:pic>
      <p:cxnSp>
        <p:nvCxnSpPr>
          <p:cNvPr id="7" name="Conector recto de flecha 6"/>
          <p:cNvCxnSpPr/>
          <p:nvPr/>
        </p:nvCxnSpPr>
        <p:spPr>
          <a:xfrm flipV="1">
            <a:off x="2508069" y="4127863"/>
            <a:ext cx="6126480" cy="135853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/>
          <p:cNvCxnSpPr/>
          <p:nvPr/>
        </p:nvCxnSpPr>
        <p:spPr>
          <a:xfrm flipV="1">
            <a:off x="7759336" y="3082834"/>
            <a:ext cx="444137" cy="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/>
          <p:cNvCxnSpPr/>
          <p:nvPr/>
        </p:nvCxnSpPr>
        <p:spPr>
          <a:xfrm>
            <a:off x="7759337" y="3082834"/>
            <a:ext cx="0" cy="48486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ángulo redondeado 18"/>
          <p:cNvSpPr/>
          <p:nvPr/>
        </p:nvSpPr>
        <p:spPr>
          <a:xfrm>
            <a:off x="7328495" y="2784202"/>
            <a:ext cx="861679" cy="298632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0,0</a:t>
            </a:r>
            <a:endParaRPr lang="es-PE" dirty="0"/>
          </a:p>
        </p:txBody>
      </p:sp>
      <p:cxnSp>
        <p:nvCxnSpPr>
          <p:cNvPr id="22" name="Conector recto 21"/>
          <p:cNvCxnSpPr/>
          <p:nvPr/>
        </p:nvCxnSpPr>
        <p:spPr>
          <a:xfrm>
            <a:off x="8634549" y="3090273"/>
            <a:ext cx="0" cy="9330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/>
          <p:cNvCxnSpPr/>
          <p:nvPr/>
        </p:nvCxnSpPr>
        <p:spPr>
          <a:xfrm>
            <a:off x="7759336" y="4023361"/>
            <a:ext cx="875213" cy="301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ángulo 32"/>
          <p:cNvSpPr/>
          <p:nvPr/>
        </p:nvSpPr>
        <p:spPr>
          <a:xfrm>
            <a:off x="8777769" y="3325266"/>
            <a:ext cx="875682" cy="5152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600" dirty="0"/>
              <a:t>y</a:t>
            </a:r>
            <a:r>
              <a:rPr lang="es-PE" sz="1600" dirty="0" smtClean="0"/>
              <a:t>=100</a:t>
            </a:r>
            <a:endParaRPr lang="es-PE" sz="1600" dirty="0"/>
          </a:p>
        </p:txBody>
      </p:sp>
      <p:sp>
        <p:nvSpPr>
          <p:cNvPr id="34" name="Rectángulo 33"/>
          <p:cNvSpPr/>
          <p:nvPr/>
        </p:nvSpPr>
        <p:spPr>
          <a:xfrm>
            <a:off x="7732974" y="3629935"/>
            <a:ext cx="875682" cy="5152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600" dirty="0" smtClean="0"/>
              <a:t>x=100</a:t>
            </a:r>
            <a:endParaRPr lang="es-PE" sz="1600" dirty="0"/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89935" l="9809" r="89952">
                        <a14:foregroundMark x1="15311" y1="50649" x2="15311" y2="50649"/>
                        <a14:foregroundMark x1="86364" y1="41558" x2="86364" y2="41558"/>
                        <a14:foregroundMark x1="58373" y1="47403" x2="58373" y2="47403"/>
                        <a14:foregroundMark x1="17225" y1="52922" x2="17225" y2="52922"/>
                        <a14:foregroundMark x1="42105" y1="51948" x2="42105" y2="51948"/>
                        <a14:foregroundMark x1="60287" y1="14935" x2="60287" y2="14935"/>
                        <a14:foregroundMark x1="38278" y1="13636" x2="38278" y2="13636"/>
                        <a14:foregroundMark x1="28469" y1="15909" x2="28469" y2="15909"/>
                        <a14:foregroundMark x1="52632" y1="13636" x2="52632" y2="1363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13063"/>
            <a:ext cx="2708379" cy="178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034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>
                <a:solidFill>
                  <a:srgbClr val="FFFF00"/>
                </a:solidFill>
              </a:rPr>
              <a:t>LABEL</a:t>
            </a:r>
            <a:endParaRPr lang="es-PE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El widget </a:t>
            </a:r>
            <a:r>
              <a:rPr lang="es-PE" dirty="0" err="1" smtClean="0"/>
              <a:t>label</a:t>
            </a:r>
            <a:r>
              <a:rPr lang="es-PE" dirty="0" smtClean="0"/>
              <a:t> es una etiqueta que mostrara algún texto en alguna posición de la interfaz grafica .</a:t>
            </a:r>
          </a:p>
          <a:p>
            <a:endParaRPr lang="es-PE" dirty="0" smtClean="0"/>
          </a:p>
          <a:p>
            <a:r>
              <a:rPr lang="es-PE" dirty="0" smtClean="0"/>
              <a:t>A diferencia de un botón , el widget LABEL no invoca a una función ya que solo muestra algún mensaje en alguna parte de la interfaz grafica .</a:t>
            </a:r>
            <a:endParaRPr lang="es-PE" dirty="0"/>
          </a:p>
          <a:p>
            <a:endParaRPr lang="es-PE" dirty="0" smtClean="0"/>
          </a:p>
          <a:p>
            <a:endParaRPr lang="es-PE" dirty="0"/>
          </a:p>
          <a:p>
            <a:endParaRPr lang="es-P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89935" l="9809" r="89952">
                        <a14:foregroundMark x1="15311" y1="50649" x2="15311" y2="50649"/>
                        <a14:foregroundMark x1="86364" y1="41558" x2="86364" y2="41558"/>
                        <a14:foregroundMark x1="58373" y1="47403" x2="58373" y2="47403"/>
                        <a14:foregroundMark x1="17225" y1="52922" x2="17225" y2="52922"/>
                        <a14:foregroundMark x1="42105" y1="51948" x2="42105" y2="51948"/>
                        <a14:foregroundMark x1="60287" y1="14935" x2="60287" y2="14935"/>
                        <a14:foregroundMark x1="38278" y1="13636" x2="38278" y2="13636"/>
                        <a14:foregroundMark x1="28469" y1="15909" x2="28469" y2="15909"/>
                        <a14:foregroundMark x1="52632" y1="13636" x2="52632" y2="1363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26126"/>
            <a:ext cx="2708379" cy="178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02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>
                <a:solidFill>
                  <a:srgbClr val="FFFF00"/>
                </a:solidFill>
              </a:rPr>
              <a:t>LABEL</a:t>
            </a:r>
            <a:endParaRPr lang="es-PE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74" y="2222286"/>
            <a:ext cx="11372850" cy="4635713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89935" l="9809" r="89952">
                        <a14:foregroundMark x1="15311" y1="50649" x2="15311" y2="50649"/>
                        <a14:foregroundMark x1="86364" y1="41558" x2="86364" y2="41558"/>
                        <a14:foregroundMark x1="58373" y1="47403" x2="58373" y2="47403"/>
                        <a14:foregroundMark x1="17225" y1="52922" x2="17225" y2="52922"/>
                        <a14:foregroundMark x1="42105" y1="51948" x2="42105" y2="51948"/>
                        <a14:foregroundMark x1="60287" y1="14935" x2="60287" y2="14935"/>
                        <a14:foregroundMark x1="38278" y1="13636" x2="38278" y2="13636"/>
                        <a14:foregroundMark x1="28469" y1="15909" x2="28469" y2="15909"/>
                        <a14:foregroundMark x1="52632" y1="13636" x2="52632" y2="1363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13063"/>
            <a:ext cx="2708379" cy="178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542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>
                <a:solidFill>
                  <a:srgbClr val="FFFF00"/>
                </a:solidFill>
              </a:rPr>
              <a:t>TEXT</a:t>
            </a:r>
            <a:endParaRPr lang="es-PE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El widget Text permite poder mostrar mensajes y también ingresar con el fin de poder interactuar con alguna parte del código.</a:t>
            </a:r>
            <a:endParaRPr lang="es-P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89935" l="9809" r="89952">
                        <a14:foregroundMark x1="15311" y1="50649" x2="15311" y2="50649"/>
                        <a14:foregroundMark x1="86364" y1="41558" x2="86364" y2="41558"/>
                        <a14:foregroundMark x1="58373" y1="47403" x2="58373" y2="47403"/>
                        <a14:foregroundMark x1="17225" y1="52922" x2="17225" y2="52922"/>
                        <a14:foregroundMark x1="42105" y1="51948" x2="42105" y2="51948"/>
                        <a14:foregroundMark x1="60287" y1="14935" x2="60287" y2="14935"/>
                        <a14:foregroundMark x1="38278" y1="13636" x2="38278" y2="13636"/>
                        <a14:foregroundMark x1="28469" y1="15909" x2="28469" y2="15909"/>
                        <a14:foregroundMark x1="52632" y1="13636" x2="52632" y2="1363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13063"/>
            <a:ext cx="2708379" cy="178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992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>
                <a:solidFill>
                  <a:srgbClr val="FFFF00"/>
                </a:solidFill>
              </a:rPr>
              <a:t>TEXT</a:t>
            </a:r>
            <a:endParaRPr lang="es-PE" dirty="0">
              <a:solidFill>
                <a:srgbClr val="FFFF00"/>
              </a:solidFill>
            </a:endParaRP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30097" y="1961242"/>
            <a:ext cx="4300646" cy="4413431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778579"/>
            <a:ext cx="6765880" cy="339090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89935" l="9809" r="89952">
                        <a14:foregroundMark x1="15311" y1="50649" x2="15311" y2="50649"/>
                        <a14:foregroundMark x1="86364" y1="41558" x2="86364" y2="41558"/>
                        <a14:foregroundMark x1="58373" y1="47403" x2="58373" y2="47403"/>
                        <a14:foregroundMark x1="17225" y1="52922" x2="17225" y2="52922"/>
                        <a14:foregroundMark x1="42105" y1="51948" x2="42105" y2="51948"/>
                        <a14:foregroundMark x1="60287" y1="14935" x2="60287" y2="14935"/>
                        <a14:foregroundMark x1="38278" y1="13636" x2="38278" y2="13636"/>
                        <a14:foregroundMark x1="28469" y1="15909" x2="28469" y2="15909"/>
                        <a14:foregroundMark x1="52632" y1="13636" x2="52632" y2="1363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13063"/>
            <a:ext cx="2708379" cy="178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666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>
                <a:solidFill>
                  <a:srgbClr val="FFFF00"/>
                </a:solidFill>
              </a:rPr>
              <a:t>INTERACCIÓN TKINTER Y ARCHIVOS</a:t>
            </a:r>
            <a:endParaRPr lang="es-PE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Crear 1 botón para escribir datos dentro de un archivo de texto</a:t>
            </a:r>
          </a:p>
          <a:p>
            <a:r>
              <a:rPr lang="es-PE" dirty="0" smtClean="0"/>
              <a:t>Crear 1 botón que permite cerrar la aplicación </a:t>
            </a:r>
          </a:p>
          <a:p>
            <a:r>
              <a:rPr lang="es-PE" dirty="0" smtClean="0"/>
              <a:t>Crear 2 </a:t>
            </a:r>
            <a:r>
              <a:rPr lang="es-PE" dirty="0" err="1" smtClean="0"/>
              <a:t>Label</a:t>
            </a:r>
            <a:r>
              <a:rPr lang="es-PE" dirty="0" smtClean="0"/>
              <a:t> donde indique un mensaje de modificar archivo y cerrar aplicación respectivamente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216719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>
                <a:solidFill>
                  <a:srgbClr val="FFFF00"/>
                </a:solidFill>
              </a:rPr>
              <a:t>PAQUETES</a:t>
            </a:r>
            <a:endParaRPr lang="es-PE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Los paquetes permiten estructurar diferentes módulos , la organización de los módulos dentro un paquete sigue un orden jerárquico basado en sub paquetes  .</a:t>
            </a:r>
          </a:p>
          <a:p>
            <a:endParaRPr lang="es-PE" dirty="0"/>
          </a:p>
          <a:p>
            <a:endParaRPr lang="es-PE" dirty="0" smtClean="0"/>
          </a:p>
          <a:p>
            <a:endParaRPr lang="es-P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89935" l="9809" r="89952">
                        <a14:foregroundMark x1="15311" y1="50649" x2="15311" y2="50649"/>
                        <a14:foregroundMark x1="86364" y1="41558" x2="86364" y2="41558"/>
                        <a14:foregroundMark x1="58373" y1="47403" x2="58373" y2="47403"/>
                        <a14:foregroundMark x1="17225" y1="52922" x2="17225" y2="52922"/>
                        <a14:foregroundMark x1="42105" y1="51948" x2="42105" y2="51948"/>
                        <a14:foregroundMark x1="60287" y1="14935" x2="60287" y2="14935"/>
                        <a14:foregroundMark x1="38278" y1="13636" x2="38278" y2="13636"/>
                        <a14:foregroundMark x1="28469" y1="15909" x2="28469" y2="15909"/>
                        <a14:foregroundMark x1="52632" y1="13636" x2="52632" y2="1363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13063"/>
            <a:ext cx="2708379" cy="178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609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>
                <a:solidFill>
                  <a:srgbClr val="FFFF00"/>
                </a:solidFill>
              </a:rPr>
              <a:t>ORGANIZACIÓN DE UN PAQUETE</a:t>
            </a:r>
            <a:endParaRPr lang="es-PE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008696"/>
          </a:xfrm>
        </p:spPr>
        <p:txBody>
          <a:bodyPr/>
          <a:lstStyle/>
          <a:p>
            <a:pPr marL="0" indent="0">
              <a:buNone/>
            </a:pPr>
            <a:r>
              <a:rPr lang="es-PE" dirty="0"/>
              <a:t> </a:t>
            </a:r>
          </a:p>
        </p:txBody>
      </p:sp>
      <p:sp>
        <p:nvSpPr>
          <p:cNvPr id="4" name="Rectángulo 3"/>
          <p:cNvSpPr/>
          <p:nvPr/>
        </p:nvSpPr>
        <p:spPr>
          <a:xfrm>
            <a:off x="574766" y="2533393"/>
            <a:ext cx="5460274" cy="419077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Rectángulo redondeado 4"/>
          <p:cNvSpPr/>
          <p:nvPr/>
        </p:nvSpPr>
        <p:spPr>
          <a:xfrm>
            <a:off x="574764" y="2070815"/>
            <a:ext cx="1998617" cy="36736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2000" b="1" dirty="0" smtClean="0">
                <a:solidFill>
                  <a:srgbClr val="0070C0"/>
                </a:solidFill>
              </a:rPr>
              <a:t>PAQUETE</a:t>
            </a:r>
            <a:endParaRPr lang="es-PE" b="1" dirty="0">
              <a:solidFill>
                <a:srgbClr val="0070C0"/>
              </a:solidFill>
            </a:endParaRPr>
          </a:p>
        </p:txBody>
      </p:sp>
      <p:sp>
        <p:nvSpPr>
          <p:cNvPr id="6" name="Rectángulo redondeado 5"/>
          <p:cNvSpPr/>
          <p:nvPr/>
        </p:nvSpPr>
        <p:spPr>
          <a:xfrm>
            <a:off x="574762" y="3568754"/>
            <a:ext cx="1998617" cy="36736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2000" b="1" dirty="0" smtClean="0">
                <a:solidFill>
                  <a:srgbClr val="0070C0"/>
                </a:solidFill>
              </a:rPr>
              <a:t>PAQUETE1</a:t>
            </a:r>
            <a:endParaRPr lang="es-PE" sz="2000" b="1" dirty="0">
              <a:solidFill>
                <a:srgbClr val="0070C0"/>
              </a:solidFill>
            </a:endParaRPr>
          </a:p>
        </p:txBody>
      </p:sp>
      <p:sp>
        <p:nvSpPr>
          <p:cNvPr id="7" name="Rectángulo redondeado 6"/>
          <p:cNvSpPr/>
          <p:nvPr/>
        </p:nvSpPr>
        <p:spPr>
          <a:xfrm>
            <a:off x="574761" y="5000811"/>
            <a:ext cx="1998617" cy="36736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2000" b="1" dirty="0" smtClean="0">
                <a:solidFill>
                  <a:srgbClr val="7030A0"/>
                </a:solidFill>
              </a:rPr>
              <a:t>PAQUETE2</a:t>
            </a:r>
            <a:endParaRPr lang="es-PE" b="1" dirty="0">
              <a:solidFill>
                <a:srgbClr val="7030A0"/>
              </a:solidFill>
            </a:endParaRPr>
          </a:p>
        </p:txBody>
      </p:sp>
      <p:sp>
        <p:nvSpPr>
          <p:cNvPr id="8" name="Rectángulo redondeado 7"/>
          <p:cNvSpPr/>
          <p:nvPr/>
        </p:nvSpPr>
        <p:spPr>
          <a:xfrm>
            <a:off x="574763" y="2837073"/>
            <a:ext cx="1998617" cy="36736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2000" b="1" dirty="0" smtClean="0"/>
              <a:t>__init__.py</a:t>
            </a:r>
            <a:endParaRPr lang="es-PE" sz="2000" b="1" dirty="0"/>
          </a:p>
        </p:txBody>
      </p:sp>
      <p:sp>
        <p:nvSpPr>
          <p:cNvPr id="9" name="Rectángulo redondeado 8"/>
          <p:cNvSpPr/>
          <p:nvPr/>
        </p:nvSpPr>
        <p:spPr>
          <a:xfrm>
            <a:off x="3533500" y="3180293"/>
            <a:ext cx="1998617" cy="36736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b="1" dirty="0" smtClean="0"/>
              <a:t>__init__.py</a:t>
            </a:r>
            <a:endParaRPr lang="es-PE" b="1" dirty="0"/>
          </a:p>
        </p:txBody>
      </p:sp>
      <p:sp>
        <p:nvSpPr>
          <p:cNvPr id="10" name="Rectángulo redondeado 9"/>
          <p:cNvSpPr/>
          <p:nvPr/>
        </p:nvSpPr>
        <p:spPr>
          <a:xfrm>
            <a:off x="3533499" y="3858760"/>
            <a:ext cx="1998617" cy="36736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b="1" dirty="0" smtClean="0"/>
              <a:t>moduloA.py</a:t>
            </a:r>
            <a:endParaRPr lang="es-PE" b="1" dirty="0"/>
          </a:p>
        </p:txBody>
      </p:sp>
      <p:sp>
        <p:nvSpPr>
          <p:cNvPr id="11" name="Rectángulo redondeado 10"/>
          <p:cNvSpPr/>
          <p:nvPr/>
        </p:nvSpPr>
        <p:spPr>
          <a:xfrm>
            <a:off x="3627117" y="5615565"/>
            <a:ext cx="1998617" cy="36736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b="1" dirty="0" smtClean="0">
                <a:solidFill>
                  <a:schemeClr val="accent1">
                    <a:lumMod val="50000"/>
                  </a:schemeClr>
                </a:solidFill>
              </a:rPr>
              <a:t>moduloB.py</a:t>
            </a:r>
            <a:endParaRPr lang="es-PE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3" name="Rectángulo redondeado 12"/>
          <p:cNvSpPr/>
          <p:nvPr/>
        </p:nvSpPr>
        <p:spPr>
          <a:xfrm>
            <a:off x="3627118" y="4559282"/>
            <a:ext cx="1998617" cy="36736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b="1" dirty="0" smtClean="0"/>
              <a:t>__init__.py</a:t>
            </a:r>
            <a:endParaRPr lang="es-PE" b="1" dirty="0"/>
          </a:p>
        </p:txBody>
      </p:sp>
      <p:cxnSp>
        <p:nvCxnSpPr>
          <p:cNvPr id="16" name="Conector recto de flecha 15"/>
          <p:cNvCxnSpPr/>
          <p:nvPr/>
        </p:nvCxnSpPr>
        <p:spPr>
          <a:xfrm flipV="1">
            <a:off x="3017520" y="4138003"/>
            <a:ext cx="444142" cy="7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/>
          <p:cNvCxnSpPr/>
          <p:nvPr/>
        </p:nvCxnSpPr>
        <p:spPr>
          <a:xfrm>
            <a:off x="3017520" y="3275927"/>
            <a:ext cx="0" cy="86214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/>
          <p:cNvCxnSpPr/>
          <p:nvPr/>
        </p:nvCxnSpPr>
        <p:spPr>
          <a:xfrm flipV="1">
            <a:off x="3039396" y="3291191"/>
            <a:ext cx="444142" cy="7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/>
          <p:cNvCxnSpPr/>
          <p:nvPr/>
        </p:nvCxnSpPr>
        <p:spPr>
          <a:xfrm flipV="1">
            <a:off x="2595259" y="3737934"/>
            <a:ext cx="444142" cy="7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de flecha 26"/>
          <p:cNvCxnSpPr/>
          <p:nvPr/>
        </p:nvCxnSpPr>
        <p:spPr>
          <a:xfrm flipV="1">
            <a:off x="2612780" y="5184491"/>
            <a:ext cx="444142" cy="7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27"/>
          <p:cNvCxnSpPr/>
          <p:nvPr/>
        </p:nvCxnSpPr>
        <p:spPr>
          <a:xfrm>
            <a:off x="3089357" y="4779681"/>
            <a:ext cx="0" cy="86214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/>
          <p:cNvCxnSpPr/>
          <p:nvPr/>
        </p:nvCxnSpPr>
        <p:spPr>
          <a:xfrm flipV="1">
            <a:off x="3089357" y="5641756"/>
            <a:ext cx="444142" cy="7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/>
          <p:cNvCxnSpPr/>
          <p:nvPr/>
        </p:nvCxnSpPr>
        <p:spPr>
          <a:xfrm flipV="1">
            <a:off x="3124185" y="4774423"/>
            <a:ext cx="444142" cy="7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ángulo redondeado 30"/>
          <p:cNvSpPr/>
          <p:nvPr/>
        </p:nvSpPr>
        <p:spPr>
          <a:xfrm>
            <a:off x="6278985" y="4245652"/>
            <a:ext cx="5610279" cy="76625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b="1" dirty="0" err="1" smtClean="0">
                <a:solidFill>
                  <a:srgbClr val="C00000"/>
                </a:solidFill>
              </a:rPr>
              <a:t>from</a:t>
            </a:r>
            <a:r>
              <a:rPr lang="es-PE" sz="2000" b="1" dirty="0" smtClean="0">
                <a:solidFill>
                  <a:srgbClr val="0070C0"/>
                </a:solidFill>
              </a:rPr>
              <a:t> PAQUETE.</a:t>
            </a:r>
            <a:r>
              <a:rPr lang="es-PE" sz="2000" b="1" dirty="0" smtClean="0">
                <a:solidFill>
                  <a:srgbClr val="7030A0"/>
                </a:solidFill>
              </a:rPr>
              <a:t>PAQUETE2</a:t>
            </a:r>
            <a:r>
              <a:rPr lang="es-PE" sz="2000" b="1" dirty="0" smtClean="0">
                <a:solidFill>
                  <a:srgbClr val="0070C0"/>
                </a:solidFill>
              </a:rPr>
              <a:t> </a:t>
            </a:r>
            <a:r>
              <a:rPr lang="es-PE" sz="2400" b="1" dirty="0" err="1" smtClean="0">
                <a:solidFill>
                  <a:srgbClr val="C00000"/>
                </a:solidFill>
              </a:rPr>
              <a:t>import</a:t>
            </a:r>
            <a:r>
              <a:rPr lang="es-PE" sz="2000" b="1" dirty="0" smtClean="0">
                <a:solidFill>
                  <a:srgbClr val="0070C0"/>
                </a:solidFill>
              </a:rPr>
              <a:t> </a:t>
            </a:r>
            <a:r>
              <a:rPr lang="es-PE" sz="2000" b="1" dirty="0" err="1" smtClean="0">
                <a:solidFill>
                  <a:schemeClr val="accent1">
                    <a:lumMod val="50000"/>
                  </a:schemeClr>
                </a:solidFill>
              </a:rPr>
              <a:t>moduloB</a:t>
            </a:r>
            <a:endParaRPr lang="es-PE" sz="2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2" name="Rectángulo redondeado 31"/>
          <p:cNvSpPr/>
          <p:nvPr/>
        </p:nvSpPr>
        <p:spPr>
          <a:xfrm>
            <a:off x="6986397" y="2254495"/>
            <a:ext cx="3435532" cy="76625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000" b="1" dirty="0" smtClean="0">
                <a:solidFill>
                  <a:srgbClr val="0070C0"/>
                </a:solidFill>
              </a:rPr>
              <a:t>IMPORTAR EL MODULO </a:t>
            </a:r>
          </a:p>
          <a:p>
            <a:pPr algn="ctr"/>
            <a:r>
              <a:rPr lang="es-PE" sz="2000" b="1" dirty="0" err="1" smtClean="0">
                <a:solidFill>
                  <a:srgbClr val="0070C0"/>
                </a:solidFill>
              </a:rPr>
              <a:t>moduloB</a:t>
            </a:r>
            <a:endParaRPr lang="es-PE" sz="2000" b="1" dirty="0">
              <a:solidFill>
                <a:srgbClr val="0070C0"/>
              </a:solidFill>
            </a:endParaRPr>
          </a:p>
        </p:txBody>
      </p:sp>
      <p:cxnSp>
        <p:nvCxnSpPr>
          <p:cNvPr id="36" name="Conector recto de flecha 35"/>
          <p:cNvCxnSpPr/>
          <p:nvPr/>
        </p:nvCxnSpPr>
        <p:spPr>
          <a:xfrm>
            <a:off x="2644138" y="2254495"/>
            <a:ext cx="4945382" cy="2131880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de flecha 41"/>
          <p:cNvCxnSpPr/>
          <p:nvPr/>
        </p:nvCxnSpPr>
        <p:spPr>
          <a:xfrm flipV="1">
            <a:off x="2364377" y="4834146"/>
            <a:ext cx="6339786" cy="48048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de flecha 45"/>
          <p:cNvCxnSpPr/>
          <p:nvPr/>
        </p:nvCxnSpPr>
        <p:spPr>
          <a:xfrm flipV="1">
            <a:off x="5756341" y="4903344"/>
            <a:ext cx="5320962" cy="859056"/>
          </a:xfrm>
          <a:prstGeom prst="straightConnector1">
            <a:avLst/>
          </a:prstGeom>
          <a:ln w="381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597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>
                <a:solidFill>
                  <a:srgbClr val="FFFF00"/>
                </a:solidFill>
              </a:rPr>
              <a:t>PROGRAMACIÓN FUNCIONAL</a:t>
            </a:r>
            <a:endParaRPr lang="es-PE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 dirty="0" smtClean="0"/>
          </a:p>
          <a:p>
            <a:endParaRPr lang="es-PE" dirty="0"/>
          </a:p>
          <a:p>
            <a:r>
              <a:rPr lang="es-PE" dirty="0" smtClean="0"/>
              <a:t>Las funciones permiten encapsular un conjunto de instrucciones que realizaran alguna tarea en especifica , de acuerdo a la aplicación se crearan funciones que reciban uno o mas argumentos , que retornen uno o mas valores o que simplemente no reciban argumento ni retornen algún valor en especifico .</a:t>
            </a:r>
          </a:p>
          <a:p>
            <a:endParaRPr lang="es-PE" dirty="0"/>
          </a:p>
          <a:p>
            <a:endParaRPr lang="es-PE" dirty="0" smtClean="0"/>
          </a:p>
          <a:p>
            <a:endParaRPr lang="es-PE" dirty="0"/>
          </a:p>
          <a:p>
            <a:endParaRPr lang="es-PE" dirty="0" smtClean="0"/>
          </a:p>
          <a:p>
            <a:endParaRPr lang="es-PE" dirty="0"/>
          </a:p>
          <a:p>
            <a:endParaRPr lang="es-P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89935" l="9809" r="89952">
                        <a14:foregroundMark x1="15311" y1="50649" x2="15311" y2="50649"/>
                        <a14:foregroundMark x1="86364" y1="41558" x2="86364" y2="41558"/>
                        <a14:foregroundMark x1="58373" y1="47403" x2="58373" y2="47403"/>
                        <a14:foregroundMark x1="17225" y1="52922" x2="17225" y2="52922"/>
                        <a14:foregroundMark x1="42105" y1="51948" x2="42105" y2="51948"/>
                        <a14:foregroundMark x1="60287" y1="14935" x2="60287" y2="14935"/>
                        <a14:foregroundMark x1="38278" y1="13636" x2="38278" y2="13636"/>
                        <a14:foregroundMark x1="28469" y1="15909" x2="28469" y2="15909"/>
                        <a14:foregroundMark x1="52632" y1="13636" x2="52632" y2="1363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47167"/>
            <a:ext cx="2708379" cy="178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33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>
                <a:solidFill>
                  <a:srgbClr val="FFFF00"/>
                </a:solidFill>
              </a:rPr>
              <a:t>REPOSITORIO PYPI</a:t>
            </a:r>
            <a:endParaRPr lang="es-PE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El repositorio </a:t>
            </a:r>
            <a:r>
              <a:rPr lang="es-PE" dirty="0" err="1" smtClean="0"/>
              <a:t>Pypi</a:t>
            </a:r>
            <a:r>
              <a:rPr lang="es-PE" dirty="0" smtClean="0"/>
              <a:t> es la pagina web donde podremos hacer uso de los recursos que ofrecen como son los paquetes y módulos que se requiere para una determinada aplicación utilizando el lenguaje de programación Python .</a:t>
            </a: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760375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>
                <a:solidFill>
                  <a:srgbClr val="FFFF00"/>
                </a:solidFill>
              </a:rPr>
              <a:t>INSTALADOR DE PAQUETES PIP</a:t>
            </a:r>
            <a:endParaRPr lang="es-PE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sz="2000" dirty="0" smtClean="0"/>
              <a:t>El instalador de paquetes conocido como </a:t>
            </a:r>
            <a:r>
              <a:rPr lang="es-PE" sz="2000" b="1" dirty="0" err="1" smtClean="0">
                <a:solidFill>
                  <a:srgbClr val="0070C0"/>
                </a:solidFill>
              </a:rPr>
              <a:t>pip</a:t>
            </a:r>
            <a:r>
              <a:rPr lang="es-PE" sz="2000" b="1" dirty="0" smtClean="0">
                <a:solidFill>
                  <a:srgbClr val="FFFF00"/>
                </a:solidFill>
              </a:rPr>
              <a:t> </a:t>
            </a:r>
            <a:r>
              <a:rPr lang="es-PE" sz="2000" dirty="0" smtClean="0"/>
              <a:t>permite instalar paquetes destinados para Python , </a:t>
            </a:r>
            <a:r>
              <a:rPr lang="es-PE" sz="2000" b="1" dirty="0" err="1" smtClean="0">
                <a:solidFill>
                  <a:srgbClr val="0070C0"/>
                </a:solidFill>
              </a:rPr>
              <a:t>pip</a:t>
            </a:r>
            <a:r>
              <a:rPr lang="es-PE" sz="2000" b="1" dirty="0" smtClean="0">
                <a:solidFill>
                  <a:srgbClr val="FFFF00"/>
                </a:solidFill>
              </a:rPr>
              <a:t> </a:t>
            </a:r>
            <a:r>
              <a:rPr lang="es-PE" sz="2000" dirty="0" smtClean="0"/>
              <a:t>instalar los paquetes desde el repositorio </a:t>
            </a:r>
            <a:r>
              <a:rPr lang="es-PE" sz="2000" dirty="0" smtClean="0">
                <a:solidFill>
                  <a:srgbClr val="0070C0"/>
                </a:solidFill>
              </a:rPr>
              <a:t>PYPI</a:t>
            </a:r>
            <a:r>
              <a:rPr lang="es-PE" sz="2000" dirty="0" smtClean="0"/>
              <a:t> .</a:t>
            </a:r>
          </a:p>
          <a:p>
            <a:r>
              <a:rPr lang="es-PE" sz="2000" dirty="0" smtClean="0"/>
              <a:t>En el terminal de nuestro sistema operativo . Ejecutamos la siguiente línea de código con el fin de instalar algún paquete en especifico</a:t>
            </a:r>
          </a:p>
          <a:p>
            <a:endParaRPr lang="es-PE" sz="2000" dirty="0"/>
          </a:p>
          <a:p>
            <a:endParaRPr lang="es-PE" sz="2000" dirty="0" smtClean="0"/>
          </a:p>
        </p:txBody>
      </p:sp>
      <p:sp>
        <p:nvSpPr>
          <p:cNvPr id="4" name="Rectángulo 3"/>
          <p:cNvSpPr/>
          <p:nvPr/>
        </p:nvSpPr>
        <p:spPr>
          <a:xfrm>
            <a:off x="966651" y="4513323"/>
            <a:ext cx="4676503" cy="126709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2800" dirty="0" err="1"/>
              <a:t>p</a:t>
            </a:r>
            <a:r>
              <a:rPr lang="es-PE" sz="2800" dirty="0" err="1" smtClean="0"/>
              <a:t>ip</a:t>
            </a:r>
            <a:r>
              <a:rPr lang="es-PE" sz="2800" dirty="0" smtClean="0"/>
              <a:t> </a:t>
            </a:r>
            <a:r>
              <a:rPr lang="es-PE" sz="2800" dirty="0" err="1" smtClean="0"/>
              <a:t>install</a:t>
            </a:r>
            <a:r>
              <a:rPr lang="es-PE" sz="2800" dirty="0" smtClean="0"/>
              <a:t> paquete</a:t>
            </a:r>
            <a:endParaRPr lang="es-PE" sz="28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89935" l="9809" r="89952">
                        <a14:foregroundMark x1="15311" y1="50649" x2="15311" y2="50649"/>
                        <a14:foregroundMark x1="86364" y1="41558" x2="86364" y2="41558"/>
                        <a14:foregroundMark x1="58373" y1="47403" x2="58373" y2="47403"/>
                        <a14:foregroundMark x1="17225" y1="52922" x2="17225" y2="52922"/>
                        <a14:foregroundMark x1="42105" y1="51948" x2="42105" y2="51948"/>
                        <a14:foregroundMark x1="60287" y1="14935" x2="60287" y2="14935"/>
                        <a14:foregroundMark x1="38278" y1="13636" x2="38278" y2="13636"/>
                        <a14:foregroundMark x1="28469" y1="15909" x2="28469" y2="15909"/>
                        <a14:foregroundMark x1="52632" y1="13636" x2="52632" y2="1363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13063"/>
            <a:ext cx="2708379" cy="178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439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>
                <a:solidFill>
                  <a:srgbClr val="FFFF00"/>
                </a:solidFill>
              </a:rPr>
              <a:t>INSTALACIÓN DE PAQUETES Y MODULOS</a:t>
            </a:r>
            <a:endParaRPr lang="es-PE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INSTALACIÓN DE NUMPY</a:t>
            </a:r>
          </a:p>
          <a:p>
            <a:endParaRPr lang="es-PE" dirty="0"/>
          </a:p>
          <a:p>
            <a:endParaRPr lang="es-PE" dirty="0" smtClean="0"/>
          </a:p>
          <a:p>
            <a:r>
              <a:rPr lang="es-PE" dirty="0" smtClean="0"/>
              <a:t>INSTALACIÓN DE SCIPY</a:t>
            </a:r>
          </a:p>
          <a:p>
            <a:endParaRPr lang="es-PE" dirty="0"/>
          </a:p>
          <a:p>
            <a:endParaRPr lang="es-PE" dirty="0"/>
          </a:p>
          <a:p>
            <a:r>
              <a:rPr lang="es-PE" dirty="0" smtClean="0"/>
              <a:t>INSTALACIÓN DE MATPLOTLIB</a:t>
            </a:r>
            <a:endParaRPr lang="es-P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3179" y="2222288"/>
            <a:ext cx="5524500" cy="1121804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9661" y="3673625"/>
            <a:ext cx="6143625" cy="1303324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9661" y="5102707"/>
            <a:ext cx="5667375" cy="920857"/>
          </a:xfrm>
          <a:prstGeom prst="rect">
            <a:avLst/>
          </a:prstGeom>
        </p:spPr>
      </p:pic>
      <p:cxnSp>
        <p:nvCxnSpPr>
          <p:cNvPr id="15" name="Conector recto 14"/>
          <p:cNvCxnSpPr/>
          <p:nvPr/>
        </p:nvCxnSpPr>
        <p:spPr>
          <a:xfrm>
            <a:off x="6858000" y="3174274"/>
            <a:ext cx="1841863" cy="2612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/>
          <p:cNvCxnSpPr/>
          <p:nvPr/>
        </p:nvCxnSpPr>
        <p:spPr>
          <a:xfrm>
            <a:off x="6857999" y="4623177"/>
            <a:ext cx="1841863" cy="2612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/>
          <p:cNvCxnSpPr/>
          <p:nvPr/>
        </p:nvCxnSpPr>
        <p:spPr>
          <a:xfrm>
            <a:off x="6857999" y="6026496"/>
            <a:ext cx="1841863" cy="2612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959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>
                <a:solidFill>
                  <a:srgbClr val="FFFF00"/>
                </a:solidFill>
              </a:rPr>
              <a:t>INSTALAR PAQUETES </a:t>
            </a:r>
            <a:endParaRPr lang="es-PE" dirty="0">
              <a:solidFill>
                <a:srgbClr val="FFFF00"/>
              </a:solidFill>
            </a:endParaRP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2363" y="2562973"/>
            <a:ext cx="9477375" cy="146685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1369" y="4639083"/>
            <a:ext cx="8239125" cy="1838325"/>
          </a:xfrm>
          <a:prstGeom prst="rect">
            <a:avLst/>
          </a:prstGeom>
        </p:spPr>
      </p:pic>
      <p:cxnSp>
        <p:nvCxnSpPr>
          <p:cNvPr id="7" name="Conector recto de flecha 6"/>
          <p:cNvCxnSpPr/>
          <p:nvPr/>
        </p:nvCxnSpPr>
        <p:spPr>
          <a:xfrm flipH="1" flipV="1">
            <a:off x="5094514" y="3122023"/>
            <a:ext cx="186417" cy="180267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5839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>
                <a:solidFill>
                  <a:srgbClr val="FFFF00"/>
                </a:solidFill>
              </a:rPr>
              <a:t>INSTALAR PAQUETES </a:t>
            </a:r>
            <a:endParaRPr lang="es-PE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31609"/>
          <a:stretch/>
        </p:blipFill>
        <p:spPr>
          <a:xfrm>
            <a:off x="587829" y="2170248"/>
            <a:ext cx="5777740" cy="3890918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2952" y="3233193"/>
            <a:ext cx="5391002" cy="2638425"/>
          </a:xfrm>
          <a:prstGeom prst="rect">
            <a:avLst/>
          </a:prstGeom>
        </p:spPr>
      </p:pic>
      <p:cxnSp>
        <p:nvCxnSpPr>
          <p:cNvPr id="6" name="Conector recto de flecha 5"/>
          <p:cNvCxnSpPr/>
          <p:nvPr/>
        </p:nvCxnSpPr>
        <p:spPr>
          <a:xfrm flipH="1">
            <a:off x="4402184" y="2170248"/>
            <a:ext cx="2534193" cy="37013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ángulo 8"/>
          <p:cNvSpPr/>
          <p:nvPr/>
        </p:nvSpPr>
        <p:spPr>
          <a:xfrm>
            <a:off x="7145383" y="1894114"/>
            <a:ext cx="3030583" cy="7184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Elegir </a:t>
            </a:r>
            <a:r>
              <a:rPr lang="es-PE" dirty="0" err="1" smtClean="0"/>
              <a:t>programs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342289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>
                <a:solidFill>
                  <a:srgbClr val="FFFF00"/>
                </a:solidFill>
              </a:rPr>
              <a:t>INSTALAR PAQUETES </a:t>
            </a:r>
            <a:endParaRPr lang="es-PE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3014" y="2503350"/>
            <a:ext cx="4331034" cy="149542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2039575"/>
            <a:ext cx="5449013" cy="2752725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940526" y="5512526"/>
            <a:ext cx="9562011" cy="8490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En el terminal ir a la siguiente ruta para poder instalar paquetes usando </a:t>
            </a:r>
            <a:r>
              <a:rPr lang="es-PE" dirty="0" err="1" smtClean="0"/>
              <a:t>pip</a:t>
            </a:r>
            <a:endParaRPr lang="es-PE" dirty="0" smtClean="0"/>
          </a:p>
          <a:p>
            <a:pPr algn="ctr"/>
            <a:r>
              <a:rPr lang="es-PE" dirty="0" smtClean="0"/>
              <a:t>C</a:t>
            </a:r>
            <a:r>
              <a:rPr lang="es-PE" dirty="0"/>
              <a:t>:\Users\pdsjo\AppData\Local\Programs\Python\Python38-32\Scripts</a:t>
            </a:r>
          </a:p>
        </p:txBody>
      </p:sp>
    </p:spTree>
    <p:extLst>
      <p:ext uri="{BB962C8B-B14F-4D97-AF65-F5344CB8AC3E}">
        <p14:creationId xmlns:p14="http://schemas.microsoft.com/office/powerpoint/2010/main" val="3332117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>
                <a:solidFill>
                  <a:srgbClr val="FFFF00"/>
                </a:solidFill>
              </a:rPr>
              <a:t>PAQUETE MATPLOTLIB</a:t>
            </a:r>
            <a:endParaRPr lang="es-PE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PE" dirty="0"/>
              <a:t> 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5246" y="2222287"/>
            <a:ext cx="6795951" cy="4137148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1045029" y="2651760"/>
            <a:ext cx="2860765" cy="11103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El paquete </a:t>
            </a:r>
            <a:r>
              <a:rPr lang="es-PE" dirty="0" err="1" smtClean="0">
                <a:solidFill>
                  <a:srgbClr val="0070C0"/>
                </a:solidFill>
              </a:rPr>
              <a:t>matplotlib</a:t>
            </a:r>
            <a:r>
              <a:rPr lang="es-PE" dirty="0" smtClean="0"/>
              <a:t> tiene el modulo </a:t>
            </a:r>
            <a:r>
              <a:rPr lang="es-PE" dirty="0" err="1" smtClean="0">
                <a:solidFill>
                  <a:srgbClr val="0070C0"/>
                </a:solidFill>
              </a:rPr>
              <a:t>pyplot</a:t>
            </a:r>
            <a:r>
              <a:rPr lang="es-PE" dirty="0" smtClean="0"/>
              <a:t> que permite realizar graficas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357730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>
                <a:solidFill>
                  <a:srgbClr val="FFFF00"/>
                </a:solidFill>
              </a:rPr>
              <a:t>ERRORES Y EXCEPCIONES</a:t>
            </a:r>
            <a:endParaRPr lang="es-PE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956444"/>
          </a:xfrm>
        </p:spPr>
        <p:txBody>
          <a:bodyPr>
            <a:normAutofit lnSpcReduction="10000"/>
          </a:bodyPr>
          <a:lstStyle/>
          <a:p>
            <a:r>
              <a:rPr lang="es-PE" dirty="0" smtClean="0"/>
              <a:t>Los errores y excepciones se pueden manejar en Python gracias a las siguientes palabras reservadas:</a:t>
            </a:r>
          </a:p>
          <a:p>
            <a:r>
              <a:rPr lang="es-PE" b="1" dirty="0" err="1">
                <a:solidFill>
                  <a:srgbClr val="0070C0"/>
                </a:solidFill>
              </a:rPr>
              <a:t>a</a:t>
            </a:r>
            <a:r>
              <a:rPr lang="es-PE" b="1" dirty="0" err="1" smtClean="0">
                <a:solidFill>
                  <a:srgbClr val="0070C0"/>
                </a:solidFill>
              </a:rPr>
              <a:t>ssert</a:t>
            </a:r>
            <a:endParaRPr lang="es-PE" b="1" dirty="0" smtClean="0">
              <a:solidFill>
                <a:srgbClr val="0070C0"/>
              </a:solidFill>
            </a:endParaRPr>
          </a:p>
          <a:p>
            <a:r>
              <a:rPr lang="es-PE" b="1" dirty="0" smtClean="0">
                <a:solidFill>
                  <a:srgbClr val="0070C0"/>
                </a:solidFill>
              </a:rPr>
              <a:t>try</a:t>
            </a:r>
          </a:p>
          <a:p>
            <a:r>
              <a:rPr lang="es-PE" b="1" dirty="0">
                <a:solidFill>
                  <a:srgbClr val="0070C0"/>
                </a:solidFill>
              </a:rPr>
              <a:t>c</a:t>
            </a:r>
            <a:r>
              <a:rPr lang="es-PE" b="1" dirty="0" smtClean="0">
                <a:solidFill>
                  <a:srgbClr val="0070C0"/>
                </a:solidFill>
              </a:rPr>
              <a:t>atch</a:t>
            </a:r>
          </a:p>
          <a:p>
            <a:r>
              <a:rPr lang="es-PE" b="1" dirty="0" err="1">
                <a:solidFill>
                  <a:srgbClr val="0070C0"/>
                </a:solidFill>
              </a:rPr>
              <a:t>e</a:t>
            </a:r>
            <a:r>
              <a:rPr lang="es-PE" b="1" dirty="0" err="1" smtClean="0">
                <a:solidFill>
                  <a:srgbClr val="0070C0"/>
                </a:solidFill>
              </a:rPr>
              <a:t>xcept</a:t>
            </a:r>
            <a:endParaRPr lang="es-PE" b="1" dirty="0" smtClean="0">
              <a:solidFill>
                <a:srgbClr val="0070C0"/>
              </a:solidFill>
            </a:endParaRPr>
          </a:p>
          <a:p>
            <a:r>
              <a:rPr lang="es-PE" b="1" dirty="0" err="1" smtClean="0">
                <a:solidFill>
                  <a:srgbClr val="0070C0"/>
                </a:solidFill>
              </a:rPr>
              <a:t>finally</a:t>
            </a:r>
            <a:r>
              <a:rPr lang="es-PE" b="1" dirty="0" smtClean="0">
                <a:solidFill>
                  <a:srgbClr val="0070C0"/>
                </a:solidFill>
              </a:rPr>
              <a:t> </a:t>
            </a:r>
          </a:p>
          <a:p>
            <a:r>
              <a:rPr lang="es-PE" dirty="0" err="1"/>
              <a:t>e</a:t>
            </a:r>
            <a:r>
              <a:rPr lang="es-PE" dirty="0" err="1" smtClean="0"/>
              <a:t>lse</a:t>
            </a:r>
            <a:endParaRPr lang="es-PE" dirty="0" smtClean="0"/>
          </a:p>
          <a:p>
            <a:r>
              <a:rPr lang="es-PE" dirty="0" err="1"/>
              <a:t>r</a:t>
            </a:r>
            <a:r>
              <a:rPr lang="es-PE" dirty="0" err="1" smtClean="0"/>
              <a:t>aise</a:t>
            </a:r>
            <a:endParaRPr lang="es-PE" dirty="0" smtClean="0"/>
          </a:p>
          <a:p>
            <a:r>
              <a:rPr lang="es-PE" dirty="0" smtClean="0"/>
              <a:t>Estas palabras reservadas nos facilitan el poder tomar control sobre algún error que haya podido ocurrir en alguna parte de nuestro código .</a:t>
            </a:r>
            <a:endParaRPr lang="es-P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89935" l="9809" r="89952">
                        <a14:foregroundMark x1="15311" y1="50649" x2="15311" y2="50649"/>
                        <a14:foregroundMark x1="86364" y1="41558" x2="86364" y2="41558"/>
                        <a14:foregroundMark x1="58373" y1="47403" x2="58373" y2="47403"/>
                        <a14:foregroundMark x1="17225" y1="52922" x2="17225" y2="52922"/>
                        <a14:foregroundMark x1="42105" y1="51948" x2="42105" y2="51948"/>
                        <a14:foregroundMark x1="60287" y1="14935" x2="60287" y2="14935"/>
                        <a14:foregroundMark x1="38278" y1="13636" x2="38278" y2="13636"/>
                        <a14:foregroundMark x1="28469" y1="15909" x2="28469" y2="15909"/>
                        <a14:foregroundMark x1="52632" y1="13636" x2="52632" y2="1363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26126"/>
            <a:ext cx="2708379" cy="178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493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>
                <a:solidFill>
                  <a:srgbClr val="FFFF00"/>
                </a:solidFill>
              </a:rPr>
              <a:t>TRY-EXCEPT</a:t>
            </a:r>
            <a:endParaRPr lang="es-PE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El bloque </a:t>
            </a:r>
            <a:r>
              <a:rPr lang="es-PE" b="1" dirty="0">
                <a:solidFill>
                  <a:srgbClr val="00B0F0"/>
                </a:solidFill>
              </a:rPr>
              <a:t>try – </a:t>
            </a:r>
            <a:r>
              <a:rPr lang="es-PE" b="1" dirty="0" err="1">
                <a:solidFill>
                  <a:srgbClr val="00B0F0"/>
                </a:solidFill>
              </a:rPr>
              <a:t>except</a:t>
            </a:r>
            <a:r>
              <a:rPr lang="es-PE" dirty="0">
                <a:solidFill>
                  <a:srgbClr val="00B0F0"/>
                </a:solidFill>
              </a:rPr>
              <a:t> </a:t>
            </a:r>
            <a:r>
              <a:rPr lang="es-PE" dirty="0"/>
              <a:t>es utilizado para el manejo de errores en Python y que se describe de la siguiente manera</a:t>
            </a:r>
            <a:r>
              <a:rPr lang="es-PE" dirty="0" smtClean="0"/>
              <a:t>.</a:t>
            </a:r>
          </a:p>
          <a:p>
            <a:pPr marL="0" indent="0">
              <a:buNone/>
            </a:pPr>
            <a:endParaRPr lang="es-PE" dirty="0"/>
          </a:p>
          <a:p>
            <a:r>
              <a:rPr lang="es-PE" dirty="0"/>
              <a:t>En el </a:t>
            </a:r>
            <a:r>
              <a:rPr lang="es-PE" b="1" dirty="0">
                <a:solidFill>
                  <a:srgbClr val="FF0000"/>
                </a:solidFill>
              </a:rPr>
              <a:t>bloque try </a:t>
            </a:r>
            <a:r>
              <a:rPr lang="es-PE" dirty="0"/>
              <a:t>se coloca las líneas de código que probablemente pueda generar algún tipo de error y </a:t>
            </a:r>
            <a:r>
              <a:rPr lang="es-PE" dirty="0" smtClean="0"/>
              <a:t>que se </a:t>
            </a:r>
            <a:r>
              <a:rPr lang="es-PE" dirty="0"/>
              <a:t>requiere </a:t>
            </a:r>
            <a:r>
              <a:rPr lang="es-PE" dirty="0" smtClean="0"/>
              <a:t>manipularlo.</a:t>
            </a:r>
          </a:p>
          <a:p>
            <a:endParaRPr lang="es-PE" dirty="0"/>
          </a:p>
          <a:p>
            <a:r>
              <a:rPr lang="es-PE" dirty="0" smtClean="0"/>
              <a:t>El </a:t>
            </a:r>
            <a:r>
              <a:rPr lang="es-PE" b="1" dirty="0" smtClean="0">
                <a:solidFill>
                  <a:srgbClr val="0070C0"/>
                </a:solidFill>
              </a:rPr>
              <a:t>bloque </a:t>
            </a:r>
            <a:r>
              <a:rPr lang="es-PE" b="1" dirty="0" err="1" smtClean="0">
                <a:solidFill>
                  <a:srgbClr val="0070C0"/>
                </a:solidFill>
              </a:rPr>
              <a:t>except</a:t>
            </a:r>
            <a:r>
              <a:rPr lang="es-PE" b="1" dirty="0" smtClean="0">
                <a:solidFill>
                  <a:srgbClr val="0070C0"/>
                </a:solidFill>
              </a:rPr>
              <a:t> </a:t>
            </a:r>
            <a:r>
              <a:rPr lang="es-PE" dirty="0" smtClean="0"/>
              <a:t>se ejecuta cuando se haya originado algún error dentro del </a:t>
            </a:r>
            <a:r>
              <a:rPr lang="es-PE" b="1" dirty="0" smtClean="0">
                <a:solidFill>
                  <a:srgbClr val="FF0000"/>
                </a:solidFill>
              </a:rPr>
              <a:t>bloque try </a:t>
            </a:r>
            <a:endParaRPr lang="es-PE" b="1" dirty="0">
              <a:solidFill>
                <a:srgbClr val="FF0000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89935" l="9809" r="89952">
                        <a14:foregroundMark x1="15311" y1="50649" x2="15311" y2="50649"/>
                        <a14:foregroundMark x1="86364" y1="41558" x2="86364" y2="41558"/>
                        <a14:foregroundMark x1="58373" y1="47403" x2="58373" y2="47403"/>
                        <a14:foregroundMark x1="17225" y1="52922" x2="17225" y2="52922"/>
                        <a14:foregroundMark x1="42105" y1="51948" x2="42105" y2="51948"/>
                        <a14:foregroundMark x1="60287" y1="14935" x2="60287" y2="14935"/>
                        <a14:foregroundMark x1="38278" y1="13636" x2="38278" y2="13636"/>
                        <a14:foregroundMark x1="28469" y1="15909" x2="28469" y2="15909"/>
                        <a14:foregroundMark x1="52632" y1="13636" x2="52632" y2="1363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13063"/>
            <a:ext cx="2708379" cy="178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006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>
                <a:solidFill>
                  <a:srgbClr val="FFFF00"/>
                </a:solidFill>
              </a:rPr>
              <a:t>ASSERT</a:t>
            </a:r>
            <a:endParaRPr lang="es-PE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La función </a:t>
            </a:r>
            <a:r>
              <a:rPr lang="es-PE" b="1" dirty="0" err="1" smtClean="0">
                <a:solidFill>
                  <a:srgbClr val="0070C0"/>
                </a:solidFill>
              </a:rPr>
              <a:t>assert</a:t>
            </a:r>
            <a:r>
              <a:rPr lang="es-PE" dirty="0" smtClean="0"/>
              <a:t> analiza alguna condición , si en caso es verdadero el programa continua con normalidad , si en caso es falso se genera un error y el programa termina.</a:t>
            </a:r>
          </a:p>
          <a:p>
            <a:endParaRPr lang="es-PE" dirty="0"/>
          </a:p>
          <a:p>
            <a:endParaRPr lang="es-PE" dirty="0" smtClean="0"/>
          </a:p>
          <a:p>
            <a:endParaRPr lang="es-P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89935" l="9809" r="89952">
                        <a14:foregroundMark x1="15311" y1="50649" x2="15311" y2="50649"/>
                        <a14:foregroundMark x1="86364" y1="41558" x2="86364" y2="41558"/>
                        <a14:foregroundMark x1="58373" y1="47403" x2="58373" y2="47403"/>
                        <a14:foregroundMark x1="17225" y1="52922" x2="17225" y2="52922"/>
                        <a14:foregroundMark x1="42105" y1="51948" x2="42105" y2="51948"/>
                        <a14:foregroundMark x1="60287" y1="14935" x2="60287" y2="14935"/>
                        <a14:foregroundMark x1="38278" y1="13636" x2="38278" y2="13636"/>
                        <a14:foregroundMark x1="28469" y1="15909" x2="28469" y2="15909"/>
                        <a14:foregroundMark x1="52632" y1="13636" x2="52632" y2="1363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13063"/>
            <a:ext cx="2708379" cy="178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872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>
                <a:solidFill>
                  <a:srgbClr val="FFFF00"/>
                </a:solidFill>
              </a:rPr>
              <a:t>FUNCIONES</a:t>
            </a:r>
            <a:endParaRPr lang="es-PE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En Python es posible pasarle varios argumentos a una función y también retornar múltiples salidas .</a:t>
            </a:r>
          </a:p>
          <a:p>
            <a:endParaRPr lang="es-PE" dirty="0"/>
          </a:p>
          <a:p>
            <a:endParaRPr lang="es-PE" dirty="0" smtClean="0"/>
          </a:p>
          <a:p>
            <a:endParaRPr lang="es-PE" dirty="0"/>
          </a:p>
          <a:p>
            <a:endParaRPr lang="es-PE" dirty="0" smtClean="0"/>
          </a:p>
          <a:p>
            <a:endParaRPr lang="es-PE" dirty="0"/>
          </a:p>
          <a:p>
            <a:endParaRPr lang="es-PE" dirty="0"/>
          </a:p>
        </p:txBody>
      </p:sp>
      <p:sp>
        <p:nvSpPr>
          <p:cNvPr id="4" name="Rectángulo redondeado 3"/>
          <p:cNvSpPr/>
          <p:nvPr/>
        </p:nvSpPr>
        <p:spPr>
          <a:xfrm>
            <a:off x="4428308" y="3553094"/>
            <a:ext cx="2599509" cy="129322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b="1" dirty="0" smtClean="0"/>
              <a:t>FUNCIÓN</a:t>
            </a:r>
            <a:endParaRPr lang="es-PE" b="1" dirty="0"/>
          </a:p>
        </p:txBody>
      </p:sp>
      <p:sp>
        <p:nvSpPr>
          <p:cNvPr id="6" name="Rectángulo redondeado 5"/>
          <p:cNvSpPr/>
          <p:nvPr/>
        </p:nvSpPr>
        <p:spPr>
          <a:xfrm>
            <a:off x="651018" y="3853541"/>
            <a:ext cx="2599509" cy="69233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b="1" dirty="0" smtClean="0"/>
              <a:t>ARGUMENTOS</a:t>
            </a:r>
            <a:endParaRPr lang="es-PE" b="1" dirty="0"/>
          </a:p>
        </p:txBody>
      </p:sp>
      <p:sp>
        <p:nvSpPr>
          <p:cNvPr id="7" name="Rectángulo redondeado 6"/>
          <p:cNvSpPr/>
          <p:nvPr/>
        </p:nvSpPr>
        <p:spPr>
          <a:xfrm>
            <a:off x="8205598" y="3851131"/>
            <a:ext cx="2599509" cy="69233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b="1" dirty="0" smtClean="0"/>
              <a:t>SALIDAS</a:t>
            </a:r>
            <a:endParaRPr lang="es-PE" b="1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89935" l="9809" r="89952">
                        <a14:foregroundMark x1="15311" y1="50649" x2="15311" y2="50649"/>
                        <a14:foregroundMark x1="86364" y1="41558" x2="86364" y2="41558"/>
                        <a14:foregroundMark x1="58373" y1="47403" x2="58373" y2="47403"/>
                        <a14:foregroundMark x1="17225" y1="52922" x2="17225" y2="52922"/>
                        <a14:foregroundMark x1="42105" y1="51948" x2="42105" y2="51948"/>
                        <a14:foregroundMark x1="60287" y1="14935" x2="60287" y2="14935"/>
                        <a14:foregroundMark x1="38278" y1="13636" x2="38278" y2="13636"/>
                        <a14:foregroundMark x1="28469" y1="15909" x2="28469" y2="15909"/>
                        <a14:foregroundMark x1="52632" y1="13636" x2="52632" y2="1363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2708379" cy="1787310"/>
          </a:xfrm>
          <a:prstGeom prst="rect">
            <a:avLst/>
          </a:prstGeom>
        </p:spPr>
      </p:pic>
      <p:sp>
        <p:nvSpPr>
          <p:cNvPr id="5" name="Flecha derecha 4"/>
          <p:cNvSpPr/>
          <p:nvPr/>
        </p:nvSpPr>
        <p:spPr>
          <a:xfrm>
            <a:off x="3418221" y="4040542"/>
            <a:ext cx="756449" cy="3485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9" name="Flecha derecha 8"/>
          <p:cNvSpPr/>
          <p:nvPr/>
        </p:nvSpPr>
        <p:spPr>
          <a:xfrm>
            <a:off x="7195511" y="4023008"/>
            <a:ext cx="756449" cy="3485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08353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>
                <a:solidFill>
                  <a:srgbClr val="FFFF00"/>
                </a:solidFill>
              </a:rPr>
              <a:t>FUNCIÓN SIN ARGUMENTOS</a:t>
            </a:r>
            <a:endParaRPr lang="es-PE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b="1" dirty="0" smtClean="0"/>
              <a:t>Las funciones sin argumentos se define mediante la siguiente sintaxis</a:t>
            </a:r>
          </a:p>
          <a:p>
            <a:endParaRPr lang="es-PE" dirty="0"/>
          </a:p>
          <a:p>
            <a:endParaRPr lang="es-PE" dirty="0" smtClean="0"/>
          </a:p>
          <a:p>
            <a:endParaRPr lang="es-PE" dirty="0"/>
          </a:p>
          <a:p>
            <a:endParaRPr lang="es-PE" dirty="0" smtClean="0"/>
          </a:p>
          <a:p>
            <a:endParaRPr lang="es-PE" dirty="0"/>
          </a:p>
        </p:txBody>
      </p:sp>
      <p:sp>
        <p:nvSpPr>
          <p:cNvPr id="4" name="Rectángulo redondeado 3"/>
          <p:cNvSpPr/>
          <p:nvPr/>
        </p:nvSpPr>
        <p:spPr>
          <a:xfrm>
            <a:off x="300446" y="3367912"/>
            <a:ext cx="4219302" cy="2547257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2800" b="1" dirty="0" err="1">
                <a:solidFill>
                  <a:srgbClr val="0070C0"/>
                </a:solidFill>
              </a:rPr>
              <a:t>d</a:t>
            </a:r>
            <a:r>
              <a:rPr lang="es-PE" sz="2800" b="1" dirty="0" err="1" smtClean="0">
                <a:solidFill>
                  <a:srgbClr val="0070C0"/>
                </a:solidFill>
              </a:rPr>
              <a:t>ef</a:t>
            </a:r>
            <a:r>
              <a:rPr lang="es-PE" sz="2800" dirty="0" smtClean="0"/>
              <a:t> </a:t>
            </a:r>
            <a:r>
              <a:rPr lang="es-PE" sz="2800" b="1" dirty="0" smtClean="0">
                <a:solidFill>
                  <a:srgbClr val="7030A0"/>
                </a:solidFill>
              </a:rPr>
              <a:t>función()</a:t>
            </a:r>
            <a:r>
              <a:rPr lang="es-PE" sz="2800" dirty="0" smtClean="0"/>
              <a:t>:</a:t>
            </a:r>
          </a:p>
          <a:p>
            <a:pPr algn="ctr"/>
            <a:r>
              <a:rPr lang="es-PE" sz="2800" dirty="0" smtClean="0"/>
              <a:t>   codigo1</a:t>
            </a:r>
          </a:p>
          <a:p>
            <a:pPr algn="ctr"/>
            <a:r>
              <a:rPr lang="es-PE" sz="2800" dirty="0" smtClean="0"/>
              <a:t>    </a:t>
            </a:r>
            <a:r>
              <a:rPr lang="es-PE" sz="2800" dirty="0" err="1"/>
              <a:t>c</a:t>
            </a:r>
            <a:r>
              <a:rPr lang="es-PE" sz="2800" dirty="0" err="1" smtClean="0"/>
              <a:t>odigo</a:t>
            </a:r>
            <a:r>
              <a:rPr lang="es-PE" sz="2800" dirty="0" smtClean="0"/>
              <a:t> 2</a:t>
            </a:r>
          </a:p>
          <a:p>
            <a:pPr algn="ctr"/>
            <a:r>
              <a:rPr lang="es-PE" sz="2800" dirty="0" smtClean="0"/>
              <a:t>    </a:t>
            </a:r>
            <a:r>
              <a:rPr lang="es-PE" sz="2800" dirty="0" err="1"/>
              <a:t>c</a:t>
            </a:r>
            <a:r>
              <a:rPr lang="es-PE" sz="2800" dirty="0" err="1" smtClean="0"/>
              <a:t>odigo</a:t>
            </a:r>
            <a:r>
              <a:rPr lang="es-PE" sz="2800" dirty="0" smtClean="0"/>
              <a:t> 3 </a:t>
            </a:r>
          </a:p>
          <a:p>
            <a:pPr algn="ctr"/>
            <a:r>
              <a:rPr lang="es-PE" sz="2800" dirty="0" smtClean="0"/>
              <a:t>    </a:t>
            </a:r>
            <a:r>
              <a:rPr lang="es-PE" sz="2800" dirty="0" err="1"/>
              <a:t>c</a:t>
            </a:r>
            <a:r>
              <a:rPr lang="es-PE" sz="2800" dirty="0" err="1" smtClean="0"/>
              <a:t>odigo</a:t>
            </a:r>
            <a:r>
              <a:rPr lang="es-PE" sz="2800" dirty="0" smtClean="0"/>
              <a:t> 4</a:t>
            </a:r>
            <a:endParaRPr lang="es-PE" sz="2800" dirty="0"/>
          </a:p>
        </p:txBody>
      </p:sp>
      <p:sp>
        <p:nvSpPr>
          <p:cNvPr id="5" name="Rectángulo redondeado 4"/>
          <p:cNvSpPr/>
          <p:nvPr/>
        </p:nvSpPr>
        <p:spPr>
          <a:xfrm>
            <a:off x="6844936" y="3622531"/>
            <a:ext cx="1711235" cy="83602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b="1" dirty="0" err="1" smtClean="0"/>
              <a:t>Funcion</a:t>
            </a:r>
            <a:r>
              <a:rPr lang="es-PE" b="1" dirty="0" smtClean="0"/>
              <a:t>()</a:t>
            </a:r>
            <a:endParaRPr lang="es-PE" b="1" dirty="0"/>
          </a:p>
        </p:txBody>
      </p:sp>
      <p:sp>
        <p:nvSpPr>
          <p:cNvPr id="6" name="Rectángulo redondeado 5"/>
          <p:cNvSpPr/>
          <p:nvPr/>
        </p:nvSpPr>
        <p:spPr>
          <a:xfrm>
            <a:off x="5865222" y="4845191"/>
            <a:ext cx="4846321" cy="83602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b="1" dirty="0" smtClean="0"/>
              <a:t>Su uso se da cuando solo se requiere hacer una tarea en especifica sin recibir ni devolver nada</a:t>
            </a:r>
            <a:endParaRPr lang="es-PE" b="1" dirty="0"/>
          </a:p>
        </p:txBody>
      </p:sp>
      <p:sp>
        <p:nvSpPr>
          <p:cNvPr id="7" name="Rectángulo redondeado 6"/>
          <p:cNvSpPr/>
          <p:nvPr/>
        </p:nvSpPr>
        <p:spPr>
          <a:xfrm>
            <a:off x="9849394" y="261257"/>
            <a:ext cx="2076995" cy="14107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3600" b="1" dirty="0" smtClean="0">
                <a:solidFill>
                  <a:schemeClr val="tx1"/>
                </a:solidFill>
              </a:rPr>
              <a:t>SIN RETURN</a:t>
            </a:r>
            <a:endParaRPr lang="es-PE" sz="3600" b="1" dirty="0">
              <a:solidFill>
                <a:schemeClr val="tx1"/>
              </a:solidFill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89935" l="9809" r="89952">
                        <a14:foregroundMark x1="15311" y1="50649" x2="15311" y2="50649"/>
                        <a14:foregroundMark x1="86364" y1="41558" x2="86364" y2="41558"/>
                        <a14:foregroundMark x1="58373" y1="47403" x2="58373" y2="47403"/>
                        <a14:foregroundMark x1="17225" y1="52922" x2="17225" y2="52922"/>
                        <a14:foregroundMark x1="42105" y1="51948" x2="42105" y2="51948"/>
                        <a14:foregroundMark x1="60287" y1="14935" x2="60287" y2="14935"/>
                        <a14:foregroundMark x1="38278" y1="13636" x2="38278" y2="13636"/>
                        <a14:foregroundMark x1="28469" y1="15909" x2="28469" y2="15909"/>
                        <a14:foregroundMark x1="52632" y1="13636" x2="52632" y2="1363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43691" y="32653"/>
            <a:ext cx="2708379" cy="178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17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>
                <a:solidFill>
                  <a:srgbClr val="FFFF00"/>
                </a:solidFill>
              </a:rPr>
              <a:t>FUNCIÓN CON ARGUMENTOS</a:t>
            </a:r>
            <a:endParaRPr lang="es-PE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Las funciones sin argumentos se define mediante la siguiente sintaxis</a:t>
            </a:r>
          </a:p>
          <a:p>
            <a:r>
              <a:rPr lang="es-PE" dirty="0" smtClean="0"/>
              <a:t>Función que recibe argumentos pero no retorna nada</a:t>
            </a:r>
          </a:p>
          <a:p>
            <a:endParaRPr lang="es-PE" dirty="0"/>
          </a:p>
          <a:p>
            <a:endParaRPr lang="es-PE" dirty="0" smtClean="0"/>
          </a:p>
          <a:p>
            <a:endParaRPr lang="es-PE" dirty="0"/>
          </a:p>
          <a:p>
            <a:endParaRPr lang="es-PE" dirty="0" smtClean="0"/>
          </a:p>
          <a:p>
            <a:endParaRPr lang="es-PE" dirty="0"/>
          </a:p>
        </p:txBody>
      </p:sp>
      <p:sp>
        <p:nvSpPr>
          <p:cNvPr id="4" name="Rectángulo redondeado 3"/>
          <p:cNvSpPr/>
          <p:nvPr/>
        </p:nvSpPr>
        <p:spPr>
          <a:xfrm>
            <a:off x="300445" y="3367912"/>
            <a:ext cx="4903033" cy="2547257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2800" b="1" dirty="0" err="1">
                <a:solidFill>
                  <a:srgbClr val="0070C0"/>
                </a:solidFill>
              </a:rPr>
              <a:t>d</a:t>
            </a:r>
            <a:r>
              <a:rPr lang="es-PE" sz="2800" b="1" dirty="0" err="1" smtClean="0">
                <a:solidFill>
                  <a:srgbClr val="0070C0"/>
                </a:solidFill>
              </a:rPr>
              <a:t>ef</a:t>
            </a:r>
            <a:r>
              <a:rPr lang="es-PE" sz="2800" dirty="0" smtClean="0"/>
              <a:t> </a:t>
            </a:r>
            <a:r>
              <a:rPr lang="es-PE" sz="2800" b="1" dirty="0" smtClean="0">
                <a:solidFill>
                  <a:srgbClr val="7030A0"/>
                </a:solidFill>
              </a:rPr>
              <a:t>función(argumento)</a:t>
            </a:r>
            <a:r>
              <a:rPr lang="es-PE" sz="2800" dirty="0" smtClean="0"/>
              <a:t>:</a:t>
            </a:r>
          </a:p>
          <a:p>
            <a:pPr algn="ctr"/>
            <a:r>
              <a:rPr lang="es-PE" sz="2800" dirty="0" smtClean="0"/>
              <a:t>   codigo1</a:t>
            </a:r>
          </a:p>
          <a:p>
            <a:pPr algn="ctr"/>
            <a:r>
              <a:rPr lang="es-PE" sz="2800" dirty="0" smtClean="0"/>
              <a:t>    </a:t>
            </a:r>
            <a:r>
              <a:rPr lang="es-PE" sz="2800" dirty="0" err="1"/>
              <a:t>c</a:t>
            </a:r>
            <a:r>
              <a:rPr lang="es-PE" sz="2800" dirty="0" err="1" smtClean="0"/>
              <a:t>odigo</a:t>
            </a:r>
            <a:r>
              <a:rPr lang="es-PE" sz="2800" dirty="0" smtClean="0"/>
              <a:t> 2</a:t>
            </a:r>
          </a:p>
          <a:p>
            <a:pPr algn="ctr"/>
            <a:r>
              <a:rPr lang="es-PE" sz="2800" dirty="0" smtClean="0"/>
              <a:t>    </a:t>
            </a:r>
            <a:r>
              <a:rPr lang="es-PE" sz="2800" dirty="0" err="1"/>
              <a:t>c</a:t>
            </a:r>
            <a:r>
              <a:rPr lang="es-PE" sz="2800" dirty="0" err="1" smtClean="0"/>
              <a:t>odigo</a:t>
            </a:r>
            <a:r>
              <a:rPr lang="es-PE" sz="2800" dirty="0" smtClean="0"/>
              <a:t> 3 </a:t>
            </a:r>
          </a:p>
          <a:p>
            <a:pPr algn="ctr"/>
            <a:r>
              <a:rPr lang="es-PE" sz="2800" dirty="0" smtClean="0"/>
              <a:t>    </a:t>
            </a:r>
            <a:r>
              <a:rPr lang="es-PE" sz="2800" dirty="0" err="1"/>
              <a:t>c</a:t>
            </a:r>
            <a:r>
              <a:rPr lang="es-PE" sz="2800" dirty="0" err="1" smtClean="0"/>
              <a:t>odigo</a:t>
            </a:r>
            <a:r>
              <a:rPr lang="es-PE" sz="2800" dirty="0" smtClean="0"/>
              <a:t> 4</a:t>
            </a:r>
            <a:endParaRPr lang="es-PE" sz="2800" dirty="0"/>
          </a:p>
        </p:txBody>
      </p:sp>
      <p:sp>
        <p:nvSpPr>
          <p:cNvPr id="5" name="Rectángulo redondeado 4"/>
          <p:cNvSpPr/>
          <p:nvPr/>
        </p:nvSpPr>
        <p:spPr>
          <a:xfrm>
            <a:off x="7567691" y="3815850"/>
            <a:ext cx="1711235" cy="83602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b="1" dirty="0" smtClean="0"/>
              <a:t>función()</a:t>
            </a:r>
            <a:endParaRPr lang="es-PE" b="1" dirty="0"/>
          </a:p>
        </p:txBody>
      </p:sp>
      <p:sp>
        <p:nvSpPr>
          <p:cNvPr id="6" name="Rectángulo redondeado 5"/>
          <p:cNvSpPr/>
          <p:nvPr/>
        </p:nvSpPr>
        <p:spPr>
          <a:xfrm>
            <a:off x="5865222" y="4845191"/>
            <a:ext cx="4846321" cy="83602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b="1" dirty="0" smtClean="0"/>
              <a:t>Su uso se da cuando se requiera hacer una tarea en especifica en base a uno o mas argumentos</a:t>
            </a:r>
            <a:endParaRPr lang="es-PE" b="1" dirty="0"/>
          </a:p>
        </p:txBody>
      </p:sp>
      <p:sp>
        <p:nvSpPr>
          <p:cNvPr id="7" name="Rectángulo redondeado 6"/>
          <p:cNvSpPr/>
          <p:nvPr/>
        </p:nvSpPr>
        <p:spPr>
          <a:xfrm>
            <a:off x="5473331" y="4040542"/>
            <a:ext cx="1456517" cy="41801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b="1" dirty="0" smtClean="0"/>
              <a:t>argumento</a:t>
            </a:r>
            <a:endParaRPr lang="es-PE" b="1" dirty="0"/>
          </a:p>
        </p:txBody>
      </p:sp>
      <p:cxnSp>
        <p:nvCxnSpPr>
          <p:cNvPr id="9" name="Conector recto de flecha 8"/>
          <p:cNvCxnSpPr/>
          <p:nvPr/>
        </p:nvCxnSpPr>
        <p:spPr>
          <a:xfrm>
            <a:off x="7012522" y="4233861"/>
            <a:ext cx="47249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ángulo redondeado 9"/>
          <p:cNvSpPr/>
          <p:nvPr/>
        </p:nvSpPr>
        <p:spPr>
          <a:xfrm>
            <a:off x="9849394" y="261257"/>
            <a:ext cx="2076995" cy="14107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3600" b="1" dirty="0" smtClean="0">
                <a:solidFill>
                  <a:schemeClr val="tx1"/>
                </a:solidFill>
              </a:rPr>
              <a:t>SIN RETURN</a:t>
            </a:r>
            <a:endParaRPr lang="es-PE" sz="3600" b="1" dirty="0">
              <a:solidFill>
                <a:schemeClr val="tx1"/>
              </a:solidFill>
            </a:endParaRPr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89935" l="9809" r="89952">
                        <a14:foregroundMark x1="15311" y1="50649" x2="15311" y2="50649"/>
                        <a14:foregroundMark x1="86364" y1="41558" x2="86364" y2="41558"/>
                        <a14:foregroundMark x1="58373" y1="47403" x2="58373" y2="47403"/>
                        <a14:foregroundMark x1="17225" y1="52922" x2="17225" y2="52922"/>
                        <a14:foregroundMark x1="42105" y1="51948" x2="42105" y2="51948"/>
                        <a14:foregroundMark x1="60287" y1="14935" x2="60287" y2="14935"/>
                        <a14:foregroundMark x1="38278" y1="13636" x2="38278" y2="13636"/>
                        <a14:foregroundMark x1="28469" y1="15909" x2="28469" y2="15909"/>
                        <a14:foregroundMark x1="52632" y1="13636" x2="52632" y2="1363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13063"/>
            <a:ext cx="2708379" cy="178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349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>
                <a:solidFill>
                  <a:srgbClr val="FFFF00"/>
                </a:solidFill>
              </a:rPr>
              <a:t>RETURN</a:t>
            </a:r>
            <a:endParaRPr lang="es-PE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PE" sz="2000" b="1" dirty="0" smtClean="0"/>
              <a:t>Palabra reservada que retorna uno o mas valores al finalizar una función.</a:t>
            </a:r>
          </a:p>
          <a:p>
            <a:pPr marL="0" indent="0">
              <a:buNone/>
            </a:pPr>
            <a:endParaRPr lang="es-PE" sz="2000" dirty="0" smtClean="0"/>
          </a:p>
          <a:p>
            <a:endParaRPr lang="es-PE" sz="2000" dirty="0" smtClean="0"/>
          </a:p>
          <a:p>
            <a:r>
              <a:rPr lang="es-PE" sz="2000" b="1" dirty="0" smtClean="0"/>
              <a:t>Su uso principal es cuando queremos que retornar algún valor que es el resultado de alguna operación sobre parámetros que se encuentran como entradas.</a:t>
            </a:r>
            <a:endParaRPr lang="es-PE" sz="2000" b="1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89935" l="9809" r="89952">
                        <a14:foregroundMark x1="15311" y1="50649" x2="15311" y2="50649"/>
                        <a14:foregroundMark x1="86364" y1="41558" x2="86364" y2="41558"/>
                        <a14:foregroundMark x1="58373" y1="47403" x2="58373" y2="47403"/>
                        <a14:foregroundMark x1="17225" y1="52922" x2="17225" y2="52922"/>
                        <a14:foregroundMark x1="42105" y1="51948" x2="42105" y2="51948"/>
                        <a14:foregroundMark x1="60287" y1="14935" x2="60287" y2="14935"/>
                        <a14:foregroundMark x1="38278" y1="13636" x2="38278" y2="13636"/>
                        <a14:foregroundMark x1="28469" y1="15909" x2="28469" y2="15909"/>
                        <a14:foregroundMark x1="52632" y1="13636" x2="52632" y2="1363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13063"/>
            <a:ext cx="2708379" cy="178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663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6116" y="408430"/>
            <a:ext cx="10571998" cy="970450"/>
          </a:xfrm>
        </p:spPr>
        <p:txBody>
          <a:bodyPr/>
          <a:lstStyle/>
          <a:p>
            <a:pPr algn="ctr"/>
            <a:r>
              <a:rPr lang="es-PE" dirty="0" smtClean="0">
                <a:solidFill>
                  <a:srgbClr val="FFFF00"/>
                </a:solidFill>
              </a:rPr>
              <a:t>FUNCIONES ANIDADAS</a:t>
            </a:r>
            <a:endParaRPr lang="es-PE" dirty="0">
              <a:solidFill>
                <a:srgbClr val="FFFF00"/>
              </a:solidFill>
            </a:endParaRPr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>
          <a:xfrm>
            <a:off x="261257" y="2195741"/>
            <a:ext cx="11112029" cy="3663058"/>
          </a:xfrm>
        </p:spPr>
        <p:txBody>
          <a:bodyPr>
            <a:normAutofit/>
          </a:bodyPr>
          <a:lstStyle/>
          <a:p>
            <a:r>
              <a:rPr lang="es-PE" sz="2000" dirty="0" smtClean="0"/>
              <a:t> </a:t>
            </a:r>
            <a:r>
              <a:rPr lang="es-PE" sz="2400" dirty="0" smtClean="0"/>
              <a:t>Las funciones anidadas es un concepto que refiere a que podemos definir 'funciones dentro de otra función.</a:t>
            </a:r>
          </a:p>
          <a:p>
            <a:endParaRPr lang="es-PE" sz="2400" b="1" dirty="0" smtClean="0"/>
          </a:p>
          <a:p>
            <a:r>
              <a:rPr lang="es-PE" sz="2400" dirty="0" smtClean="0"/>
              <a:t>La función definida internamente son llamadas funciones anidadas. </a:t>
            </a:r>
          </a:p>
          <a:p>
            <a:endParaRPr lang="es-PE" sz="2400" b="1" dirty="0"/>
          </a:p>
          <a:p>
            <a:r>
              <a:rPr lang="es-PE" sz="2400" dirty="0" smtClean="0"/>
              <a:t>Solo se requiere las palabras reservadas </a:t>
            </a:r>
            <a:r>
              <a:rPr lang="es-PE" sz="2400" b="1" dirty="0" err="1" smtClean="0">
                <a:solidFill>
                  <a:srgbClr val="00B0F0"/>
                </a:solidFill>
              </a:rPr>
              <a:t>def</a:t>
            </a:r>
            <a:r>
              <a:rPr lang="es-PE" sz="2400" b="1" dirty="0" smtClean="0"/>
              <a:t> y </a:t>
            </a:r>
            <a:r>
              <a:rPr lang="es-PE" sz="2400" b="1" dirty="0" err="1" smtClean="0">
                <a:solidFill>
                  <a:srgbClr val="00B0F0"/>
                </a:solidFill>
              </a:rPr>
              <a:t>return</a:t>
            </a:r>
            <a:r>
              <a:rPr lang="es-PE" sz="2400" b="1" dirty="0" smtClean="0"/>
              <a:t> .</a:t>
            </a:r>
            <a:endParaRPr lang="es-PE" sz="2400" b="1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89935" l="9809" r="89952">
                        <a14:foregroundMark x1="15311" y1="50649" x2="15311" y2="50649"/>
                        <a14:foregroundMark x1="86364" y1="41558" x2="86364" y2="41558"/>
                        <a14:foregroundMark x1="58373" y1="47403" x2="58373" y2="47403"/>
                        <a14:foregroundMark x1="17225" y1="52922" x2="17225" y2="52922"/>
                        <a14:foregroundMark x1="42105" y1="51948" x2="42105" y2="51948"/>
                        <a14:foregroundMark x1="60287" y1="14935" x2="60287" y2="14935"/>
                        <a14:foregroundMark x1="38278" y1="13636" x2="38278" y2="13636"/>
                        <a14:foregroundMark x1="28469" y1="15909" x2="28469" y2="15909"/>
                        <a14:foregroundMark x1="52632" y1="13636" x2="52632" y2="1363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2708379" cy="178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004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>
                <a:solidFill>
                  <a:srgbClr val="FFFF00"/>
                </a:solidFill>
              </a:rPr>
              <a:t>NESTED FUNCTIONS </a:t>
            </a:r>
            <a:endParaRPr lang="es-PE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PE" dirty="0"/>
              <a:t> </a:t>
            </a:r>
          </a:p>
        </p:txBody>
      </p:sp>
      <p:sp>
        <p:nvSpPr>
          <p:cNvPr id="4" name="Rectángulo redondeado 3"/>
          <p:cNvSpPr/>
          <p:nvPr/>
        </p:nvSpPr>
        <p:spPr>
          <a:xfrm>
            <a:off x="531222" y="2678739"/>
            <a:ext cx="4968242" cy="3398755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PE" b="1" dirty="0" smtClean="0"/>
              <a:t>FUNCIÓN EXTERNA</a:t>
            </a:r>
          </a:p>
          <a:p>
            <a:pPr algn="ctr"/>
            <a:endParaRPr lang="es-PE" dirty="0"/>
          </a:p>
          <a:p>
            <a:pPr algn="ctr"/>
            <a:endParaRPr lang="es-PE" dirty="0" smtClean="0"/>
          </a:p>
          <a:p>
            <a:pPr algn="ctr"/>
            <a:endParaRPr lang="es-PE" dirty="0"/>
          </a:p>
          <a:p>
            <a:pPr algn="ctr"/>
            <a:endParaRPr lang="es-PE" dirty="0" smtClean="0"/>
          </a:p>
          <a:p>
            <a:pPr algn="ctr"/>
            <a:endParaRPr lang="es-PE" dirty="0"/>
          </a:p>
          <a:p>
            <a:pPr algn="ctr"/>
            <a:endParaRPr lang="es-PE" dirty="0" smtClean="0"/>
          </a:p>
          <a:p>
            <a:pPr algn="ctr"/>
            <a:endParaRPr lang="es-PE" dirty="0"/>
          </a:p>
        </p:txBody>
      </p:sp>
      <p:sp>
        <p:nvSpPr>
          <p:cNvPr id="5" name="Rectángulo redondeado 4"/>
          <p:cNvSpPr/>
          <p:nvPr/>
        </p:nvSpPr>
        <p:spPr>
          <a:xfrm>
            <a:off x="1267094" y="3936040"/>
            <a:ext cx="3631477" cy="1824680"/>
          </a:xfrm>
          <a:prstGeom prst="round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PE" b="1" dirty="0" smtClean="0"/>
              <a:t>FUNCIÓN ANIDADA</a:t>
            </a:r>
          </a:p>
          <a:p>
            <a:endParaRPr lang="es-PE" dirty="0"/>
          </a:p>
          <a:p>
            <a:endParaRPr lang="es-PE" dirty="0"/>
          </a:p>
        </p:txBody>
      </p:sp>
      <p:sp>
        <p:nvSpPr>
          <p:cNvPr id="6" name="Rectángulo redondeado 5"/>
          <p:cNvSpPr/>
          <p:nvPr/>
        </p:nvSpPr>
        <p:spPr>
          <a:xfrm>
            <a:off x="6492240" y="2222287"/>
            <a:ext cx="5264331" cy="407401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PE" b="1" dirty="0" smtClean="0">
                <a:solidFill>
                  <a:srgbClr val="0070C0"/>
                </a:solidFill>
              </a:rPr>
              <a:t>       </a:t>
            </a:r>
            <a:r>
              <a:rPr lang="es-PE" b="1" dirty="0" err="1" smtClean="0">
                <a:solidFill>
                  <a:srgbClr val="0070C0"/>
                </a:solidFill>
              </a:rPr>
              <a:t>def</a:t>
            </a:r>
            <a:r>
              <a:rPr lang="es-PE" dirty="0" smtClean="0"/>
              <a:t> </a:t>
            </a:r>
            <a:r>
              <a:rPr lang="es-PE" b="1" dirty="0" err="1" smtClean="0"/>
              <a:t>función_externa</a:t>
            </a:r>
            <a:r>
              <a:rPr lang="es-PE" dirty="0" smtClean="0"/>
              <a:t>()</a:t>
            </a:r>
          </a:p>
          <a:p>
            <a:r>
              <a:rPr lang="es-PE" dirty="0" smtClean="0"/>
              <a:t>               Instrucción1</a:t>
            </a:r>
          </a:p>
          <a:p>
            <a:r>
              <a:rPr lang="es-PE" dirty="0" smtClean="0"/>
              <a:t>               Instrucción 2</a:t>
            </a:r>
          </a:p>
          <a:p>
            <a:r>
              <a:rPr lang="es-PE" dirty="0" smtClean="0"/>
              <a:t>               Instrucción 3</a:t>
            </a:r>
          </a:p>
          <a:p>
            <a:r>
              <a:rPr lang="es-PE" b="1" dirty="0">
                <a:solidFill>
                  <a:srgbClr val="0070C0"/>
                </a:solidFill>
              </a:rPr>
              <a:t> </a:t>
            </a:r>
            <a:r>
              <a:rPr lang="es-PE" b="1" dirty="0" smtClean="0">
                <a:solidFill>
                  <a:srgbClr val="0070C0"/>
                </a:solidFill>
              </a:rPr>
              <a:t>              </a:t>
            </a:r>
            <a:r>
              <a:rPr lang="es-PE" b="1" dirty="0" err="1" smtClean="0">
                <a:solidFill>
                  <a:srgbClr val="0070C0"/>
                </a:solidFill>
              </a:rPr>
              <a:t>def</a:t>
            </a:r>
            <a:r>
              <a:rPr lang="es-PE" dirty="0" smtClean="0"/>
              <a:t> </a:t>
            </a:r>
            <a:r>
              <a:rPr lang="es-PE" b="1" dirty="0" err="1" smtClean="0"/>
              <a:t>función_interna</a:t>
            </a:r>
            <a:r>
              <a:rPr lang="es-PE" b="1" dirty="0" smtClean="0"/>
              <a:t>(</a:t>
            </a:r>
            <a:r>
              <a:rPr lang="es-PE" b="1" dirty="0" err="1" smtClean="0"/>
              <a:t>a,b</a:t>
            </a:r>
            <a:r>
              <a:rPr lang="es-PE" dirty="0" smtClean="0"/>
              <a:t>):</a:t>
            </a:r>
          </a:p>
          <a:p>
            <a:r>
              <a:rPr lang="es-PE" dirty="0" smtClean="0"/>
              <a:t>                      Instrucción x</a:t>
            </a:r>
          </a:p>
          <a:p>
            <a:r>
              <a:rPr lang="es-PE" dirty="0" smtClean="0"/>
              <a:t>                      Instrucción y</a:t>
            </a:r>
          </a:p>
          <a:p>
            <a:r>
              <a:rPr lang="es-PE" dirty="0" smtClean="0"/>
              <a:t>                      </a:t>
            </a:r>
          </a:p>
          <a:p>
            <a:r>
              <a:rPr lang="es-PE" dirty="0"/>
              <a:t> </a:t>
            </a:r>
            <a:r>
              <a:rPr lang="es-PE" dirty="0" smtClean="0"/>
              <a:t>               </a:t>
            </a:r>
            <a:r>
              <a:rPr lang="es-PE" b="1" dirty="0" err="1" smtClean="0">
                <a:solidFill>
                  <a:srgbClr val="0070C0"/>
                </a:solidFill>
              </a:rPr>
              <a:t>return</a:t>
            </a:r>
            <a:r>
              <a:rPr lang="es-PE" dirty="0" smtClean="0"/>
              <a:t> </a:t>
            </a:r>
            <a:r>
              <a:rPr lang="es-PE" dirty="0" err="1" smtClean="0"/>
              <a:t>a+b</a:t>
            </a:r>
            <a:endParaRPr lang="es-PE" dirty="0" smtClean="0"/>
          </a:p>
          <a:p>
            <a:endParaRPr lang="es-PE" dirty="0" smtClean="0"/>
          </a:p>
          <a:p>
            <a:r>
              <a:rPr lang="es-PE" dirty="0"/>
              <a:t> </a:t>
            </a:r>
            <a:r>
              <a:rPr lang="es-PE" dirty="0" smtClean="0"/>
              <a:t>               c=</a:t>
            </a:r>
            <a:r>
              <a:rPr lang="es-PE" dirty="0" err="1" smtClean="0"/>
              <a:t>función_interna</a:t>
            </a:r>
            <a:r>
              <a:rPr lang="es-PE" dirty="0" smtClean="0"/>
              <a:t>(10,20)</a:t>
            </a:r>
          </a:p>
          <a:p>
            <a:r>
              <a:rPr lang="es-PE" dirty="0"/>
              <a:t> </a:t>
            </a:r>
            <a:r>
              <a:rPr lang="es-PE" dirty="0" smtClean="0"/>
              <a:t>      </a:t>
            </a:r>
            <a:r>
              <a:rPr lang="es-PE" b="1" dirty="0" err="1" smtClean="0">
                <a:solidFill>
                  <a:srgbClr val="0070C0"/>
                </a:solidFill>
              </a:rPr>
              <a:t>return</a:t>
            </a:r>
            <a:r>
              <a:rPr lang="es-PE" dirty="0" smtClean="0"/>
              <a:t> c</a:t>
            </a:r>
          </a:p>
          <a:p>
            <a:pPr algn="ctr"/>
            <a:endParaRPr lang="es-PE" dirty="0" smtClean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89935" l="9809" r="89952">
                        <a14:foregroundMark x1="15311" y1="50649" x2="15311" y2="50649"/>
                        <a14:foregroundMark x1="86364" y1="41558" x2="86364" y2="41558"/>
                        <a14:foregroundMark x1="58373" y1="47403" x2="58373" y2="47403"/>
                        <a14:foregroundMark x1="17225" y1="52922" x2="17225" y2="52922"/>
                        <a14:foregroundMark x1="42105" y1="51948" x2="42105" y2="51948"/>
                        <a14:foregroundMark x1="60287" y1="14935" x2="60287" y2="14935"/>
                        <a14:foregroundMark x1="38278" y1="13636" x2="38278" y2="13636"/>
                        <a14:foregroundMark x1="28469" y1="15909" x2="28469" y2="15909"/>
                        <a14:foregroundMark x1="52632" y1="13636" x2="52632" y2="1363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39189"/>
            <a:ext cx="2708379" cy="178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772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ble">
  <a:themeElements>
    <a:clrScheme name="Ci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Ci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i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Citable</Template>
  <TotalTime>3740</TotalTime>
  <Words>1208</Words>
  <Application>Microsoft Office PowerPoint</Application>
  <PresentationFormat>Panorámica</PresentationFormat>
  <Paragraphs>257</Paragraphs>
  <Slides>39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39</vt:i4>
      </vt:variant>
    </vt:vector>
  </HeadingPairs>
  <TitlesOfParts>
    <vt:vector size="44" baseType="lpstr">
      <vt:lpstr>Arial</vt:lpstr>
      <vt:lpstr>Century Gothic</vt:lpstr>
      <vt:lpstr>Wingdings</vt:lpstr>
      <vt:lpstr>Wingdings 2</vt:lpstr>
      <vt:lpstr>Citable</vt:lpstr>
      <vt:lpstr> </vt:lpstr>
      <vt:lpstr>PYTHON</vt:lpstr>
      <vt:lpstr>PROGRAMACIÓN FUNCIONAL</vt:lpstr>
      <vt:lpstr>FUNCIONES</vt:lpstr>
      <vt:lpstr>FUNCIÓN SIN ARGUMENTOS</vt:lpstr>
      <vt:lpstr>FUNCIÓN CON ARGUMENTOS</vt:lpstr>
      <vt:lpstr>RETURN</vt:lpstr>
      <vt:lpstr>FUNCIONES ANIDADAS</vt:lpstr>
      <vt:lpstr>NESTED FUNCTIONS </vt:lpstr>
      <vt:lpstr>PYC</vt:lpstr>
      <vt:lpstr>ESTRUCTURA DE DATOS</vt:lpstr>
      <vt:lpstr>DICCIONARIOS</vt:lpstr>
      <vt:lpstr>PYCHARM PYTHON INTERPRETER</vt:lpstr>
      <vt:lpstr>MODULOS</vt:lpstr>
      <vt:lpstr>ORGANIZÁCIÓN DE UN MODULO</vt:lpstr>
      <vt:lpstr>APLICACIÓN BASICA CON TKINTER</vt:lpstr>
      <vt:lpstr>TKINTER </vt:lpstr>
      <vt:lpstr>INTERFAZ GRAFICA CON TKINTER</vt:lpstr>
      <vt:lpstr>ELEMENTOS BASICOS</vt:lpstr>
      <vt:lpstr>BUTTON</vt:lpstr>
      <vt:lpstr>BUTTON</vt:lpstr>
      <vt:lpstr>BUTTON</vt:lpstr>
      <vt:lpstr>LABEL</vt:lpstr>
      <vt:lpstr>LABEL</vt:lpstr>
      <vt:lpstr>TEXT</vt:lpstr>
      <vt:lpstr>TEXT</vt:lpstr>
      <vt:lpstr>INTERACCIÓN TKINTER Y ARCHIVOS</vt:lpstr>
      <vt:lpstr>PAQUETES</vt:lpstr>
      <vt:lpstr>ORGANIZACIÓN DE UN PAQUETE</vt:lpstr>
      <vt:lpstr>REPOSITORIO PYPI</vt:lpstr>
      <vt:lpstr>INSTALADOR DE PAQUETES PIP</vt:lpstr>
      <vt:lpstr>INSTALACIÓN DE PAQUETES Y MODULOS</vt:lpstr>
      <vt:lpstr>INSTALAR PAQUETES </vt:lpstr>
      <vt:lpstr>INSTALAR PAQUETES </vt:lpstr>
      <vt:lpstr>INSTALAR PAQUETES </vt:lpstr>
      <vt:lpstr>PAQUETE MATPLOTLIB</vt:lpstr>
      <vt:lpstr>ERRORES Y EXCEPCIONES</vt:lpstr>
      <vt:lpstr>TRY-EXCEPT</vt:lpstr>
      <vt:lpstr>ASSERT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jorge orlando miranda ñahui</dc:creator>
  <cp:lastModifiedBy>jorge orlando miranda ñahui</cp:lastModifiedBy>
  <cp:revision>144</cp:revision>
  <dcterms:created xsi:type="dcterms:W3CDTF">2019-08-08T16:11:01Z</dcterms:created>
  <dcterms:modified xsi:type="dcterms:W3CDTF">2020-01-26T01:00:39Z</dcterms:modified>
</cp:coreProperties>
</file>