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432" r:id="rId4"/>
    <p:sldId id="431" r:id="rId5"/>
    <p:sldId id="437" r:id="rId6"/>
    <p:sldId id="438" r:id="rId7"/>
    <p:sldId id="439" r:id="rId8"/>
    <p:sldId id="433" r:id="rId9"/>
    <p:sldId id="435" r:id="rId10"/>
    <p:sldId id="436" r:id="rId11"/>
    <p:sldId id="434" r:id="rId12"/>
    <p:sldId id="440" r:id="rId13"/>
    <p:sldId id="441" r:id="rId14"/>
    <p:sldId id="453" r:id="rId15"/>
    <p:sldId id="447" r:id="rId16"/>
    <p:sldId id="442" r:id="rId17"/>
    <p:sldId id="454" r:id="rId18"/>
    <p:sldId id="455" r:id="rId19"/>
    <p:sldId id="452" r:id="rId20"/>
    <p:sldId id="446" r:id="rId21"/>
    <p:sldId id="449" r:id="rId22"/>
    <p:sldId id="448" r:id="rId23"/>
    <p:sldId id="451" r:id="rId24"/>
    <p:sldId id="444" r:id="rId25"/>
    <p:sldId id="458" r:id="rId26"/>
    <p:sldId id="457" r:id="rId27"/>
    <p:sldId id="456" r:id="rId28"/>
    <p:sldId id="403" r:id="rId29"/>
    <p:sldId id="462" r:id="rId30"/>
    <p:sldId id="459" r:id="rId31"/>
    <p:sldId id="460" r:id="rId32"/>
    <p:sldId id="461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5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INSTANCIACIÓN DE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2" y="2492729"/>
            <a:ext cx="6915150" cy="30956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807132" y="5243091"/>
            <a:ext cx="3614057" cy="10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4580709" y="3039291"/>
            <a:ext cx="3840480" cy="161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608424" y="222228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1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773887" y="488913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64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métodos representan funciones definidas dentro de una clase .</a:t>
            </a:r>
          </a:p>
          <a:p>
            <a:r>
              <a:rPr lang="es-PE" dirty="0" smtClean="0"/>
              <a:t>Los métodos se definen mediante la palabra reservada </a:t>
            </a:r>
            <a:r>
              <a:rPr lang="es-PE" sz="2000" dirty="0" err="1" smtClean="0">
                <a:solidFill>
                  <a:srgbClr val="00B0F0"/>
                </a:solidFill>
              </a:rPr>
              <a:t>def</a:t>
            </a:r>
            <a:endParaRPr lang="es-PE" dirty="0" smtClean="0">
              <a:solidFill>
                <a:srgbClr val="00B0F0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1890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Métodos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428026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de clase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54162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estáticos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3940468" y="3851130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MÉTODOS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709853" y="4336974"/>
            <a:ext cx="431073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541623" y="4296402"/>
            <a:ext cx="407286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625738" y="4294343"/>
            <a:ext cx="11840" cy="5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011" y="1554481"/>
            <a:ext cx="10955275" cy="4304318"/>
          </a:xfrm>
        </p:spPr>
        <p:txBody>
          <a:bodyPr>
            <a:normAutofit fontScale="92500" lnSpcReduction="20000"/>
          </a:bodyPr>
          <a:lstStyle/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Los métodos de instancia indican que para que puedan ser invocados se debe de instanciar un objeto.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Se definen utilizando 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def</a:t>
            </a:r>
            <a:r>
              <a:rPr lang="es-PE" dirty="0" smtClean="0"/>
              <a:t> dentro de una clase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Métodos que siempre recibirán un argumento conocido como </a:t>
            </a:r>
            <a:r>
              <a:rPr lang="es-PE" b="1" dirty="0" err="1" smtClean="0">
                <a:solidFill>
                  <a:srgbClr val="00B0F0"/>
                </a:solidFill>
              </a:rPr>
              <a:t>self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"/>
          <a:stretch/>
        </p:blipFill>
        <p:spPr>
          <a:xfrm>
            <a:off x="5988193" y="2370905"/>
            <a:ext cx="5173186" cy="38078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727371" y="2860767"/>
            <a:ext cx="0" cy="14891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248583" y="3605350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70708" y="31617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CUERPO DE LA CLASE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53589" y="4647179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INSTANCIAR</a:t>
            </a:r>
            <a:r>
              <a:rPr lang="es-PE" dirty="0" smtClean="0"/>
              <a:t> 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53589" y="56504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INVOCAR</a:t>
            </a:r>
            <a:r>
              <a:rPr lang="es-PE" dirty="0" smtClean="0"/>
              <a:t> MÉTODO</a:t>
            </a:r>
            <a:endParaRPr lang="es-PE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248583" y="5215413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248583" y="6022746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INVOCACIÓN DE 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944982" y="3694376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OBJETO1.MÉTODO(argumentos)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utilizar sus métodos.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0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 smtClean="0">
                <a:solidFill>
                  <a:srgbClr val="FFFF00"/>
                </a:solidFill>
              </a:rPr>
              <a:t>Parámetro </a:t>
            </a:r>
            <a:r>
              <a:rPr lang="es-PE" sz="4400" dirty="0" err="1" smtClean="0">
                <a:solidFill>
                  <a:srgbClr val="FFFF00"/>
                </a:solidFill>
              </a:rPr>
              <a:t>self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primer argumento denominado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hace referencia a la instancia actual de la clase .</a:t>
            </a:r>
          </a:p>
          <a:p>
            <a:endParaRPr lang="es-PE" dirty="0"/>
          </a:p>
          <a:p>
            <a:r>
              <a:rPr lang="es-PE" dirty="0" smtClean="0"/>
              <a:t>Mediante el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podemos acceder a los atributos y métodos dentro de una clase .</a:t>
            </a:r>
          </a:p>
          <a:p>
            <a:endParaRPr lang="es-PE" dirty="0"/>
          </a:p>
          <a:p>
            <a:r>
              <a:rPr lang="es-PE" dirty="0" smtClean="0"/>
              <a:t>Usar el nombre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es una convención es decir se puede utilizar otra palabra en lugar de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/>
              <a:t> </a:t>
            </a:r>
            <a:r>
              <a:rPr lang="es-PE" dirty="0" smtClean="0"/>
              <a:t>, pero para fines de legibilidad se utiliza por convención el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 UNA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atributos de una clase representan variables que expresan las características que ofrece una clase y que los objetos instanciados derivaran.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319347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89562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35965" y="3757607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ATRIBUTOS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48782" y="4195693"/>
            <a:ext cx="1267098" cy="55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189562" y="4166589"/>
            <a:ext cx="918755" cy="36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1. ACCESO A LOS ATRIBUTOS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158237" y="3678901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OBJETO1.AtributoDeInstancia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acceder a sus atributos de instancia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SOLO SE MODIFICARA PARA EL OBJETO EN ESPECIFICO PERO NO PARA TODOS</a:t>
            </a:r>
            <a:endParaRPr lang="es-PE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2. ACCESO A LOS ATRIBUTOS DE</a:t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rgbClr val="FFFF00"/>
                </a:solidFill>
              </a:rPr>
              <a:t>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37857" y="3589404"/>
            <a:ext cx="4571999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OBJETO1.__class__.AtributoDeClase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No es necesario instanciar un objeto para poder acceder a un atributo de clase 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redondeado 4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TAMBIEN SE MODIFICARA PARA TODOS LOS OBJETOS.</a:t>
            </a:r>
            <a:endParaRPr lang="es-PE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561162" y="2124427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1162" y="4535218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222287"/>
            <a:ext cx="6419850" cy="4461442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364377" y="2503251"/>
            <a:ext cx="5196785" cy="808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956663" y="4607976"/>
            <a:ext cx="1604499" cy="44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6898195" y="3020138"/>
            <a:ext cx="4630838" cy="1185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Atributos que pertenece a una instancia u objeto </a:t>
            </a:r>
          </a:p>
          <a:p>
            <a:pPr algn="ctr"/>
            <a:r>
              <a:rPr lang="es-PE" b="1" dirty="0" smtClean="0"/>
              <a:t>Los objetos compartirán solo una copia de este atributo</a:t>
            </a:r>
            <a:endParaRPr lang="es-PE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035300" y="5502086"/>
            <a:ext cx="4337985" cy="1355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que pertenece a toda la clase.</a:t>
            </a:r>
          </a:p>
          <a:p>
            <a:pPr algn="ctr"/>
            <a:r>
              <a:rPr lang="es-PE" b="1" dirty="0" smtClean="0"/>
              <a:t>Los objetos compartirán el mismo valor de este atributo</a:t>
            </a:r>
            <a:endParaRPr lang="es-PE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dirty="0" smtClean="0">
                <a:solidFill>
                  <a:srgbClr val="FFFF00"/>
                </a:solidFill>
              </a:rPr>
              <a:t>MÉTODOS ESPECIALES DE LA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Conocidos como métodos mágicos </a:t>
            </a:r>
          </a:p>
          <a:p>
            <a:endParaRPr lang="es-PE" dirty="0"/>
          </a:p>
          <a:p>
            <a:r>
              <a:rPr lang="es-PE" dirty="0" smtClean="0"/>
              <a:t> Se definen de la siguiente manera: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Son métodos que realizan alguna tarea en particular y que Python los utiliza como palabras reservadas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095999" y="3387400"/>
            <a:ext cx="2847703" cy="653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/>
              <a:t>__método__(</a:t>
            </a:r>
            <a:r>
              <a:rPr lang="es-PE" sz="2000" b="1" dirty="0" err="1"/>
              <a:t>self</a:t>
            </a:r>
            <a:r>
              <a:rPr lang="es-PE" sz="2000" b="1" dirty="0" smtClean="0"/>
              <a:t>):</a:t>
            </a:r>
            <a:endParaRPr lang="es-PE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str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que retorna la representación en </a:t>
            </a:r>
            <a:r>
              <a:rPr lang="es-PE" dirty="0" err="1" smtClean="0"/>
              <a:t>string</a:t>
            </a:r>
            <a:r>
              <a:rPr lang="es-PE" dirty="0" smtClean="0"/>
              <a:t> de un objeto. Es invocado cuando se utiliza las funciones </a:t>
            </a:r>
            <a:r>
              <a:rPr lang="es-PE" dirty="0" err="1" smtClean="0"/>
              <a:t>print</a:t>
            </a:r>
            <a:r>
              <a:rPr lang="es-PE" dirty="0" smtClean="0"/>
              <a:t> () y  </a:t>
            </a:r>
            <a:r>
              <a:rPr lang="es-PE" dirty="0" err="1" smtClean="0"/>
              <a:t>str</a:t>
            </a:r>
            <a:r>
              <a:rPr lang="es-PE" dirty="0" smtClean="0"/>
              <a:t>()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34" y="3558131"/>
            <a:ext cx="7001589" cy="2981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01" y="5170427"/>
            <a:ext cx="4056969" cy="10287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024528" y="5519511"/>
            <a:ext cx="3795773" cy="88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9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r>
              <a:rPr lang="es-PE" dirty="0" smtClean="0"/>
              <a:t>Método conocido como constructor , tiene como objetivo realizar alguna inicialización al momento de crear o instanciar un objeto.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3513910"/>
            <a:ext cx="5721532" cy="33440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73533"/>
            <a:ext cx="5895704" cy="2914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5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608" t="-896" r="1626" b="896"/>
          <a:stretch/>
        </p:blipFill>
        <p:spPr>
          <a:xfrm>
            <a:off x="6133554" y="2569101"/>
            <a:ext cx="5403723" cy="2914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31946"/>
          <a:stretch/>
        </p:blipFill>
        <p:spPr>
          <a:xfrm>
            <a:off x="6095999" y="5859169"/>
            <a:ext cx="4838700" cy="7519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" y="5839575"/>
            <a:ext cx="3609975" cy="771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6" y="2695033"/>
            <a:ext cx="4576463" cy="316413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483326" y="2116183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435635" y="2014799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38064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7884"/>
          </a:xfrm>
        </p:spPr>
        <p:txBody>
          <a:bodyPr/>
          <a:lstStyle/>
          <a:p>
            <a:r>
              <a:rPr lang="es-PE" dirty="0" smtClean="0"/>
              <a:t>La herencia permite poder crear nuevas sub clases a partir de clases existentes</a:t>
            </a:r>
          </a:p>
          <a:p>
            <a:r>
              <a:rPr lang="es-PE" dirty="0" err="1" smtClean="0"/>
              <a:t>Syntaxis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principal uso es poder redifinir los métodos de una clase anterior .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3892733" y="3802091"/>
            <a:ext cx="4062548" cy="888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B0F0"/>
                </a:solidFill>
              </a:rPr>
              <a:t>class</a:t>
            </a:r>
            <a:r>
              <a:rPr lang="es-PE" sz="2400" dirty="0" smtClean="0"/>
              <a:t> </a:t>
            </a:r>
            <a:r>
              <a:rPr lang="es-PE" sz="2400" dirty="0" err="1" smtClean="0"/>
              <a:t>sub_clase</a:t>
            </a:r>
            <a:r>
              <a:rPr lang="es-PE" sz="2400" dirty="0" smtClean="0"/>
              <a:t>(clase): 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62" y="1987369"/>
            <a:ext cx="6828104" cy="436118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91394" y="245638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719462" y="2468880"/>
            <a:ext cx="0" cy="1306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771130" y="4437017"/>
            <a:ext cx="0" cy="1820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991395" y="453593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10000" y="2013495"/>
            <a:ext cx="1920137" cy="442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CLASE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809999" y="4131895"/>
            <a:ext cx="1920137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SUB-CLASE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00400" y="5105668"/>
            <a:ext cx="2638697" cy="800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04960" y="5483902"/>
            <a:ext cx="2969761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Invocando a un método de la clase ancestro</a:t>
            </a:r>
            <a:endParaRPr lang="es-P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2917251" y="4653798"/>
            <a:ext cx="2508325" cy="47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01981" y="4807898"/>
            <a:ext cx="3503813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Redefiniendo a un método de la clase ancestro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7601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PICKLE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modulo </a:t>
            </a:r>
            <a:r>
              <a:rPr lang="es-PE" dirty="0" err="1" smtClean="0"/>
              <a:t>pickle</a:t>
            </a:r>
            <a:r>
              <a:rPr lang="es-PE" dirty="0" smtClean="0"/>
              <a:t> es utilizado para serial una conversión de objetos de Python en flujo de bytes y viceversa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10297" y="3866606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10297" y="5339604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DE-SERIALIZACIÓN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21040" y="3866606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60228" y="5339603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88975" y="5249231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288975" y="3866605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285309" y="4155057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367453" y="4143651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>
            <a:off x="7295608" y="5628054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derecha 12"/>
          <p:cNvSpPr/>
          <p:nvPr/>
        </p:nvSpPr>
        <p:spPr>
          <a:xfrm>
            <a:off x="3285309" y="5550952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73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 UTILIZANDO CLASES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Modulo socket</a:t>
            </a:r>
          </a:p>
          <a:p>
            <a:endParaRPr lang="es-PE" dirty="0"/>
          </a:p>
          <a:p>
            <a:r>
              <a:rPr lang="es-PE" dirty="0" smtClean="0"/>
              <a:t>El modulo socket se utilizara para implementar una forma de IPC (inter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communication</a:t>
            </a:r>
            <a:r>
              <a:rPr lang="es-PE" dirty="0" smtClean="0"/>
              <a:t>) utilizando capas de transporte TCP y UDP.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y=funcion1(20)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COMUNICACIÓN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3" y="2220248"/>
            <a:ext cx="8140610" cy="36385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984172" y="3918857"/>
            <a:ext cx="2338251" cy="6270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PROTOCOLO DE TRANSPORTE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3223" y="2416629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origen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12629" y="4545874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DESTINO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93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sz="3600" dirty="0" smtClean="0">
                <a:solidFill>
                  <a:srgbClr val="FFFF00"/>
                </a:solidFill>
              </a:rPr>
              <a:t>PROGRAMACIÓN ORIENTADA A OBJETOS</a:t>
            </a:r>
            <a:endParaRPr lang="es-PE" sz="36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4206025" y="2127215"/>
            <a:ext cx="7889966" cy="949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206025" y="3716253"/>
            <a:ext cx="7889966" cy="1012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4384765" y="2204904"/>
            <a:ext cx="2416628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Encapsulamiento</a:t>
            </a:r>
            <a:endParaRPr lang="es-PE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4384765" y="3828601"/>
            <a:ext cx="1711234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Polimorfismo </a:t>
            </a:r>
            <a:endParaRPr lang="es-PE" b="1" dirty="0"/>
          </a:p>
        </p:txBody>
      </p:sp>
      <p:sp>
        <p:nvSpPr>
          <p:cNvPr id="9" name="Rectángulo 8"/>
          <p:cNvSpPr/>
          <p:nvPr/>
        </p:nvSpPr>
        <p:spPr>
          <a:xfrm>
            <a:off x="4245214" y="5359167"/>
            <a:ext cx="7889966" cy="1093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redondeado 9"/>
          <p:cNvSpPr/>
          <p:nvPr/>
        </p:nvSpPr>
        <p:spPr>
          <a:xfrm>
            <a:off x="4447795" y="5544686"/>
            <a:ext cx="1746069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Herencia 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912320" y="2240783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Dividir el código en una interfaz publica y una implementación privada de la interfaz</a:t>
            </a:r>
            <a:endParaRPr lang="es-PE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496487" y="5483461"/>
            <a:ext cx="537754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Habilidad de crear subclases que deriven el comportamiento de otra clase y customizar sus funcionalidades.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94606" y="3828600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Poder sobrecargar las operaciones de tal manera que tengan un comportamiento basado en su contexto</a:t>
            </a:r>
            <a:endParaRPr lang="es-PE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023150" y="3546964"/>
            <a:ext cx="2181497" cy="987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 POO esta orientado al: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51402" y="2944362"/>
            <a:ext cx="1103704" cy="901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251402" y="4399112"/>
            <a:ext cx="1103704" cy="106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4" idx="3"/>
          </p:cNvCxnSpPr>
          <p:nvPr/>
        </p:nvCxnSpPr>
        <p:spPr>
          <a:xfrm>
            <a:off x="3204647" y="4040542"/>
            <a:ext cx="870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2068" y="20366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2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1645919"/>
            <a:ext cx="10554574" cy="4212879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38200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CLIENTE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715795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SERVER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15640" y="3894909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81654" y="3968932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8" name="Redondear rectángulo de esquina sencilla 7"/>
          <p:cNvSpPr/>
          <p:nvPr/>
        </p:nvSpPr>
        <p:spPr>
          <a:xfrm>
            <a:off x="4249781" y="4114800"/>
            <a:ext cx="2431873" cy="191589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680311" y="3096114"/>
            <a:ext cx="1920240" cy="339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Flujo de bytes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3732710" y="5242389"/>
            <a:ext cx="3815443" cy="112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Utilizaremos el protocolo TCP para el transporte y encaminamiento de los datos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34338" y="5121639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conectara el servidor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003172" y="5121638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Escuchara a los clientes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705598" y="3057060"/>
            <a:ext cx="1685109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192.168.0.5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904515" y="2834856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SERVIDOR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48303" y="3013211"/>
            <a:ext cx="1619194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310694" y="2797673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CLIENTE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5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SOCKETS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Para el uso de los sockets utilizaremos el modulo socket que ya esta instalado en sus respectivos ordenadores .</a:t>
            </a:r>
          </a:p>
          <a:p>
            <a:r>
              <a:rPr lang="es-PE" dirty="0" smtClean="0"/>
              <a:t>El modulo socket ofrece la clase socket que utilizaremos para instanciar o crear un objeto del tipo socket (en ambos archivos cliente y servidor)-</a:t>
            </a:r>
          </a:p>
          <a:p>
            <a:endParaRPr lang="es-PE" dirty="0"/>
          </a:p>
          <a:p>
            <a:r>
              <a:rPr lang="es-PE" dirty="0" smtClean="0"/>
              <a:t>Los objetos tipos socket poseen varios métodos para la conexión a un servidor , para leer datos , para enviar datos entre otras cosas.</a:t>
            </a:r>
          </a:p>
          <a:p>
            <a:r>
              <a:rPr lang="es-PE" b="1" dirty="0" err="1" smtClean="0"/>
              <a:t>Localhost</a:t>
            </a:r>
            <a:r>
              <a:rPr lang="es-PE" b="1" dirty="0" smtClean="0"/>
              <a:t> (127.0.0.1)</a:t>
            </a:r>
            <a:r>
              <a:rPr lang="es-PE" dirty="0" smtClean="0"/>
              <a:t> indica que estaremos implementado el servidor y cliente en el mismo ordenador</a:t>
            </a:r>
          </a:p>
          <a:p>
            <a:r>
              <a:rPr lang="es-PE" dirty="0" smtClean="0"/>
              <a:t>Se puede también utilizaremos diferentes ordenadores y realizar una comunicación de datos entre diferentes ordenadores que se encuentren conectados en la misma RED.</a:t>
            </a:r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71513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417638"/>
            <a:ext cx="12666508" cy="5074602"/>
          </a:xfrm>
        </p:spPr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sz="12000" dirty="0" smtClean="0"/>
          </a:p>
          <a:p>
            <a:endParaRPr lang="es-PE" sz="12000" dirty="0"/>
          </a:p>
          <a:p>
            <a:pPr marL="0" indent="0">
              <a:buNone/>
            </a:pPr>
            <a:endParaRPr lang="es-PE" sz="12000" dirty="0"/>
          </a:p>
          <a:p>
            <a:r>
              <a:rPr lang="es-PE" sz="9600" b="1" dirty="0" smtClean="0"/>
              <a:t>Elementos importantes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/>
              <a:t>s</a:t>
            </a:r>
            <a:r>
              <a:rPr lang="es-PE" sz="9600" dirty="0" smtClean="0"/>
              <a:t>ocket() : se usa para crear una objeto de la clase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b</a:t>
            </a:r>
            <a:r>
              <a:rPr lang="es-PE" sz="9600" dirty="0" err="1" smtClean="0"/>
              <a:t>ind</a:t>
            </a:r>
            <a:r>
              <a:rPr lang="es-PE" sz="9600" dirty="0" smtClean="0"/>
              <a:t>()  : se usa para vincular el servidor a un HOST e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a</a:t>
            </a:r>
            <a:r>
              <a:rPr lang="es-PE" sz="9600" dirty="0" err="1" smtClean="0"/>
              <a:t>ccept</a:t>
            </a:r>
            <a:r>
              <a:rPr lang="es-PE" sz="9600" dirty="0" smtClean="0"/>
              <a:t>() : se usa para aceptar una conexión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onnect</a:t>
            </a:r>
            <a:r>
              <a:rPr lang="es-PE" sz="9600" dirty="0" smtClean="0"/>
              <a:t>(): se usa para conectarse con un 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lose</a:t>
            </a:r>
            <a:r>
              <a:rPr lang="es-PE" sz="9600" dirty="0" smtClean="0"/>
              <a:t>() : se usa para cerrar un recurso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sendall</a:t>
            </a:r>
            <a:r>
              <a:rPr lang="es-PE" sz="9600" dirty="0" smtClean="0"/>
              <a:t>() : utilizado para enviar datos en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recv</a:t>
            </a:r>
            <a:r>
              <a:rPr lang="es-PE" sz="9600" dirty="0" smtClean="0"/>
              <a:t>() : se usa para leer los datos en bytes 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3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9" y="1881051"/>
            <a:ext cx="11059777" cy="3977747"/>
          </a:xfrm>
        </p:spPr>
        <p:txBody>
          <a:bodyPr>
            <a:normAutofit lnSpcReduction="1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La clase es un molde o plantilla a partir del cual crearemos objetos 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La clase esta constituido de métodos y atributos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</a:p>
          <a:p>
            <a:r>
              <a:rPr lang="es-PE" dirty="0" smtClean="0"/>
              <a:t>Los objetos que se crean a partir de una clase , adquirirán las definiciones de esa clase.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Y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" y="5092307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3498404" y="509230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719077" y="396761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96990" y="40099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679370" y="205254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095999" y="2372588"/>
            <a:ext cx="225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446801" y="209333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CLASE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8546436" y="3988736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OBJETOS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195634" y="4329679"/>
            <a:ext cx="225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2455817" y="2886891"/>
            <a:ext cx="1606732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600100" y="2800669"/>
            <a:ext cx="21771" cy="105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354" y="2237028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GRIS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rgbClr val="FF0000"/>
                </a:solidFill>
              </a:rPr>
              <a:t>ROJO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GNV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GLP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81356" y="4829210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ATRIBUTOS</a:t>
            </a:r>
            <a:endParaRPr lang="es-PE" sz="2800" b="1" dirty="0">
              <a:solidFill>
                <a:srgbClr val="00B0F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01122" y="2227390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Retroceder()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Retroceder()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39634" y="4781005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MÉTODOS</a:t>
            </a:r>
            <a:endParaRPr lang="es-PE" sz="2800" b="1" dirty="0">
              <a:solidFill>
                <a:srgbClr val="00B0F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class</a:t>
            </a:r>
            <a:r>
              <a:rPr lang="es-PE" dirty="0" smtClean="0"/>
              <a:t> permite definir una clase llamada </a:t>
            </a:r>
            <a:r>
              <a:rPr lang="es-PE" dirty="0" err="1" smtClean="0">
                <a:solidFill>
                  <a:srgbClr val="00B0F0"/>
                </a:solidFill>
              </a:rPr>
              <a:t>vehiculo</a:t>
            </a:r>
            <a:endParaRPr lang="es-PE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pass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r>
              <a:rPr lang="es-PE" dirty="0" smtClean="0"/>
              <a:t>no realiza nada en especifico , solo permite definir clase y funciones sin el requerimiento de pasarle una o mas instrucción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51" y="2851191"/>
            <a:ext cx="5438775" cy="144780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640726" y="2860766"/>
            <a:ext cx="749875" cy="535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187438" y="2860766"/>
            <a:ext cx="1663339" cy="391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3640726" y="4200992"/>
            <a:ext cx="1009651" cy="41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objeto representa una variable en particular que ha sido creada invocando a una clase.</a:t>
            </a:r>
          </a:p>
          <a:p>
            <a:endParaRPr lang="es-PE" dirty="0"/>
          </a:p>
          <a:p>
            <a:r>
              <a:rPr lang="es-PE" dirty="0" smtClean="0"/>
              <a:t>El termino utilizando al crear un objeto se le conoce como instanciar .</a:t>
            </a:r>
          </a:p>
          <a:p>
            <a:endParaRPr lang="es-PE" dirty="0"/>
          </a:p>
          <a:p>
            <a:r>
              <a:rPr lang="es-PE" dirty="0" smtClean="0"/>
              <a:t>El objeto creado derivara las características definidas de su clase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7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4184</TotalTime>
  <Words>1139</Words>
  <Application>Microsoft Office PowerPoint</Application>
  <PresentationFormat>Panorámica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ORIENTADA A OBJETOS</vt:lpstr>
      <vt:lpstr>CLASE</vt:lpstr>
      <vt:lpstr>CLASE Y OBJETOS</vt:lpstr>
      <vt:lpstr>ATRIBUTOS</vt:lpstr>
      <vt:lpstr>MÉTODOS</vt:lpstr>
      <vt:lpstr>CREACIÓN DE CLASE</vt:lpstr>
      <vt:lpstr>OBJETO</vt:lpstr>
      <vt:lpstr>INSTANCIACIÓN DE OBJETOS</vt:lpstr>
      <vt:lpstr>MÉTODOS</vt:lpstr>
      <vt:lpstr>MÉTODOS DE INSTANCIA</vt:lpstr>
      <vt:lpstr>MÉTODOS DE INSTANCIA</vt:lpstr>
      <vt:lpstr>INVOCACIÓN DE MÉTODOS</vt:lpstr>
      <vt:lpstr>Parámetro self</vt:lpstr>
      <vt:lpstr>ATRIBUTOS DE UNA CLASE</vt:lpstr>
      <vt:lpstr>1. ACCESO A LOS ATRIBUTOS DE INSTANCIA</vt:lpstr>
      <vt:lpstr> 2. ACCESO A LOS ATRIBUTOS DE  CLASE</vt:lpstr>
      <vt:lpstr>CREACIÓN DE ATRIBUTOS</vt:lpstr>
      <vt:lpstr>MÉTODOS ESPECIALES DE LA CLASE</vt:lpstr>
      <vt:lpstr>MÉTODO __str__(self)</vt:lpstr>
      <vt:lpstr>MÉTODO __init__(self)</vt:lpstr>
      <vt:lpstr>MÉTODO __init__(self)</vt:lpstr>
      <vt:lpstr>HERENCIA</vt:lpstr>
      <vt:lpstr>HERENCIA </vt:lpstr>
      <vt:lpstr>MODULO PICKLE</vt:lpstr>
      <vt:lpstr>MODULOS UTILIZANDO CLASES</vt:lpstr>
      <vt:lpstr>ORGANIZÁCIÓN DE UN MODULO</vt:lpstr>
      <vt:lpstr>COMUNICACIÓN </vt:lpstr>
      <vt:lpstr>SOCKETS</vt:lpstr>
      <vt:lpstr>SOCKETS</vt:lpstr>
      <vt:lpstr>SOCKETS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172</cp:revision>
  <dcterms:created xsi:type="dcterms:W3CDTF">2019-08-08T16:11:01Z</dcterms:created>
  <dcterms:modified xsi:type="dcterms:W3CDTF">2020-02-01T16:02:05Z</dcterms:modified>
</cp:coreProperties>
</file>