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7" r:id="rId2"/>
    <p:sldId id="268" r:id="rId3"/>
    <p:sldId id="262" r:id="rId4"/>
    <p:sldId id="280" r:id="rId5"/>
    <p:sldId id="267" r:id="rId6"/>
    <p:sldId id="271" r:id="rId7"/>
    <p:sldId id="274" r:id="rId8"/>
    <p:sldId id="275" r:id="rId9"/>
    <p:sldId id="278" r:id="rId10"/>
    <p:sldId id="259" r:id="rId11"/>
    <p:sldId id="260" r:id="rId12"/>
    <p:sldId id="264" r:id="rId13"/>
    <p:sldId id="263" r:id="rId14"/>
    <p:sldId id="282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FE9-9923-4489-BEE9-2E2378F86FF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B4AE-7BAB-4045-8A50-451D2140FF4D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92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FE9-9923-4489-BEE9-2E2378F86FF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B4AE-7BAB-4045-8A50-451D2140F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968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FE9-9923-4489-BEE9-2E2378F86FF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B4AE-7BAB-4045-8A50-451D2140F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775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FE9-9923-4489-BEE9-2E2378F86FF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B4AE-7BAB-4045-8A50-451D2140F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138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FE9-9923-4489-BEE9-2E2378F86FF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B4AE-7BAB-4045-8A50-451D2140FF4D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87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FE9-9923-4489-BEE9-2E2378F86FF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B4AE-7BAB-4045-8A50-451D2140F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582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FE9-9923-4489-BEE9-2E2378F86FF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B4AE-7BAB-4045-8A50-451D2140F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636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FE9-9923-4489-BEE9-2E2378F86FF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B4AE-7BAB-4045-8A50-451D2140F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90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FE9-9923-4489-BEE9-2E2378F86FF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B4AE-7BAB-4045-8A50-451D2140F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35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B7CFE9-9923-4489-BEE9-2E2378F86FF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3B4AE-7BAB-4045-8A50-451D2140F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326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FE9-9923-4489-BEE9-2E2378F86FF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B4AE-7BAB-4045-8A50-451D2140F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571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B7CFE9-9923-4489-BEE9-2E2378F86FF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D3B4AE-7BAB-4045-8A50-451D2140FF4D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2060"/>
                </a:solidFill>
              </a:rPr>
              <a:t>ELEMENTOS ITERABLES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4584" y="1580605"/>
            <a:ext cx="12015756" cy="4670079"/>
          </a:xfrm>
        </p:spPr>
        <p:txBody>
          <a:bodyPr>
            <a:normAutofit fontScale="62500" lnSpcReduction="20000"/>
          </a:bodyPr>
          <a:lstStyle/>
          <a:p>
            <a:endParaRPr lang="es-PE" dirty="0" smtClean="0"/>
          </a:p>
          <a:p>
            <a:r>
              <a:rPr lang="es-PE" sz="2300" b="1" dirty="0" smtClean="0"/>
              <a:t>A CONTINUACION SE COLOCARA 4 OBJETOS ITERABLES COMUNMENTE USADOS</a:t>
            </a:r>
            <a:endParaRPr lang="es-PE" sz="2300" b="1" dirty="0"/>
          </a:p>
          <a:p>
            <a:endParaRPr lang="es-PE" sz="3300" b="1" dirty="0" smtClean="0">
              <a:solidFill>
                <a:srgbClr val="92D050"/>
              </a:solidFill>
            </a:endParaRPr>
          </a:p>
          <a:p>
            <a:r>
              <a:rPr lang="es-PE" sz="3300" b="1" dirty="0" smtClean="0">
                <a:solidFill>
                  <a:srgbClr val="002060"/>
                </a:solidFill>
              </a:rPr>
              <a:t>LISTA</a:t>
            </a:r>
            <a:r>
              <a:rPr lang="es-PE" sz="3300" b="1" dirty="0" smtClean="0"/>
              <a:t> </a:t>
            </a:r>
          </a:p>
          <a:p>
            <a:pPr marL="36900" indent="0">
              <a:buNone/>
            </a:pPr>
            <a:r>
              <a:rPr lang="es-PE" sz="4400" b="1" dirty="0" smtClean="0">
                <a:solidFill>
                  <a:schemeClr val="tx1"/>
                </a:solidFill>
              </a:rPr>
              <a:t>    Representa un objeto del tipo </a:t>
            </a:r>
            <a:r>
              <a:rPr lang="es-PE" sz="4400" b="1" dirty="0" err="1" smtClean="0">
                <a:solidFill>
                  <a:schemeClr val="tx1"/>
                </a:solidFill>
              </a:rPr>
              <a:t>list</a:t>
            </a:r>
            <a:endParaRPr lang="es-PE" sz="4400" b="1" dirty="0" smtClean="0">
              <a:solidFill>
                <a:schemeClr val="tx1"/>
              </a:solidFill>
            </a:endParaRPr>
          </a:p>
          <a:p>
            <a:r>
              <a:rPr lang="es-PE" sz="3300" b="1" dirty="0" smtClean="0">
                <a:solidFill>
                  <a:srgbClr val="002060"/>
                </a:solidFill>
              </a:rPr>
              <a:t>RANGE</a:t>
            </a:r>
          </a:p>
          <a:p>
            <a:pPr marL="36900" indent="0">
              <a:buNone/>
            </a:pPr>
            <a:r>
              <a:rPr lang="es-PE" sz="4400" b="1" dirty="0">
                <a:solidFill>
                  <a:schemeClr val="tx1"/>
                </a:solidFill>
              </a:rPr>
              <a:t> </a:t>
            </a:r>
            <a:r>
              <a:rPr lang="es-PE" sz="4400" b="1" dirty="0" smtClean="0">
                <a:solidFill>
                  <a:schemeClr val="tx1"/>
                </a:solidFill>
              </a:rPr>
              <a:t>    Representa un objeto del tipo </a:t>
            </a:r>
            <a:r>
              <a:rPr lang="es-PE" sz="4400" b="1" dirty="0" err="1" smtClean="0">
                <a:solidFill>
                  <a:schemeClr val="tx1"/>
                </a:solidFill>
              </a:rPr>
              <a:t>range</a:t>
            </a:r>
            <a:endParaRPr lang="es-PE" sz="4400" b="1" dirty="0" smtClean="0">
              <a:solidFill>
                <a:schemeClr val="tx1"/>
              </a:solidFill>
            </a:endParaRPr>
          </a:p>
          <a:p>
            <a:r>
              <a:rPr lang="es-PE" sz="3300" b="1" dirty="0" smtClean="0">
                <a:solidFill>
                  <a:srgbClr val="002060"/>
                </a:solidFill>
              </a:rPr>
              <a:t>TUPLA</a:t>
            </a:r>
          </a:p>
          <a:p>
            <a:pPr marL="36900" indent="0">
              <a:buNone/>
            </a:pPr>
            <a:r>
              <a:rPr lang="es-PE" sz="4400" b="1" dirty="0" smtClean="0">
                <a:solidFill>
                  <a:schemeClr val="tx1"/>
                </a:solidFill>
              </a:rPr>
              <a:t>     Representa un objeto del tipo </a:t>
            </a:r>
            <a:r>
              <a:rPr lang="es-PE" sz="4400" b="1" dirty="0" err="1" smtClean="0">
                <a:solidFill>
                  <a:schemeClr val="tx1"/>
                </a:solidFill>
              </a:rPr>
              <a:t>tuple</a:t>
            </a:r>
            <a:endParaRPr lang="es-PE" sz="4400" b="1" dirty="0" smtClean="0">
              <a:solidFill>
                <a:schemeClr val="tx1"/>
              </a:solidFill>
            </a:endParaRPr>
          </a:p>
          <a:p>
            <a:r>
              <a:rPr lang="es-PE" sz="3300" b="1" dirty="0" smtClean="0">
                <a:solidFill>
                  <a:srgbClr val="002060"/>
                </a:solidFill>
              </a:rPr>
              <a:t>DICCIONARIO</a:t>
            </a:r>
            <a:r>
              <a:rPr lang="es-PE" sz="3300" b="1" dirty="0" smtClean="0">
                <a:solidFill>
                  <a:srgbClr val="92D050"/>
                </a:solidFill>
              </a:rPr>
              <a:t> </a:t>
            </a:r>
          </a:p>
          <a:p>
            <a:pPr marL="36900" indent="0">
              <a:buNone/>
            </a:pPr>
            <a:r>
              <a:rPr lang="es-PE" sz="4400" b="1" dirty="0" smtClean="0">
                <a:solidFill>
                  <a:schemeClr val="tx1"/>
                </a:solidFill>
              </a:rPr>
              <a:t>    Representa un objeto del tipo </a:t>
            </a:r>
            <a:r>
              <a:rPr lang="es-PE" sz="4400" b="1" dirty="0" err="1" smtClean="0">
                <a:solidFill>
                  <a:schemeClr val="tx1"/>
                </a:solidFill>
              </a:rPr>
              <a:t>dict</a:t>
            </a:r>
            <a:endParaRPr lang="es-PE" sz="4400" b="1" dirty="0" smtClean="0">
              <a:solidFill>
                <a:schemeClr val="tx1"/>
              </a:solidFill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585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ORDENAMIENTO DE DATOS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/>
              <a:t>Se considera ordenamiento al proceso de reorganizar un conjunto dado de objetos en una secuencia determinada</a:t>
            </a:r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200388"/>
              </p:ext>
            </p:extLst>
          </p:nvPr>
        </p:nvGraphicFramePr>
        <p:xfrm>
          <a:off x="1836057" y="3658982"/>
          <a:ext cx="8128002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372573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8838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125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8153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39149"/>
              </p:ext>
            </p:extLst>
          </p:nvPr>
        </p:nvGraphicFramePr>
        <p:xfrm>
          <a:off x="1836057" y="5331927"/>
          <a:ext cx="8128002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372573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8838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125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81531"/>
                  </a:ext>
                </a:extLst>
              </a:tr>
            </a:tbl>
          </a:graphicData>
        </a:graphic>
      </p:graphicFrame>
      <p:sp>
        <p:nvSpPr>
          <p:cNvPr id="7" name="Rectángulo redondeado 6"/>
          <p:cNvSpPr/>
          <p:nvPr/>
        </p:nvSpPr>
        <p:spPr>
          <a:xfrm>
            <a:off x="3868779" y="2866524"/>
            <a:ext cx="5040085" cy="4668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92D050"/>
                </a:solidFill>
              </a:rPr>
              <a:t>LISTA DESORDENADA</a:t>
            </a:r>
            <a:endParaRPr lang="es-PE" b="1" dirty="0">
              <a:solidFill>
                <a:srgbClr val="92D05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803465" y="4555471"/>
            <a:ext cx="5170715" cy="4668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92D050"/>
                </a:solidFill>
              </a:rPr>
              <a:t>LISTA EN ORDEN ASCENDENTE</a:t>
            </a:r>
            <a:endParaRPr lang="es-PE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4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3214" y="165376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METODO DE BURBUJA</a:t>
            </a:r>
            <a:br>
              <a:rPr lang="es-PE" b="1" dirty="0" smtClean="0">
                <a:solidFill>
                  <a:schemeClr val="tx1"/>
                </a:solidFill>
              </a:rPr>
            </a:b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3143" y="1306287"/>
            <a:ext cx="11103428" cy="5042262"/>
          </a:xfrm>
        </p:spPr>
        <p:txBody>
          <a:bodyPr/>
          <a:lstStyle/>
          <a:p>
            <a:endParaRPr lang="es-PE" b="1" dirty="0" smtClean="0"/>
          </a:p>
          <a:p>
            <a:r>
              <a:rPr lang="es-PE" b="1" dirty="0" smtClean="0"/>
              <a:t>SI SE TIENE UNA LISTA DE TAMAÑO “M”  DONDE “M” EL NUMERO DE ELEMENTOS 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 smtClean="0"/>
          </a:p>
          <a:p>
            <a:endParaRPr lang="es-PE" b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70266"/>
              </p:ext>
            </p:extLst>
          </p:nvPr>
        </p:nvGraphicFramePr>
        <p:xfrm>
          <a:off x="1700066" y="2651216"/>
          <a:ext cx="54186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1731797" y="2057995"/>
            <a:ext cx="5040085" cy="342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LISTA DESORDENADA</a:t>
            </a:r>
            <a:endParaRPr lang="es-PE" b="1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2376445" y="2947404"/>
            <a:ext cx="557071" cy="22419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2969492" y="2804773"/>
            <a:ext cx="452259" cy="35388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1937401" y="3181928"/>
            <a:ext cx="1641288" cy="2627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COMPARAR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endParaRPr lang="es-PE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52270"/>
              </p:ext>
            </p:extLst>
          </p:nvPr>
        </p:nvGraphicFramePr>
        <p:xfrm>
          <a:off x="1353214" y="3537984"/>
          <a:ext cx="5418668" cy="4283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428318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14" name="Rectángulo redondeado 13"/>
          <p:cNvSpPr/>
          <p:nvPr/>
        </p:nvSpPr>
        <p:spPr>
          <a:xfrm>
            <a:off x="2748513" y="4161615"/>
            <a:ext cx="1660887" cy="2052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COMPARAR </a:t>
            </a:r>
            <a:endParaRPr lang="es-PE" sz="1600" b="1" dirty="0">
              <a:solidFill>
                <a:schemeClr val="bg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945791" y="3858520"/>
            <a:ext cx="483998" cy="28216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3578689" y="3869100"/>
            <a:ext cx="326545" cy="2963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17128"/>
              </p:ext>
            </p:extLst>
          </p:nvPr>
        </p:nvGraphicFramePr>
        <p:xfrm>
          <a:off x="1210714" y="4520022"/>
          <a:ext cx="54186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26" name="Rectángulo redondeado 25"/>
          <p:cNvSpPr/>
          <p:nvPr/>
        </p:nvSpPr>
        <p:spPr>
          <a:xfrm>
            <a:off x="4429789" y="5090263"/>
            <a:ext cx="1660887" cy="2052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COMPARAR </a:t>
            </a:r>
            <a:endParaRPr lang="es-PE" sz="1600" b="1" dirty="0">
              <a:solidFill>
                <a:schemeClr val="bg1"/>
              </a:solidFill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 flipH="1" flipV="1">
            <a:off x="4924108" y="4800957"/>
            <a:ext cx="305756" cy="25368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V="1">
            <a:off x="5355771" y="4738976"/>
            <a:ext cx="487680" cy="35413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57403"/>
              </p:ext>
            </p:extLst>
          </p:nvPr>
        </p:nvGraphicFramePr>
        <p:xfrm>
          <a:off x="1210714" y="5686148"/>
          <a:ext cx="5418668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35" name="Rectángulo redondeado 34"/>
          <p:cNvSpPr/>
          <p:nvPr/>
        </p:nvSpPr>
        <p:spPr>
          <a:xfrm>
            <a:off x="7714029" y="5246810"/>
            <a:ext cx="3768222" cy="8346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SE HA ORDENADO EL ULTIMO ELEMENTO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4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METODO DE </a:t>
            </a:r>
            <a:r>
              <a:rPr lang="es-PE" b="1" dirty="0" smtClean="0">
                <a:solidFill>
                  <a:schemeClr val="tx1"/>
                </a:solidFill>
              </a:rPr>
              <a:t>BURBUJA</a:t>
            </a:r>
            <a:br>
              <a:rPr lang="es-PE" b="1" dirty="0" smtClean="0">
                <a:solidFill>
                  <a:schemeClr val="tx1"/>
                </a:solidFill>
              </a:rPr>
            </a:b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6389" y="1306287"/>
            <a:ext cx="10771168" cy="4484914"/>
          </a:xfrm>
        </p:spPr>
        <p:txBody>
          <a:bodyPr/>
          <a:lstStyle/>
          <a:p>
            <a:r>
              <a:rPr lang="es-PE" b="1" dirty="0" smtClean="0"/>
              <a:t>LUEGA DE REALIZAR TODO EL RECORRIDO , SE REPETIRA EL ANTERIOR PASO PERO SOLO HASTA EL ELEMENTO  “M </a:t>
            </a:r>
            <a:r>
              <a:rPr lang="es-PE" sz="3200" b="1" dirty="0" smtClean="0"/>
              <a:t>– </a:t>
            </a:r>
            <a:r>
              <a:rPr lang="es-PE" b="1" dirty="0" smtClean="0"/>
              <a:t>1” 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 smtClean="0"/>
          </a:p>
          <a:p>
            <a:endParaRPr lang="es-PE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2818019" y="2661006"/>
            <a:ext cx="5040085" cy="342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92D050"/>
                </a:solidFill>
              </a:rPr>
              <a:t>LISTA </a:t>
            </a:r>
            <a:r>
              <a:rPr lang="es-PE" sz="2000" b="1" dirty="0" smtClean="0">
                <a:solidFill>
                  <a:schemeClr val="tx1"/>
                </a:solidFill>
              </a:rPr>
              <a:t>DESORDENADA</a:t>
            </a:r>
            <a:endParaRPr lang="es-PE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34430"/>
              </p:ext>
            </p:extLst>
          </p:nvPr>
        </p:nvGraphicFramePr>
        <p:xfrm>
          <a:off x="2628728" y="3100829"/>
          <a:ext cx="5418668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7" name="Rectángulo redondeado 6"/>
          <p:cNvSpPr/>
          <p:nvPr/>
        </p:nvSpPr>
        <p:spPr>
          <a:xfrm>
            <a:off x="3083458" y="3719343"/>
            <a:ext cx="1641288" cy="2627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COMPARAR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endParaRPr lang="es-PE" b="1" dirty="0">
              <a:solidFill>
                <a:schemeClr val="bg1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H="1" flipV="1">
            <a:off x="3466240" y="3474809"/>
            <a:ext cx="557071" cy="22419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3904102" y="3362668"/>
            <a:ext cx="452259" cy="35388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00363"/>
              </p:ext>
            </p:extLst>
          </p:nvPr>
        </p:nvGraphicFramePr>
        <p:xfrm>
          <a:off x="2530521" y="4109545"/>
          <a:ext cx="5418668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cxnSp>
        <p:nvCxnSpPr>
          <p:cNvPr id="11" name="Conector recto de flecha 10"/>
          <p:cNvCxnSpPr/>
          <p:nvPr/>
        </p:nvCxnSpPr>
        <p:spPr>
          <a:xfrm flipV="1">
            <a:off x="5338062" y="4499926"/>
            <a:ext cx="452259" cy="35388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 flipV="1">
            <a:off x="4824293" y="4511643"/>
            <a:ext cx="557071" cy="22419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4419211" y="4845489"/>
            <a:ext cx="1641288" cy="2627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COMPARAR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endParaRPr lang="es-PE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17055"/>
              </p:ext>
            </p:extLst>
          </p:nvPr>
        </p:nvGraphicFramePr>
        <p:xfrm>
          <a:off x="2467671" y="5252662"/>
          <a:ext cx="5418668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15" name="Rectángulo redondeado 14"/>
          <p:cNvSpPr/>
          <p:nvPr/>
        </p:nvSpPr>
        <p:spPr>
          <a:xfrm>
            <a:off x="1031966" y="5791201"/>
            <a:ext cx="9640388" cy="753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REPETIR EL PRIMER PASO HASTA VERIFICAR QUE NO HAYA NIGUN CAMBIO O HASTA REALIZAR TODOS LOS POSIBLES RECORRIDO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8099940" y="4915901"/>
            <a:ext cx="3768222" cy="8346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SE HA ORDENADO EL PENULTIMO ELEMENTO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8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GLOBAL VARIABLE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800" b="1" dirty="0" smtClean="0"/>
              <a:t>El </a:t>
            </a:r>
            <a:r>
              <a:rPr lang="es-PE" sz="2800" b="1" dirty="0" err="1" smtClean="0"/>
              <a:t>keyword</a:t>
            </a:r>
            <a:r>
              <a:rPr lang="es-PE" sz="2800" b="1" dirty="0" smtClean="0"/>
              <a:t> </a:t>
            </a:r>
            <a:r>
              <a:rPr lang="es-PE" sz="2800" b="1" dirty="0" smtClean="0">
                <a:solidFill>
                  <a:schemeClr val="tx1"/>
                </a:solidFill>
              </a:rPr>
              <a:t>global</a:t>
            </a:r>
            <a:r>
              <a:rPr lang="es-PE" sz="2800" b="1" dirty="0" smtClean="0">
                <a:solidFill>
                  <a:srgbClr val="FFC000"/>
                </a:solidFill>
              </a:rPr>
              <a:t> </a:t>
            </a:r>
            <a:r>
              <a:rPr lang="es-PE" sz="2800" b="1" dirty="0" smtClean="0"/>
              <a:t>permite al usuario poder modificar una variable fuera del alcance actual.</a:t>
            </a:r>
          </a:p>
          <a:p>
            <a:endParaRPr lang="es-PE" sz="2800" b="1" dirty="0"/>
          </a:p>
          <a:p>
            <a:endParaRPr lang="es-PE" sz="2800" b="1" dirty="0" smtClean="0"/>
          </a:p>
          <a:p>
            <a:r>
              <a:rPr lang="es-PE" sz="2800" b="1" dirty="0" smtClean="0"/>
              <a:t>Dentro de un función  la palabra reservada &lt;global&gt; se utiliza con el fin de poder asignar o realizar un cambio sobre una variable </a:t>
            </a:r>
            <a:endParaRPr lang="es-PE" sz="2800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1097280" y="2927447"/>
            <a:ext cx="3422469" cy="545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FF0000"/>
                </a:solidFill>
              </a:rPr>
              <a:t>global variable</a:t>
            </a:r>
            <a:endParaRPr lang="es-PE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4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2046" y="2406657"/>
            <a:ext cx="10058400" cy="1450757"/>
          </a:xfrm>
        </p:spPr>
        <p:txBody>
          <a:bodyPr>
            <a:noAutofit/>
          </a:bodyPr>
          <a:lstStyle/>
          <a:p>
            <a:pPr algn="ctr"/>
            <a:r>
              <a:rPr lang="es-PE" sz="11500" b="1" dirty="0" smtClean="0">
                <a:solidFill>
                  <a:srgbClr val="002060"/>
                </a:solidFill>
              </a:rPr>
              <a:t>GRACIAS</a:t>
            </a:r>
            <a:endParaRPr lang="es-PE" sz="115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2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TUPLAS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Lista inmutable , una vez que haya sido creada ya no se puede modificar </a:t>
            </a:r>
          </a:p>
          <a:p>
            <a:r>
              <a:rPr lang="es-PE" sz="2400" b="1" dirty="0" smtClean="0">
                <a:solidFill>
                  <a:srgbClr val="002060"/>
                </a:solidFill>
              </a:rPr>
              <a:t>Para su creación se cambia los corchetes por </a:t>
            </a:r>
            <a:r>
              <a:rPr lang="es-PE" sz="2800" b="1" dirty="0" smtClean="0">
                <a:solidFill>
                  <a:srgbClr val="002060"/>
                </a:solidFill>
              </a:rPr>
              <a:t>paréntesis</a:t>
            </a:r>
          </a:p>
          <a:p>
            <a:endParaRPr lang="es-PE" sz="2400" b="1" dirty="0">
              <a:solidFill>
                <a:srgbClr val="00B0F0"/>
              </a:solidFill>
            </a:endParaRPr>
          </a:p>
          <a:p>
            <a:endParaRPr lang="es-PE" sz="2400" b="1" dirty="0" smtClean="0">
              <a:solidFill>
                <a:srgbClr val="00B0F0"/>
              </a:solidFill>
            </a:endParaRPr>
          </a:p>
          <a:p>
            <a:endParaRPr lang="es-PE" sz="2000" b="1" dirty="0" smtClean="0">
              <a:solidFill>
                <a:srgbClr val="00B0F0"/>
              </a:solidFill>
            </a:endParaRP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90" y="3690365"/>
            <a:ext cx="4480560" cy="2037806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775268" y="4323913"/>
            <a:ext cx="3122023" cy="10319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Su contenido no puede modificarse</a:t>
            </a:r>
            <a:endParaRPr lang="es-P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4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BUILT IN FUNCTIONS 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5943" y="256209"/>
            <a:ext cx="12605658" cy="5773783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endParaRPr lang="es-PE" sz="2400" b="1" dirty="0">
              <a:solidFill>
                <a:srgbClr val="00B0F0"/>
              </a:solidFill>
            </a:endParaRPr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900" b="1" dirty="0" smtClean="0"/>
          </a:p>
          <a:p>
            <a:r>
              <a:rPr lang="es-PE" sz="2600" b="1" dirty="0"/>
              <a:t>Esta función evalúa una expresión que se encuentra como su argumento y la ejecuta si la expresión es valida.</a:t>
            </a:r>
          </a:p>
          <a:p>
            <a:endParaRPr lang="es-PE" sz="2900" b="1" dirty="0" smtClean="0"/>
          </a:p>
          <a:p>
            <a:pPr marL="0" indent="0">
              <a:buNone/>
            </a:pPr>
            <a:endParaRPr lang="es-PE" sz="2900" b="1" dirty="0" smtClean="0"/>
          </a:p>
          <a:p>
            <a:r>
              <a:rPr lang="es-PE" sz="2900" b="1" dirty="0" smtClean="0"/>
              <a:t>Devuelve el mínimo valor de una lista o elemento iterable</a:t>
            </a:r>
          </a:p>
          <a:p>
            <a:endParaRPr lang="es-PE" sz="2900" b="1" dirty="0"/>
          </a:p>
          <a:p>
            <a:pPr marL="0" indent="0">
              <a:buNone/>
            </a:pPr>
            <a:endParaRPr lang="es-PE" sz="2900" b="1" dirty="0" smtClean="0"/>
          </a:p>
          <a:p>
            <a:r>
              <a:rPr lang="es-PE" sz="2900" b="1" dirty="0"/>
              <a:t>Devuelve el máximo valor de una lista o elemento iterable</a:t>
            </a:r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1698173" y="2780073"/>
            <a:ext cx="2573382" cy="3630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eval</a:t>
            </a:r>
            <a:r>
              <a:rPr lang="es-PE" sz="2400" b="1" dirty="0" smtClean="0">
                <a:solidFill>
                  <a:schemeClr val="tx1"/>
                </a:solidFill>
              </a:rPr>
              <a:t>(‘expresión’)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1933305" y="4384071"/>
            <a:ext cx="1737358" cy="404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max</a:t>
            </a:r>
            <a:r>
              <a:rPr lang="es-PE" sz="2400" b="1" dirty="0" smtClean="0">
                <a:solidFill>
                  <a:schemeClr val="tx1"/>
                </a:solidFill>
              </a:rPr>
              <a:t>(lista)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972493" y="5827516"/>
            <a:ext cx="1737358" cy="404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min(lista)</a:t>
            </a:r>
            <a:endParaRPr lang="es-P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err="1" smtClean="0">
                <a:solidFill>
                  <a:schemeClr val="tx1"/>
                </a:solidFill>
              </a:rPr>
              <a:t>range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FUNCION RANGE RETORNA UN CONJUNTO DE NÚMEROS CONSECUTIVOS Y QUE TIENE LA SIGUIENTE SINTAXIS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940526" y="3833055"/>
            <a:ext cx="3135086" cy="7315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err="1" smtClean="0">
                <a:solidFill>
                  <a:srgbClr val="FFFF00"/>
                </a:solidFill>
              </a:rPr>
              <a:t>range</a:t>
            </a:r>
            <a:r>
              <a:rPr lang="es-PE" sz="2400" dirty="0" smtClean="0">
                <a:solidFill>
                  <a:srgbClr val="FFFF00"/>
                </a:solidFill>
              </a:rPr>
              <a:t>(</a:t>
            </a:r>
            <a:r>
              <a:rPr lang="es-PE" sz="2400" dirty="0" err="1" smtClean="0">
                <a:solidFill>
                  <a:srgbClr val="FFFF00"/>
                </a:solidFill>
              </a:rPr>
              <a:t>inicio,final,paso</a:t>
            </a:r>
            <a:r>
              <a:rPr lang="es-PE" sz="2400" dirty="0" smtClean="0">
                <a:solidFill>
                  <a:srgbClr val="FFFF00"/>
                </a:solidFill>
              </a:rPr>
              <a:t>)</a:t>
            </a:r>
            <a:endParaRPr lang="es-PE" sz="2400" dirty="0">
              <a:solidFill>
                <a:srgbClr val="FFFF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69443"/>
          <a:stretch/>
        </p:blipFill>
        <p:spPr>
          <a:xfrm>
            <a:off x="1062854" y="4781559"/>
            <a:ext cx="2921317" cy="13715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94931"/>
          <a:stretch/>
        </p:blipFill>
        <p:spPr>
          <a:xfrm>
            <a:off x="6211773" y="5005723"/>
            <a:ext cx="620102" cy="1000125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5631231" y="3833055"/>
            <a:ext cx="2211978" cy="7315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smtClean="0">
                <a:solidFill>
                  <a:srgbClr val="FFFF00"/>
                </a:solidFill>
              </a:rPr>
              <a:t>resultado</a:t>
            </a:r>
            <a:endParaRPr lang="es-PE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3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BUILT IN FUNCTIONS 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11680"/>
            <a:ext cx="10483891" cy="5146766"/>
          </a:xfrm>
        </p:spPr>
        <p:txBody>
          <a:bodyPr>
            <a:normAutofit/>
          </a:bodyPr>
          <a:lstStyle/>
          <a:p>
            <a:r>
              <a:rPr lang="es-PE" sz="2400" b="1" dirty="0" smtClean="0"/>
              <a:t>Esta función permite agrupar elementos iterables en un objeto denominado </a:t>
            </a:r>
            <a:r>
              <a:rPr lang="es-PE" sz="2400" b="1" dirty="0" err="1" smtClean="0"/>
              <a:t>zip</a:t>
            </a:r>
            <a:endParaRPr lang="es-PE" sz="2400" b="1" dirty="0" smtClean="0"/>
          </a:p>
          <a:p>
            <a:endParaRPr lang="es-PE" sz="2400" b="1" dirty="0"/>
          </a:p>
          <a:p>
            <a:r>
              <a:rPr lang="es-PE" sz="2400" b="1" dirty="0" smtClean="0"/>
              <a:t>Función que se utiliza para continuar con el flujo de programa si la </a:t>
            </a:r>
            <a:r>
              <a:rPr lang="es-PE" sz="2400" b="1" dirty="0" err="1" smtClean="0"/>
              <a:t>condicion</a:t>
            </a:r>
            <a:r>
              <a:rPr lang="es-PE" sz="2400" b="1" dirty="0" smtClean="0"/>
              <a:t> a evaluar es verdadera</a:t>
            </a:r>
          </a:p>
          <a:p>
            <a:pPr marL="0" indent="0">
              <a:buNone/>
            </a:pPr>
            <a:endParaRPr lang="es-PE" sz="2400" b="1" dirty="0" smtClean="0"/>
          </a:p>
          <a:p>
            <a:r>
              <a:rPr lang="es-PE" sz="2400" b="1" dirty="0" smtClean="0"/>
              <a:t>Función que determina si una lista o elemento iterable contiene al menos un elemento o no</a:t>
            </a:r>
            <a:endParaRPr lang="es-PE" sz="2400" b="1" dirty="0"/>
          </a:p>
          <a:p>
            <a:endParaRPr lang="es-PE" sz="2400" b="1" dirty="0"/>
          </a:p>
          <a:p>
            <a:endParaRPr lang="es-PE" sz="2400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3801292" y="2604806"/>
            <a:ext cx="3383278" cy="3630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zip</a:t>
            </a:r>
            <a:r>
              <a:rPr lang="es-PE" sz="2400" b="1" dirty="0" smtClean="0">
                <a:solidFill>
                  <a:schemeClr val="tx1"/>
                </a:solidFill>
              </a:rPr>
              <a:t>(iterable1,iterabl2)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3618412" y="3630192"/>
            <a:ext cx="3187335" cy="404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assert</a:t>
            </a:r>
            <a:r>
              <a:rPr lang="es-PE" sz="2400" b="1" dirty="0" smtClean="0">
                <a:solidFill>
                  <a:schemeClr val="tx1"/>
                </a:solidFill>
              </a:rPr>
              <a:t>(</a:t>
            </a:r>
            <a:r>
              <a:rPr lang="es-PE" sz="2400" b="1" dirty="0" err="1" smtClean="0">
                <a:solidFill>
                  <a:schemeClr val="tx1"/>
                </a:solidFill>
              </a:rPr>
              <a:t>condicion</a:t>
            </a:r>
            <a:r>
              <a:rPr lang="es-PE" sz="2400" b="1" dirty="0" smtClean="0">
                <a:solidFill>
                  <a:schemeClr val="tx1"/>
                </a:solidFill>
              </a:rPr>
              <a:t>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618411" y="4989370"/>
            <a:ext cx="3187335" cy="404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>
                <a:solidFill>
                  <a:schemeClr val="tx1"/>
                </a:solidFill>
              </a:rPr>
              <a:t>a</a:t>
            </a:r>
            <a:r>
              <a:rPr lang="es-PE" sz="2400" b="1" dirty="0" err="1" smtClean="0">
                <a:solidFill>
                  <a:schemeClr val="tx1"/>
                </a:solidFill>
              </a:rPr>
              <a:t>ny</a:t>
            </a:r>
            <a:r>
              <a:rPr lang="es-PE" sz="2400" b="1" dirty="0" smtClean="0">
                <a:solidFill>
                  <a:schemeClr val="tx1"/>
                </a:solidFill>
              </a:rPr>
              <a:t>(lista)</a:t>
            </a:r>
            <a:endParaRPr lang="es-P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METODOS DE LAS TUPLAS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715956"/>
            <a:ext cx="11454053" cy="4142843"/>
          </a:xfrm>
        </p:spPr>
        <p:txBody>
          <a:bodyPr/>
          <a:lstStyle/>
          <a:p>
            <a:pPr marL="0" indent="0">
              <a:buNone/>
            </a:pPr>
            <a:r>
              <a:rPr lang="es-PE" b="1" dirty="0" smtClean="0">
                <a:solidFill>
                  <a:srgbClr val="002060"/>
                </a:solidFill>
              </a:rPr>
              <a:t>DEVUELVE LA CANTIDAD DE VECES QUE APARECE UN ELEMENTO EN UNA TUPLA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dirty="0">
                <a:solidFill>
                  <a:srgbClr val="002060"/>
                </a:solidFill>
              </a:rPr>
              <a:t>DEVUELVE </a:t>
            </a:r>
            <a:r>
              <a:rPr lang="es-PE" b="1" dirty="0" smtClean="0">
                <a:solidFill>
                  <a:srgbClr val="002060"/>
                </a:solidFill>
              </a:rPr>
              <a:t>EL INDICE EN DONDE SE ENCUENTRA UBICADO UN ELEMENTO DENTRO DE LA TUPLA</a:t>
            </a:r>
            <a:endParaRPr lang="es-PE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633549" y="2729756"/>
            <a:ext cx="2037806" cy="627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err="1" smtClean="0"/>
              <a:t>count</a:t>
            </a:r>
            <a:r>
              <a:rPr lang="es-PE" sz="2400" dirty="0" smtClean="0"/>
              <a:t>()</a:t>
            </a:r>
            <a:endParaRPr lang="es-PE" sz="24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633549" y="4486436"/>
            <a:ext cx="2407920" cy="627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err="1"/>
              <a:t>i</a:t>
            </a:r>
            <a:r>
              <a:rPr lang="es-PE" sz="2800" dirty="0" err="1" smtClean="0"/>
              <a:t>ndex</a:t>
            </a:r>
            <a:r>
              <a:rPr lang="es-PE" sz="2800" dirty="0" smtClean="0"/>
              <a:t>()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9103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ESTRUCTURA DE DATOS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b="1" dirty="0" smtClean="0"/>
              <a:t>DEFINICIÓN:</a:t>
            </a:r>
          </a:p>
          <a:p>
            <a:r>
              <a:rPr lang="es-PE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Una estructura de datos</a:t>
            </a:r>
            <a:r>
              <a:rPr lang="es-PE" sz="2400" b="1" dirty="0">
                <a:latin typeface="Calibri" panose="020F0502020204030204" pitchFamily="34" charset="0"/>
                <a:cs typeface="Calibri" panose="020F0502020204030204" pitchFamily="34" charset="0"/>
              </a:rPr>
              <a:t> es una forma particular de </a:t>
            </a:r>
            <a:r>
              <a:rPr lang="es-PE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organizar datos</a:t>
            </a:r>
          </a:p>
          <a:p>
            <a:r>
              <a:rPr lang="es-PE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Ejemplos: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endParaRPr lang="es-P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Pilas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Grafos</a:t>
            </a:r>
          </a:p>
        </p:txBody>
      </p:sp>
    </p:spTree>
    <p:extLst>
      <p:ext uri="{BB962C8B-B14F-4D97-AF65-F5344CB8AC3E}">
        <p14:creationId xmlns:p14="http://schemas.microsoft.com/office/powerpoint/2010/main" val="12301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STACK (PILA)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8194" y="1841863"/>
            <a:ext cx="11362613" cy="4833257"/>
          </a:xfrm>
        </p:spPr>
        <p:txBody>
          <a:bodyPr>
            <a:normAutofit/>
          </a:bodyPr>
          <a:lstStyle/>
          <a:p>
            <a:endParaRPr lang="es-PE" sz="2000" b="1" dirty="0" smtClean="0"/>
          </a:p>
          <a:p>
            <a:endParaRPr lang="es-PE" sz="2000" b="1" dirty="0"/>
          </a:p>
          <a:p>
            <a:r>
              <a:rPr lang="es-PE" sz="2000" b="1" dirty="0" smtClean="0"/>
              <a:t>Estructura de datos en la cual la inserción y devolución de valores sigue una regla denominado LIFO (</a:t>
            </a:r>
            <a:r>
              <a:rPr lang="es-PE" sz="2000" b="1" dirty="0" err="1" smtClean="0"/>
              <a:t>Last</a:t>
            </a:r>
            <a:r>
              <a:rPr lang="es-PE" sz="2000" b="1" dirty="0" smtClean="0"/>
              <a:t> In </a:t>
            </a:r>
            <a:r>
              <a:rPr lang="es-PE" sz="2000" b="1" dirty="0" err="1" smtClean="0"/>
              <a:t>First</a:t>
            </a:r>
            <a:r>
              <a:rPr lang="es-PE" sz="2000" b="1" dirty="0" smtClean="0"/>
              <a:t> </a:t>
            </a:r>
            <a:r>
              <a:rPr lang="es-PE" sz="2000" b="1" dirty="0" err="1" smtClean="0"/>
              <a:t>Out</a:t>
            </a:r>
            <a:r>
              <a:rPr lang="es-PE" sz="2000" b="1" dirty="0" smtClean="0"/>
              <a:t>)</a:t>
            </a:r>
          </a:p>
          <a:p>
            <a:endParaRPr lang="es-PE" sz="2000" b="1" dirty="0"/>
          </a:p>
          <a:p>
            <a:pPr marL="0" indent="0">
              <a:buNone/>
            </a:pPr>
            <a:endParaRPr lang="es-PE" b="1" dirty="0" smtClean="0"/>
          </a:p>
          <a:p>
            <a:r>
              <a:rPr lang="es-PE" b="1" dirty="0" smtClean="0"/>
              <a:t>Cuando </a:t>
            </a:r>
            <a:r>
              <a:rPr lang="es-PE" b="1" dirty="0"/>
              <a:t>se utiliza el método pop() la lista</a:t>
            </a:r>
          </a:p>
          <a:p>
            <a:pPr marL="0" indent="0">
              <a:buNone/>
            </a:pPr>
            <a:r>
              <a:rPr lang="es-PE" b="1" dirty="0"/>
              <a:t> se decremento en </a:t>
            </a:r>
            <a:r>
              <a:rPr lang="es-PE" b="1" dirty="0" smtClean="0"/>
              <a:t>1 elemento</a:t>
            </a:r>
          </a:p>
          <a:p>
            <a:pPr marL="0" indent="0">
              <a:buNone/>
            </a:pPr>
            <a:endParaRPr lang="es-PE" b="1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5" name="Elipse 4"/>
          <p:cNvSpPr/>
          <p:nvPr/>
        </p:nvSpPr>
        <p:spPr>
          <a:xfrm>
            <a:off x="6740433" y="3797578"/>
            <a:ext cx="3526974" cy="4441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50</a:t>
            </a:r>
            <a:endParaRPr lang="es-PE" b="1" dirty="0"/>
          </a:p>
        </p:txBody>
      </p:sp>
      <p:sp>
        <p:nvSpPr>
          <p:cNvPr id="9" name="Elipse 8"/>
          <p:cNvSpPr/>
          <p:nvPr/>
        </p:nvSpPr>
        <p:spPr>
          <a:xfrm>
            <a:off x="6740433" y="4404365"/>
            <a:ext cx="3526974" cy="444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2060"/>
                </a:solidFill>
              </a:rPr>
              <a:t>120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740433" y="5080772"/>
            <a:ext cx="3526974" cy="5215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rgbClr val="002060"/>
                </a:solidFill>
              </a:rPr>
              <a:t>300</a:t>
            </a: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6740433" y="5834557"/>
            <a:ext cx="3526973" cy="444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2060"/>
                </a:solidFill>
              </a:rPr>
              <a:t>150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13" name="Flecha derecha 12"/>
          <p:cNvSpPr/>
          <p:nvPr/>
        </p:nvSpPr>
        <p:spPr>
          <a:xfrm>
            <a:off x="3901440" y="3643774"/>
            <a:ext cx="2429691" cy="375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 derecha 13"/>
          <p:cNvSpPr/>
          <p:nvPr/>
        </p:nvSpPr>
        <p:spPr>
          <a:xfrm flipH="1">
            <a:off x="3210718" y="5869516"/>
            <a:ext cx="2429691" cy="37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redondeado 14"/>
          <p:cNvSpPr/>
          <p:nvPr/>
        </p:nvSpPr>
        <p:spPr>
          <a:xfrm>
            <a:off x="7328264" y="3150157"/>
            <a:ext cx="1946366" cy="447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err="1" smtClean="0">
                <a:solidFill>
                  <a:srgbClr val="FFFF00"/>
                </a:solidFill>
              </a:rPr>
              <a:t>stack</a:t>
            </a:r>
            <a:endParaRPr lang="es-PE" sz="2800" dirty="0">
              <a:solidFill>
                <a:srgbClr val="FFFF0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2510247" y="3054767"/>
            <a:ext cx="2782386" cy="447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err="1" smtClean="0">
                <a:solidFill>
                  <a:srgbClr val="FFFF00"/>
                </a:solidFill>
              </a:rPr>
              <a:t>stack.append</a:t>
            </a:r>
            <a:r>
              <a:rPr lang="es-PE" sz="2800" dirty="0" smtClean="0">
                <a:solidFill>
                  <a:srgbClr val="FFFF00"/>
                </a:solidFill>
              </a:rPr>
              <a:t>(val)</a:t>
            </a:r>
            <a:endParaRPr lang="es-PE" sz="2800" dirty="0">
              <a:solidFill>
                <a:srgbClr val="FFFF00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2510247" y="5341529"/>
            <a:ext cx="2345820" cy="447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err="1">
                <a:solidFill>
                  <a:srgbClr val="FFFF00"/>
                </a:solidFill>
              </a:rPr>
              <a:t>s</a:t>
            </a:r>
            <a:r>
              <a:rPr lang="es-PE" sz="2800" dirty="0" err="1" smtClean="0">
                <a:solidFill>
                  <a:srgbClr val="FFFF00"/>
                </a:solidFill>
              </a:rPr>
              <a:t>tack.pop</a:t>
            </a:r>
            <a:r>
              <a:rPr lang="es-PE" sz="2800" dirty="0" smtClean="0">
                <a:solidFill>
                  <a:srgbClr val="FFFF00"/>
                </a:solidFill>
              </a:rPr>
              <a:t>()</a:t>
            </a:r>
            <a:endParaRPr lang="es-PE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LISTA COMO PILA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67" y="3048735"/>
            <a:ext cx="5282294" cy="30474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120" y="4009416"/>
            <a:ext cx="2121898" cy="1739157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52747" y="1958928"/>
            <a:ext cx="3388179" cy="667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b="1" dirty="0" smtClean="0">
                <a:solidFill>
                  <a:srgbClr val="FFFF00"/>
                </a:solidFill>
              </a:rPr>
              <a:t>PROGRAMA EN PYTHON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7128834" y="2381527"/>
            <a:ext cx="1871475" cy="667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b="1" dirty="0" smtClean="0">
                <a:solidFill>
                  <a:srgbClr val="FFFF00"/>
                </a:solidFill>
              </a:rPr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10033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Retrospección</Template>
  <TotalTime>728</TotalTime>
  <Words>514</Words>
  <Application>Microsoft Office PowerPoint</Application>
  <PresentationFormat>Panorámica</PresentationFormat>
  <Paragraphs>195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Retrospección</vt:lpstr>
      <vt:lpstr>ELEMENTOS ITERABLES</vt:lpstr>
      <vt:lpstr>TUPLAS</vt:lpstr>
      <vt:lpstr>BUILT IN FUNCTIONS </vt:lpstr>
      <vt:lpstr>range</vt:lpstr>
      <vt:lpstr>BUILT IN FUNCTIONS </vt:lpstr>
      <vt:lpstr>METODOS DE LAS TUPLAS</vt:lpstr>
      <vt:lpstr>ESTRUCTURA DE DATOS</vt:lpstr>
      <vt:lpstr>STACK (PILA)</vt:lpstr>
      <vt:lpstr>LISTA COMO PILA</vt:lpstr>
      <vt:lpstr>ORDENAMIENTO DE DATOS</vt:lpstr>
      <vt:lpstr>METODO DE BURBUJA </vt:lpstr>
      <vt:lpstr>METODO DE BURBUJA </vt:lpstr>
      <vt:lpstr>GLOBAL VARIABLE</vt:lpstr>
      <vt:lpstr>GRACIAS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  PYTHON</dc:title>
  <dc:creator>jorge orlando miranda ñahui</dc:creator>
  <cp:lastModifiedBy>jorge orlando miranda ñahui</cp:lastModifiedBy>
  <cp:revision>28</cp:revision>
  <dcterms:created xsi:type="dcterms:W3CDTF">2019-10-18T20:05:41Z</dcterms:created>
  <dcterms:modified xsi:type="dcterms:W3CDTF">2019-12-17T15:02:17Z</dcterms:modified>
</cp:coreProperties>
</file>