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1" r:id="rId1"/>
  </p:sldMasterIdLst>
  <p:notesMasterIdLst>
    <p:notesMasterId r:id="rId13"/>
  </p:notesMasterIdLst>
  <p:sldIdLst>
    <p:sldId id="280" r:id="rId2"/>
    <p:sldId id="264" r:id="rId3"/>
    <p:sldId id="292" r:id="rId4"/>
    <p:sldId id="291" r:id="rId5"/>
    <p:sldId id="295" r:id="rId6"/>
    <p:sldId id="296" r:id="rId7"/>
    <p:sldId id="297" r:id="rId8"/>
    <p:sldId id="283" r:id="rId9"/>
    <p:sldId id="299" r:id="rId10"/>
    <p:sldId id="298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5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64" autoAdjust="0"/>
  </p:normalViewPr>
  <p:slideViewPr>
    <p:cSldViewPr snapToGrid="0" snapToObjects="1">
      <p:cViewPr varScale="1">
        <p:scale>
          <a:sx n="47" d="100"/>
          <a:sy n="47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DD76-40B5-4C2E-B182-E5791B02AD0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46637-B76A-4622-8C00-162D356BBC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46637-B76A-4622-8C00-162D356BBC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46637-B76A-4622-8C00-162D356BBC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6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7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9CFB18B-59CF-0C41-AA82-0B6499CFCC6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B8C1652-575E-904E-8A7B-C2CB16BD3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29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jpeg"/><Relationship Id="rId7" Type="http://schemas.openxmlformats.org/officeDocument/2006/relationships/image" Target="../media/image3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9A5-D855-394A-AF68-A33DE63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01" y="1916236"/>
            <a:ext cx="9291215" cy="11219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TUTORIAL </a:t>
            </a:r>
            <a:r>
              <a:rPr lang="en-US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&amp; 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OPENCV</a:t>
            </a:r>
            <a:endParaRPr 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90D9-569E-6D45-A6C9-80C7F7F8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570" y="1532866"/>
            <a:ext cx="9291215" cy="34506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DETECCION DE BORDES EN IMAGENES A ESCALA DE GRISES</a:t>
            </a:r>
            <a:endParaRPr lang="en-US" sz="4000" b="1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156E-7067-CA4F-B2B0-51CB46C4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1" y="4784965"/>
            <a:ext cx="3943349" cy="85245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C40BDE-04FF-894A-973D-D43908493840}"/>
              </a:ext>
            </a:extLst>
          </p:cNvPr>
          <p:cNvSpPr/>
          <p:nvPr/>
        </p:nvSpPr>
        <p:spPr>
          <a:xfrm>
            <a:off x="2775042" y="5880874"/>
            <a:ext cx="6826158" cy="7567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800" b="1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JORGE MIRANDA ÑAHUI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8D407-C92C-5140-93D1-C7DB2421B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953" y="4736536"/>
            <a:ext cx="2809694" cy="949312"/>
          </a:xfrm>
          <a:prstGeom prst="rect">
            <a:avLst/>
          </a:prstGeom>
        </p:spPr>
      </p:pic>
      <p:sp>
        <p:nvSpPr>
          <p:cNvPr id="4" name="AutoShape 2" descr="Resultado de imagen para num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9CC40BDE-04FF-894A-973D-D43908493840}"/>
              </a:ext>
            </a:extLst>
          </p:cNvPr>
          <p:cNvSpPr/>
          <p:nvPr/>
        </p:nvSpPr>
        <p:spPr>
          <a:xfrm>
            <a:off x="2636154" y="128758"/>
            <a:ext cx="6741507" cy="11054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2800" b="1" dirty="0" smtClean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PROCESAMIENTO DIGITAL DE IMAGENES</a:t>
            </a:r>
            <a:endParaRPr lang="en-US" sz="2800" b="1" dirty="0">
              <a:ln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5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C743-015C-6A47-97CD-6950907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FILTRO DE SOBEL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92E4C-9AAB-EC40-B9E8-8B97BED45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424" y="2312925"/>
                <a:ext cx="10554574" cy="3636511"/>
              </a:xfrm>
            </p:spPr>
            <p:txBody>
              <a:bodyPr>
                <a:normAutofit lnSpcReduction="10000"/>
              </a:bodyPr>
              <a:lstStyle/>
              <a:p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sz="2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 0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s-PE" sz="2800" b="0" i="1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sz="2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  <m:e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      0</m:t>
                            </m:r>
                          </m:e>
                          <m:e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      2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EXISTEN OTROS FILTROS CONOCIDOS COMO</a:t>
                </a:r>
              </a:p>
              <a:p>
                <a:r>
                  <a:rPr lang="en-US" sz="2800" b="1" dirty="0" smtClean="0"/>
                  <a:t>PREWIT ,ROBERTS ,CANNY </a:t>
                </a:r>
                <a:r>
                  <a:rPr lang="en-US" sz="2800" dirty="0" smtClean="0"/>
                  <a:t>ENTRE  OTROS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92E4C-9AAB-EC40-B9E8-8B97BED45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2312925"/>
                <a:ext cx="10554574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1001538" y="2001820"/>
            <a:ext cx="3644537" cy="45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KERNEL DIRECCION X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5856459" y="2130845"/>
            <a:ext cx="4306443" cy="36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KERNEL DIRECCION 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4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ultado de imagen para suscribete imagenes">
            <a:extLst>
              <a:ext uri="{FF2B5EF4-FFF2-40B4-BE49-F238E27FC236}">
                <a16:creationId xmlns:a16="http://schemas.microsoft.com/office/drawing/2014/main" id="{89D06511-4C88-904D-A1E9-6FD98CE71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5851"/>
            <a:ext cx="6539088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LIKE">
            <a:extLst>
              <a:ext uri="{FF2B5EF4-FFF2-40B4-BE49-F238E27FC236}">
                <a16:creationId xmlns:a16="http://schemas.microsoft.com/office/drawing/2014/main" id="{4326EA09-6AD3-B546-B659-581BE594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3" y="5865222"/>
            <a:ext cx="5417127" cy="9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CC40BDE-04FF-894A-973D-D43908493840}"/>
              </a:ext>
            </a:extLst>
          </p:cNvPr>
          <p:cNvSpPr/>
          <p:nvPr/>
        </p:nvSpPr>
        <p:spPr>
          <a:xfrm>
            <a:off x="1813086" y="484742"/>
            <a:ext cx="7978519" cy="12472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COMPARTE EL VIDEO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F67156E-7067-CA4F-B2B0-51CB46C4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980" y="2148459"/>
            <a:ext cx="2578911" cy="9451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957" y="4046048"/>
            <a:ext cx="3565994" cy="15244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254" y="4811448"/>
            <a:ext cx="2981660" cy="1019832"/>
          </a:xfrm>
          <a:prstGeom prst="rect">
            <a:avLst/>
          </a:prstGeom>
        </p:spPr>
      </p:pic>
      <p:pic>
        <p:nvPicPr>
          <p:cNvPr id="1028" name="Picture 4" descr="Resultado de imagen para REDES NEURON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2" y="4808290"/>
            <a:ext cx="3261229" cy="10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60195" y="3928572"/>
            <a:ext cx="3241378" cy="385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Artificial Neural </a:t>
            </a:r>
            <a:r>
              <a:rPr lang="es-PE" sz="2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networks</a:t>
            </a:r>
            <a:r>
              <a:rPr lang="es-PE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endParaRPr lang="en-GB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844635" y="3806017"/>
            <a:ext cx="3802769" cy="6909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DIGITAL SIGNAL CONTROLER (DSC)</a:t>
            </a:r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434" y="2025622"/>
            <a:ext cx="2003915" cy="1219017"/>
          </a:xfrm>
          <a:prstGeom prst="rect">
            <a:avLst/>
          </a:prstGeom>
        </p:spPr>
      </p:pic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9CC40BDE-04FF-894A-973D-D43908493840}"/>
              </a:ext>
            </a:extLst>
          </p:cNvPr>
          <p:cNvSpPr/>
          <p:nvPr/>
        </p:nvSpPr>
        <p:spPr>
          <a:xfrm>
            <a:off x="3727599" y="1948825"/>
            <a:ext cx="3919805" cy="12472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8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PYTHON &amp; OPENCV</a:t>
            </a:r>
            <a:endParaRPr lang="en-US" sz="2800" b="1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9CC40BDE-04FF-894A-973D-D43908493840}"/>
              </a:ext>
            </a:extLst>
          </p:cNvPr>
          <p:cNvSpPr/>
          <p:nvPr/>
        </p:nvSpPr>
        <p:spPr>
          <a:xfrm>
            <a:off x="-29530" y="-19672"/>
            <a:ext cx="4490637" cy="6264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800" b="1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JORGE MIRANDA ÑAHUI</a:t>
            </a:r>
          </a:p>
        </p:txBody>
      </p:sp>
    </p:spTree>
    <p:extLst>
      <p:ext uri="{BB962C8B-B14F-4D97-AF65-F5344CB8AC3E}">
        <p14:creationId xmlns:p14="http://schemas.microsoft.com/office/powerpoint/2010/main" val="42410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31301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IMAGEN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52" y="1978727"/>
            <a:ext cx="8915400" cy="3777622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402D05-A15C-184B-9D75-741B36CB66D7}"/>
              </a:ext>
            </a:extLst>
          </p:cNvPr>
          <p:cNvCxnSpPr/>
          <p:nvPr/>
        </p:nvCxnSpPr>
        <p:spPr>
          <a:xfrm>
            <a:off x="2173295" y="2830826"/>
            <a:ext cx="510443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EFD110-B89B-9345-81F8-B05557084633}"/>
              </a:ext>
            </a:extLst>
          </p:cNvPr>
          <p:cNvCxnSpPr>
            <a:cxnSpLocks/>
          </p:cNvCxnSpPr>
          <p:nvPr/>
        </p:nvCxnSpPr>
        <p:spPr>
          <a:xfrm>
            <a:off x="2033285" y="3042377"/>
            <a:ext cx="0" cy="370575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B63E2-966D-C544-ABCB-D521D0CB803B}"/>
              </a:ext>
            </a:extLst>
          </p:cNvPr>
          <p:cNvSpPr/>
          <p:nvPr/>
        </p:nvSpPr>
        <p:spPr>
          <a:xfrm>
            <a:off x="2285485" y="2152975"/>
            <a:ext cx="679866" cy="55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6B7F0-68EC-0A4C-8F5A-DF1E74ADD172}"/>
              </a:ext>
            </a:extLst>
          </p:cNvPr>
          <p:cNvSpPr/>
          <p:nvPr/>
        </p:nvSpPr>
        <p:spPr>
          <a:xfrm>
            <a:off x="1038390" y="3302094"/>
            <a:ext cx="666896" cy="56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" name="AutoShape 2" descr="Resultado de imagen para IMAGEN PARA RECONOCIMIENTO DE RO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Resultado de imagen para IMAGEN PARA RECONOCIMIENTO DE ROST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86"/>
          <a:stretch/>
        </p:blipFill>
        <p:spPr bwMode="auto">
          <a:xfrm>
            <a:off x="2093336" y="2879162"/>
            <a:ext cx="9890846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9139-7760-2049-8A2C-74AB9894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BORDES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9141-D230-9347-A08C-69C37506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Aquellos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la </a:t>
            </a:r>
            <a:r>
              <a:rPr lang="en-US" dirty="0" err="1"/>
              <a:t>intensisdad</a:t>
            </a:r>
            <a:r>
              <a:rPr lang="en-US" dirty="0"/>
              <a:t> cambia </a:t>
            </a:r>
            <a:r>
              <a:rPr lang="en-US" dirty="0" err="1"/>
              <a:t>drasticamene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direccion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Resultado de imagen para use of edges to det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95" y="3234446"/>
            <a:ext cx="9847407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BB50-4B88-FC4D-BE06-8CE77263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DERIVADA DE UNA FUNCION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06DF-8BFC-A644-A069-6C30EE20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Es</a:t>
            </a:r>
            <a:r>
              <a:rPr lang="en-US" sz="2400" dirty="0"/>
              <a:t> la </a:t>
            </a:r>
            <a:r>
              <a:rPr lang="en-US" sz="2400" dirty="0" err="1"/>
              <a:t>razón</a:t>
            </a:r>
            <a:r>
              <a:rPr lang="en-US" sz="2400" dirty="0"/>
              <a:t> de </a:t>
            </a:r>
            <a:r>
              <a:rPr lang="en-US" sz="2400" dirty="0" err="1"/>
              <a:t>cambio</a:t>
            </a:r>
            <a:r>
              <a:rPr lang="en-US" sz="2400" dirty="0"/>
              <a:t> </a:t>
            </a:r>
            <a:r>
              <a:rPr lang="en-US" sz="2400" dirty="0" err="1"/>
              <a:t>instantánea</a:t>
            </a:r>
            <a:r>
              <a:rPr lang="en-US" sz="2400" dirty="0"/>
              <a:t> con la que cambia el valor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function </a:t>
            </a:r>
            <a:r>
              <a:rPr lang="en-US" sz="2400" dirty="0" err="1" smtClean="0"/>
              <a:t>matematica</a:t>
            </a:r>
            <a:r>
              <a:rPr lang="en-US" sz="2400" dirty="0" smtClean="0"/>
              <a:t> </a:t>
            </a:r>
            <a:r>
              <a:rPr lang="en-US" sz="2400" dirty="0" err="1" smtClean="0"/>
              <a:t>segun</a:t>
            </a:r>
            <a:r>
              <a:rPr lang="en-US" sz="2400" dirty="0" smtClean="0"/>
              <a:t> el </a:t>
            </a:r>
            <a:r>
              <a:rPr lang="en-US" sz="2400" dirty="0" err="1" smtClean="0"/>
              <a:t>cambio</a:t>
            </a:r>
            <a:r>
              <a:rPr lang="en-US" sz="2400" dirty="0" smtClean="0"/>
              <a:t> de </a:t>
            </a:r>
            <a:r>
              <a:rPr lang="en-US" sz="2400" dirty="0" err="1" smtClean="0"/>
              <a:t>su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independiente</a:t>
            </a:r>
            <a:r>
              <a:rPr lang="en-US" sz="2400" dirty="0" smtClean="0"/>
              <a:t>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2F943-6565-3A49-BCF5-C340E2148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8" b="11984"/>
          <a:stretch/>
        </p:blipFill>
        <p:spPr>
          <a:xfrm>
            <a:off x="138546" y="4739231"/>
            <a:ext cx="4918364" cy="19489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70072" y="4009051"/>
            <a:ext cx="4391892" cy="8728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VECTOR GRADIENTE </a:t>
            </a:r>
            <a:endParaRPr lang="en-US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C4DD54E-19B1-E34E-B8E2-74965745C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4" t="18714" b="10346"/>
          <a:stretch/>
        </p:blipFill>
        <p:spPr>
          <a:xfrm>
            <a:off x="6664036" y="5284213"/>
            <a:ext cx="4336473" cy="8589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1" y="4075129"/>
            <a:ext cx="983673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31301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BORDES EN UNA IMAGEN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52" y="1978727"/>
            <a:ext cx="8915400" cy="3777622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402D05-A15C-184B-9D75-741B36CB66D7}"/>
              </a:ext>
            </a:extLst>
          </p:cNvPr>
          <p:cNvCxnSpPr/>
          <p:nvPr/>
        </p:nvCxnSpPr>
        <p:spPr>
          <a:xfrm flipV="1">
            <a:off x="738625" y="3672824"/>
            <a:ext cx="2812747" cy="184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EFD110-B89B-9345-81F8-B05557084633}"/>
              </a:ext>
            </a:extLst>
          </p:cNvPr>
          <p:cNvCxnSpPr>
            <a:cxnSpLocks/>
          </p:cNvCxnSpPr>
          <p:nvPr/>
        </p:nvCxnSpPr>
        <p:spPr>
          <a:xfrm>
            <a:off x="611559" y="3892654"/>
            <a:ext cx="0" cy="271171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B63E2-966D-C544-ABCB-D521D0CB803B}"/>
              </a:ext>
            </a:extLst>
          </p:cNvPr>
          <p:cNvSpPr/>
          <p:nvPr/>
        </p:nvSpPr>
        <p:spPr>
          <a:xfrm>
            <a:off x="738625" y="2877980"/>
            <a:ext cx="358148" cy="524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6B7F0-68EC-0A4C-8F5A-DF1E74ADD172}"/>
              </a:ext>
            </a:extLst>
          </p:cNvPr>
          <p:cNvSpPr/>
          <p:nvPr/>
        </p:nvSpPr>
        <p:spPr>
          <a:xfrm>
            <a:off x="110835" y="3163691"/>
            <a:ext cx="507581" cy="38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158490" y="3710735"/>
                <a:ext cx="1546187" cy="586186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𝒅𝑰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90" y="3710735"/>
                <a:ext cx="1546187" cy="586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4246140" y="5936481"/>
                <a:ext cx="1619795" cy="638893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𝒅𝑰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140" y="5936481"/>
                <a:ext cx="1619795" cy="638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>
            <a:extLst>
              <a:ext uri="{FF2B5EF4-FFF2-40B4-BE49-F238E27FC236}">
                <a16:creationId xmlns:a16="http://schemas.microsoft.com/office/drawing/2014/main" id="{259D484B-17AF-5B40-9D39-64CA69691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26" y="3821194"/>
            <a:ext cx="2958164" cy="293431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3043" y="2090836"/>
            <a:ext cx="2821577" cy="55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IMAGEN EN ESCALA GRIS</a:t>
            </a:r>
            <a:endParaRPr lang="en-GB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3841191" y="2722655"/>
            <a:ext cx="2429692" cy="6703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 HORIZONTAL</a:t>
            </a:r>
            <a:endParaRPr lang="en-GB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3962416" y="4873536"/>
            <a:ext cx="2429692" cy="67037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 VERTICAL</a:t>
            </a:r>
            <a:endParaRPr lang="en-GB" dirty="0"/>
          </a:p>
        </p:txBody>
      </p:sp>
      <p:sp>
        <p:nvSpPr>
          <p:cNvPr id="17" name="Rectángulo 16"/>
          <p:cNvSpPr/>
          <p:nvPr/>
        </p:nvSpPr>
        <p:spPr>
          <a:xfrm>
            <a:off x="7169348" y="4544758"/>
            <a:ext cx="1476103" cy="70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MAGNITUD</a:t>
            </a:r>
            <a:endParaRPr lang="en-GB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6138804" y="5580475"/>
            <a:ext cx="1030544" cy="712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6004333" y="3959386"/>
            <a:ext cx="1205221" cy="337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/>
              <p:cNvSpPr/>
              <p:nvPr/>
            </p:nvSpPr>
            <p:spPr>
              <a:xfrm>
                <a:off x="8752849" y="4470245"/>
                <a:ext cx="3112218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𝒅𝑰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GB" sz="2000" b="1" dirty="0"/>
                                <m:t> </m:t>
                              </m:r>
                              <m:r>
                                <a:rPr lang="es-PE" sz="20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𝒅𝑰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PE" sz="2000" b="1" i="1">
                                      <a:latin typeface="Cambria Math" panose="02040503050406030204" pitchFamily="18" charset="0"/>
                                    </a:rPr>
                                    <m:t>𝒅𝒚</m:t>
                                  </m:r>
                                </m:den>
                              </m:f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sz="2000" b="1" dirty="0"/>
                            <m:t> </m:t>
                          </m:r>
                        </m:e>
                      </m:rad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49" y="4470245"/>
                <a:ext cx="3112218" cy="1001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0308958" y="953460"/>
                <a:ext cx="1392397" cy="6663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PE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s-PE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PE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PE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dirty="0" smtClean="0"/>
                  <a:t>)</a:t>
                </a:r>
                <a:br>
                  <a:rPr lang="en-GB" sz="2400" dirty="0" smtClean="0"/>
                </a:br>
                <a:endParaRPr lang="en-GB" sz="24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958" y="953460"/>
                <a:ext cx="1392397" cy="666367"/>
              </a:xfrm>
              <a:prstGeom prst="rect">
                <a:avLst/>
              </a:prstGeom>
              <a:blipFill>
                <a:blip r:embed="rId6"/>
                <a:stretch>
                  <a:fillRect t="-16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9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313015"/>
            <a:ext cx="8911687" cy="1280890"/>
          </a:xfrm>
        </p:spPr>
        <p:txBody>
          <a:bodyPr/>
          <a:lstStyle/>
          <a:p>
            <a:r>
              <a:rPr lang="en-US" dirty="0"/>
              <a:t>DERIVADA DE UNA FUNCION </a:t>
            </a:r>
            <a:r>
              <a:rPr lang="en-US" dirty="0" smtClean="0"/>
              <a:t>DISCRETA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52" y="1978727"/>
            <a:ext cx="8915400" cy="3777622"/>
          </a:xfrm>
        </p:spPr>
        <p:txBody>
          <a:bodyPr/>
          <a:lstStyle/>
          <a:p>
            <a:r>
              <a:rPr lang="en-US" sz="2000" b="1" dirty="0" smtClean="0"/>
              <a:t>DERIVADA DE UNA FUNCION DISCRETA</a:t>
            </a:r>
            <a:r>
              <a:rPr lang="en-US" b="1" dirty="0" smtClean="0"/>
              <a:t>:                         </a:t>
            </a:r>
          </a:p>
          <a:p>
            <a:pPr marL="0" indent="0">
              <a:buNone/>
            </a:pP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3123398" y="2752314"/>
                <a:ext cx="1546187" cy="586186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𝒅𝑰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98" y="2752314"/>
                <a:ext cx="1546187" cy="586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6330084" y="2752314"/>
                <a:ext cx="1619795" cy="638893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𝒅𝑰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84" y="2752314"/>
                <a:ext cx="1619795" cy="638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redondeado 8"/>
          <p:cNvSpPr/>
          <p:nvPr/>
        </p:nvSpPr>
        <p:spPr>
          <a:xfrm>
            <a:off x="2696601" y="1953024"/>
            <a:ext cx="2429692" cy="67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 HORIZONTAL</a:t>
            </a:r>
            <a:endParaRPr lang="en-GB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999385" y="1977324"/>
            <a:ext cx="2429692" cy="67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 VERTICAL</a:t>
            </a:r>
            <a:endParaRPr lang="en-GB" dirty="0"/>
          </a:p>
        </p:txBody>
      </p:sp>
      <p:sp>
        <p:nvSpPr>
          <p:cNvPr id="17" name="Rectángulo 16"/>
          <p:cNvSpPr/>
          <p:nvPr/>
        </p:nvSpPr>
        <p:spPr>
          <a:xfrm>
            <a:off x="9771941" y="1943386"/>
            <a:ext cx="1476103" cy="70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MAGNITUD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/>
              <p:cNvSpPr/>
              <p:nvPr/>
            </p:nvSpPr>
            <p:spPr>
              <a:xfrm>
                <a:off x="9090475" y="2605326"/>
                <a:ext cx="3112218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𝒅𝑰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GB" b="1" dirty="0"/>
                                <m:t> </m:t>
                              </m:r>
                              <m:r>
                                <a:rPr lang="es-P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𝒅𝑰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  <m:t>𝒅𝒚</m:t>
                                  </m:r>
                                </m:den>
                              </m:f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75" y="2605326"/>
                <a:ext cx="3112218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11557" t="8376" r="4131" b="6305"/>
          <a:stretch/>
        </p:blipFill>
        <p:spPr>
          <a:xfrm>
            <a:off x="5621749" y="4035678"/>
            <a:ext cx="6296297" cy="2564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1004252" y="4464276"/>
                <a:ext cx="4403771" cy="716799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𝒅𝑭</m:t>
                          </m:r>
                          <m: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den>
                      </m:f>
                      <m:r>
                        <a:rPr lang="es-PE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s-PE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s-PE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s-P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s-P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s-P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PE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2400" b="1" dirty="0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52" y="4464276"/>
                <a:ext cx="4403771" cy="716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31301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BORDES EN UNA IMAGEN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252" y="197872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95471" y="2937620"/>
                <a:ext cx="2366890" cy="586186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𝒅𝑰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71" y="2937620"/>
                <a:ext cx="2366890" cy="586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742070" y="4144828"/>
                <a:ext cx="2333354" cy="638893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𝒅𝑰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0" y="4144828"/>
                <a:ext cx="2333354" cy="638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redondeado 8"/>
          <p:cNvSpPr/>
          <p:nvPr/>
        </p:nvSpPr>
        <p:spPr>
          <a:xfrm>
            <a:off x="645732" y="2008817"/>
            <a:ext cx="2429692" cy="67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 HORIZONTAL</a:t>
            </a:r>
            <a:endParaRPr lang="en-GB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45732" y="5215182"/>
            <a:ext cx="2429692" cy="67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 VERTICAL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4164060" y="2907424"/>
                <a:ext cx="4927690" cy="604717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es-PE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𝒅𝑰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s-PE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2000" b="1" dirty="0"/>
                            <m:t> 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60" y="2907424"/>
                <a:ext cx="4927690" cy="604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164060" y="4321939"/>
                <a:ext cx="4927690" cy="649986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es-PE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𝒅𝑰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s-PE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PE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PE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2000" b="1" dirty="0"/>
                            <m:t> </m:t>
                          </m:r>
                        </m:num>
                        <m:den>
                          <m:r>
                            <a:rPr lang="es-P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60" y="4321939"/>
                <a:ext cx="4927690" cy="649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0116182" y="4205408"/>
                <a:ext cx="1097280" cy="73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 smtClean="0"/>
                  <a:t>0.5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182" y="4205408"/>
                <a:ext cx="1097280" cy="730777"/>
              </a:xfrm>
              <a:prstGeom prst="rect">
                <a:avLst/>
              </a:prstGeom>
              <a:blipFill>
                <a:blip r:embed="rId6"/>
                <a:stretch>
                  <a:fillRect l="-1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9919652" y="2974386"/>
                <a:ext cx="1783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 smtClean="0"/>
                  <a:t>0.5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−1 0 1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652" y="2974386"/>
                <a:ext cx="1783743" cy="276999"/>
              </a:xfrm>
              <a:prstGeom prst="rect">
                <a:avLst/>
              </a:prstGeom>
              <a:blipFill>
                <a:blip r:embed="rId7"/>
                <a:stretch>
                  <a:fillRect l="-7850" t="-28889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9771017" y="2220686"/>
            <a:ext cx="1463040" cy="45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NOTACION VECTORIAL</a:t>
            </a:r>
            <a:endParaRPr lang="en-GB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9196251" y="3112885"/>
            <a:ext cx="5405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288280" y="4570796"/>
            <a:ext cx="5405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C743-015C-6A47-97CD-6950907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DETECCION DE BORDES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92E4C-9AAB-EC40-B9E8-8B97BED45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5912" y="2200044"/>
                <a:ext cx="10554574" cy="3636511"/>
              </a:xfrm>
            </p:spPr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𝐼𝑀𝐴𝐺𝐸𝑁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𝐷𝐼𝐺𝐼𝑇𝐴𝐿</m:t>
                    </m:r>
                  </m:oMath>
                </a14:m>
                <a:r>
                  <a:rPr lang="es-PE" sz="2800" b="0" dirty="0" smtClean="0"/>
                  <a:t> I(</a:t>
                </a:r>
                <a:r>
                  <a:rPr lang="es-PE" sz="2800" b="0" dirty="0" err="1" smtClean="0"/>
                  <a:t>x,y</a:t>
                </a:r>
                <a:r>
                  <a:rPr lang="es-PE" sz="2800" b="0" dirty="0" smtClean="0"/>
                  <a:t>)</a:t>
                </a:r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92E4C-9AAB-EC40-B9E8-8B97BED45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5912" y="2200044"/>
                <a:ext cx="10554574" cy="36365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1147356" y="5045286"/>
            <a:ext cx="17373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I(</a:t>
            </a:r>
            <a:r>
              <a:rPr lang="es-PE" sz="2400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x,y</a:t>
            </a:r>
            <a:r>
              <a:rPr lang="es-PE" sz="24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r>
              <a:rPr lang="es-PE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GB" sz="16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69371" y="5041466"/>
            <a:ext cx="5333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069371" y="5678647"/>
            <a:ext cx="611415" cy="13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667113" y="4876729"/>
            <a:ext cx="679268" cy="44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i="1" dirty="0" smtClean="0"/>
              <a:t>*</a:t>
            </a:r>
            <a:endParaRPr lang="en-GB" sz="4400" i="1" dirty="0"/>
          </a:p>
        </p:txBody>
      </p:sp>
      <p:sp>
        <p:nvSpPr>
          <p:cNvPr id="15" name="Rectángulo 14"/>
          <p:cNvSpPr/>
          <p:nvPr/>
        </p:nvSpPr>
        <p:spPr>
          <a:xfrm>
            <a:off x="3657155" y="5547678"/>
            <a:ext cx="679268" cy="40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b="1" i="1" dirty="0" smtClean="0"/>
              <a:t>*</a:t>
            </a:r>
            <a:endParaRPr lang="en-GB" sz="4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281307" y="6320944"/>
                <a:ext cx="1522677" cy="53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32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PE" sz="32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s-PE" sz="32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07" y="6320944"/>
                <a:ext cx="1522677" cy="537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3281307" y="3794179"/>
                <a:ext cx="1534997" cy="4453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32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PE" sz="32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32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s-PE" sz="32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07" y="3794179"/>
                <a:ext cx="1534997" cy="445370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>
            <a:stCxn id="18" idx="2"/>
            <a:endCxn id="14" idx="0"/>
          </p:cNvCxnSpPr>
          <p:nvPr/>
        </p:nvCxnSpPr>
        <p:spPr>
          <a:xfrm flipH="1">
            <a:off x="4006747" y="4239549"/>
            <a:ext cx="42059" cy="637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4091104" y="5936783"/>
            <a:ext cx="0" cy="416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4392886" y="5049787"/>
            <a:ext cx="218454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3" idx="2"/>
          </p:cNvCxnSpPr>
          <p:nvPr/>
        </p:nvCxnSpPr>
        <p:spPr>
          <a:xfrm flipV="1">
            <a:off x="4422811" y="5836555"/>
            <a:ext cx="2130388" cy="2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6599469" y="4828438"/>
                <a:ext cx="3559071" cy="1201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2800" b="1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𝑬𝒙</m:t>
                          </m:r>
                          <m:sSup>
                            <m:sSupPr>
                              <m:ctrlPr>
                                <a:rPr lang="es-PE" sz="2800" b="1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sz="2800" b="1" i="1" smtClean="0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800" b="1" i="1" smtClean="0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PE" sz="2800" b="1" i="1" smtClean="0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sz="2800" b="1" i="1" smtClean="0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s-PE" sz="2800" b="1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PE" sz="2800" b="1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800" b="1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𝑬𝒚</m:t>
                          </m:r>
                          <m:sSup>
                            <m:sSupPr>
                              <m:ctrlPr>
                                <a:rPr lang="es-PE" sz="2800" b="1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sz="2800" b="1" i="1" smtClean="0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800" b="1" i="1" smtClean="0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PE" sz="2800" b="1" i="1" smtClean="0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sz="2800" b="1" i="1" smtClean="0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s-PE" sz="2800" b="1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800" b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469" y="4828438"/>
                <a:ext cx="3559071" cy="1201720"/>
              </a:xfrm>
              <a:prstGeom prst="rect">
                <a:avLst/>
              </a:prstGeom>
              <a:blipFill>
                <a:blip r:embed="rId6"/>
                <a:stretch>
                  <a:fillRect l="-1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/>
          <p:cNvCxnSpPr/>
          <p:nvPr/>
        </p:nvCxnSpPr>
        <p:spPr>
          <a:xfrm>
            <a:off x="10254344" y="5416779"/>
            <a:ext cx="593765" cy="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911276" y="4896603"/>
            <a:ext cx="1127760" cy="103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M(</a:t>
            </a:r>
            <a:r>
              <a:rPr lang="es-PE" sz="2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x,y</a:t>
            </a:r>
            <a:r>
              <a:rPr lang="es-PE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GB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715691" y="4566926"/>
            <a:ext cx="1340256" cy="65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x(</a:t>
            </a:r>
            <a:r>
              <a:rPr lang="es-PE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x,y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GB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4753523" y="5454071"/>
            <a:ext cx="1319438" cy="65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es-PE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PE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x,y</a:t>
            </a: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GB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6553199" y="4394956"/>
            <a:ext cx="3318774" cy="37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MAGNITUD DEL GRADIENTE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259D484B-17AF-5B40-9D39-64CA69691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556" y="2179446"/>
            <a:ext cx="4163059" cy="2124041"/>
          </a:xfrm>
          <a:prstGeom prst="rect">
            <a:avLst/>
          </a:prstGeom>
        </p:spPr>
      </p:pic>
      <p:sp>
        <p:nvSpPr>
          <p:cNvPr id="56" name="Rectangle 11">
            <a:extLst>
              <a:ext uri="{FF2B5EF4-FFF2-40B4-BE49-F238E27FC236}">
                <a16:creationId xmlns:a16="http://schemas.microsoft.com/office/drawing/2014/main" id="{965B63E2-966D-C544-ABCB-D521D0CB803B}"/>
              </a:ext>
            </a:extLst>
          </p:cNvPr>
          <p:cNvSpPr/>
          <p:nvPr/>
        </p:nvSpPr>
        <p:spPr>
          <a:xfrm>
            <a:off x="7157202" y="1498831"/>
            <a:ext cx="679866" cy="551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965B63E2-966D-C544-ABCB-D521D0CB803B}"/>
              </a:ext>
            </a:extLst>
          </p:cNvPr>
          <p:cNvSpPr/>
          <p:nvPr/>
        </p:nvSpPr>
        <p:spPr>
          <a:xfrm>
            <a:off x="5348481" y="2381550"/>
            <a:ext cx="679866" cy="551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">
            <a:extLst>
              <a:ext uri="{FF2B5EF4-FFF2-40B4-BE49-F238E27FC236}">
                <a16:creationId xmlns:a16="http://schemas.microsoft.com/office/drawing/2014/main" id="{3D402D05-A15C-184B-9D75-741B36CB66D7}"/>
              </a:ext>
            </a:extLst>
          </p:cNvPr>
          <p:cNvCxnSpPr/>
          <p:nvPr/>
        </p:nvCxnSpPr>
        <p:spPr>
          <a:xfrm>
            <a:off x="6346668" y="2071368"/>
            <a:ext cx="4064671" cy="244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9">
            <a:extLst>
              <a:ext uri="{FF2B5EF4-FFF2-40B4-BE49-F238E27FC236}">
                <a16:creationId xmlns:a16="http://schemas.microsoft.com/office/drawing/2014/main" id="{6DEFD110-B89B-9345-81F8-B05557084633}"/>
              </a:ext>
            </a:extLst>
          </p:cNvPr>
          <p:cNvCxnSpPr>
            <a:cxnSpLocks/>
          </p:cNvCxnSpPr>
          <p:nvPr/>
        </p:nvCxnSpPr>
        <p:spPr>
          <a:xfrm>
            <a:off x="6095999" y="2171964"/>
            <a:ext cx="0" cy="19447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B0F0"/>
                </a:solidFill>
              </a:rPr>
              <a:t>OPENCV MAKES LIFE EASIER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 err="1" smtClean="0"/>
              <a:t>Funcion</a:t>
            </a:r>
            <a:r>
              <a:rPr lang="es-PE" dirty="0" smtClean="0"/>
              <a:t> para la detección de bordes: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2992580" y="2986579"/>
            <a:ext cx="5136716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u="sng" dirty="0" smtClean="0"/>
              <a:t>cv2.filter2D(</a:t>
            </a:r>
            <a:r>
              <a:rPr lang="es-PE" sz="2800" u="sng" dirty="0" err="1" smtClean="0"/>
              <a:t>img,kernel</a:t>
            </a:r>
            <a:r>
              <a:rPr lang="es-PE" sz="2800" u="sng" dirty="0" smtClean="0"/>
              <a:t>)</a:t>
            </a:r>
            <a:endParaRPr lang="en-GB" sz="2800" u="sng" dirty="0"/>
          </a:p>
        </p:txBody>
      </p:sp>
      <p:sp>
        <p:nvSpPr>
          <p:cNvPr id="4" name="Rectángulo 3"/>
          <p:cNvSpPr/>
          <p:nvPr/>
        </p:nvSpPr>
        <p:spPr>
          <a:xfrm>
            <a:off x="2992580" y="4973781"/>
            <a:ext cx="5846619" cy="678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cv2.Canny(</a:t>
            </a:r>
            <a:r>
              <a:rPr lang="en-GB" sz="2400" dirty="0" err="1" smtClean="0"/>
              <a:t>img,valmin,valmax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123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{BE131C1B-5D42-D147-9053-84EE81E290A6}tf10001121</Template>
  <TotalTime>1080</TotalTime>
  <Words>190</Words>
  <Application>Microsoft Office PowerPoint</Application>
  <PresentationFormat>Panorámica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Century Gothic</vt:lpstr>
      <vt:lpstr>Wingdings 2</vt:lpstr>
      <vt:lpstr>Quotable</vt:lpstr>
      <vt:lpstr>TUTORIAL 4  PYTHON &amp; OPENCV</vt:lpstr>
      <vt:lpstr>IMAGEN DIGITAL</vt:lpstr>
      <vt:lpstr>BORDES</vt:lpstr>
      <vt:lpstr>DERIVADA DE UNA FUNCION</vt:lpstr>
      <vt:lpstr>BORDES EN UNA IMAGEN DIGITAL</vt:lpstr>
      <vt:lpstr>DERIVADA DE UNA FUNCION DISCRETA</vt:lpstr>
      <vt:lpstr>BORDES EN UNA IMAGEN DIGITAL</vt:lpstr>
      <vt:lpstr>DETECCION DE BORDES</vt:lpstr>
      <vt:lpstr>OPENCV MAKES LIFE EASIER</vt:lpstr>
      <vt:lpstr>FILTRO DE SOBEL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 PYTHON &amp; OPENCV</dc:title>
  <dc:creator>jorge orlando miranda ñahui</dc:creator>
  <cp:lastModifiedBy>jorge orlando miranda ñahui</cp:lastModifiedBy>
  <cp:revision>43</cp:revision>
  <dcterms:created xsi:type="dcterms:W3CDTF">2019-03-04T22:06:32Z</dcterms:created>
  <dcterms:modified xsi:type="dcterms:W3CDTF">2019-06-20T01:37:16Z</dcterms:modified>
</cp:coreProperties>
</file>