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01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93" r:id="rId16"/>
    <p:sldId id="295" r:id="rId17"/>
    <p:sldId id="296" r:id="rId18"/>
    <p:sldId id="297" r:id="rId19"/>
    <p:sldId id="298" r:id="rId20"/>
    <p:sldId id="300" r:id="rId21"/>
    <p:sldId id="271" r:id="rId22"/>
    <p:sldId id="272" r:id="rId23"/>
    <p:sldId id="278" r:id="rId24"/>
    <p:sldId id="280" r:id="rId25"/>
    <p:sldId id="281" r:id="rId26"/>
    <p:sldId id="274" r:id="rId27"/>
    <p:sldId id="282" r:id="rId28"/>
    <p:sldId id="285" r:id="rId29"/>
    <p:sldId id="322" r:id="rId30"/>
    <p:sldId id="286" r:id="rId31"/>
    <p:sldId id="287" r:id="rId32"/>
    <p:sldId id="288" r:id="rId33"/>
    <p:sldId id="289" r:id="rId34"/>
    <p:sldId id="290" r:id="rId35"/>
    <p:sldId id="29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21" r:id="rId54"/>
    <p:sldId id="319" r:id="rId55"/>
    <p:sldId id="320" r:id="rId5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9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64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75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7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67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5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7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1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9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</a:t>
            </a:r>
            <a:r>
              <a:rPr lang="es-PE" sz="3200" b="1" dirty="0" smtClean="0">
                <a:solidFill>
                  <a:srgbClr val="0070C0"/>
                </a:solidFill>
              </a:rPr>
              <a:t>6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El widget </a:t>
            </a:r>
            <a:r>
              <a:rPr lang="es-PE" dirty="0" err="1" smtClean="0">
                <a:solidFill>
                  <a:schemeClr val="bg1"/>
                </a:solidFill>
              </a:rPr>
              <a:t>label</a:t>
            </a:r>
            <a:r>
              <a:rPr lang="es-PE" dirty="0" smtClean="0">
                <a:solidFill>
                  <a:schemeClr val="bg1"/>
                </a:solidFill>
              </a:rPr>
              <a:t> es una etiqueta que mostrara algún texto en alguna posición de la interfaz grafica 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A diferencia de un botón , el widget LABEL no invoca a una función ya que solo muestra algún mensaje en alguna parte de la interfaz grafica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LABEL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2369038"/>
            <a:ext cx="11372850" cy="3931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El widget Text permite poder mostrar mensajes y también ingresar con el fin de poder interactuar con alguna parte del código.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21" y="2398138"/>
            <a:ext cx="3463443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201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CANVAS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Es un widget de propósito general </a:t>
            </a:r>
            <a:endParaRPr lang="es-PE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El </a:t>
            </a:r>
            <a:r>
              <a:rPr lang="es-PE" sz="2000" dirty="0" err="1" smtClean="0">
                <a:solidFill>
                  <a:schemeClr val="bg1"/>
                </a:solidFill>
              </a:rPr>
              <a:t>canvas</a:t>
            </a:r>
            <a:r>
              <a:rPr lang="es-PE" sz="2000" dirty="0" smtClean="0">
                <a:solidFill>
                  <a:schemeClr val="bg1"/>
                </a:solidFill>
              </a:rPr>
              <a:t> es usado para mostrar y editar gráficos , textos e </a:t>
            </a:r>
            <a:r>
              <a:rPr lang="es-PE" sz="2000" dirty="0" err="1" smtClean="0">
                <a:solidFill>
                  <a:schemeClr val="bg1"/>
                </a:solidFill>
              </a:rPr>
              <a:t>imagenes</a:t>
            </a:r>
            <a:r>
              <a:rPr lang="es-PE" sz="2000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89383" y="4683141"/>
            <a:ext cx="5314802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objetocanvas</a:t>
            </a:r>
            <a:r>
              <a:rPr lang="es-PE" sz="2400" b="1" dirty="0" smtClean="0"/>
              <a:t>.(</a:t>
            </a:r>
            <a:r>
              <a:rPr lang="es-PE" sz="2400" b="1" dirty="0" err="1" smtClean="0"/>
              <a:t>master,options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La Liberia PIL permite al interprete de Python poder manipular imágenes debido a que tiene definido varios módulos de edición de imágenes  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Modulo que pertenece al paquete PIL utilizado para manipular imágenes digitales utilizando Python </a:t>
            </a: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426630" y="3018863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r>
              <a:rPr lang="es-PE" sz="2000" b="1" dirty="0" smtClean="0">
                <a:solidFill>
                  <a:schemeClr val="tx1"/>
                </a:solidFill>
              </a:rPr>
              <a:t>=open(“ruta.jpg”)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12101" y="2996256"/>
            <a:ext cx="621792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Función que retorna un objeto representando a la imagen especificado en la ruta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0229" y="5683237"/>
            <a:ext cx="219191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r</a:t>
            </a:r>
            <a:r>
              <a:rPr lang="es-PE" sz="2000" b="1" dirty="0" err="1" smtClean="0">
                <a:solidFill>
                  <a:schemeClr val="tx1"/>
                </a:solidFill>
              </a:rPr>
              <a:t>esize</a:t>
            </a:r>
            <a:r>
              <a:rPr lang="es-PE" sz="2000" b="1" dirty="0" smtClean="0">
                <a:solidFill>
                  <a:schemeClr val="tx1"/>
                </a:solidFill>
              </a:rPr>
              <a:t>((</a:t>
            </a:r>
            <a:r>
              <a:rPr lang="es-PE" sz="2000" b="1" dirty="0" err="1" smtClean="0">
                <a:solidFill>
                  <a:schemeClr val="tx1"/>
                </a:solidFill>
              </a:rPr>
              <a:t>fil,col</a:t>
            </a:r>
            <a:r>
              <a:rPr lang="es-PE" sz="2000" b="1" dirty="0" smtClean="0">
                <a:solidFill>
                  <a:schemeClr val="tx1"/>
                </a:solidFill>
              </a:rPr>
              <a:t>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867631" y="5711526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show()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2593" y="5683237"/>
            <a:ext cx="89403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21060" y="5683237"/>
            <a:ext cx="271902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save</a:t>
            </a:r>
            <a:r>
              <a:rPr lang="es-PE" sz="2000" b="1" dirty="0" smtClean="0">
                <a:solidFill>
                  <a:schemeClr val="tx1"/>
                </a:solidFill>
              </a:rPr>
              <a:t>(“name.jpg”)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25129" y="4161192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0647" y="4813243"/>
            <a:ext cx="1406768" cy="67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49811" y="4920432"/>
            <a:ext cx="63963" cy="61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620769" y="4865738"/>
            <a:ext cx="1524420" cy="43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631852" y="4715373"/>
            <a:ext cx="3035981" cy="77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3471133" y="5656890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rotate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RESIZE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350932"/>
            <a:ext cx="4029075" cy="3190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93" y="4386887"/>
            <a:ext cx="1943100" cy="19240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8806" y="2391508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059637" y="2454813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</a:t>
            </a:r>
          </a:p>
          <a:p>
            <a:pPr algn="ctr"/>
            <a:r>
              <a:rPr lang="es-PE" dirty="0" smtClean="0"/>
              <a:t>“imagen2.jpg”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ROTATE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77" y="3106725"/>
            <a:ext cx="4274748" cy="319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71" y="3106725"/>
            <a:ext cx="4467727" cy="3124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877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087772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 30° de rotación </a:t>
            </a:r>
          </a:p>
          <a:p>
            <a:pPr algn="ctr"/>
            <a:r>
              <a:rPr lang="es-PE" dirty="0" smtClean="0"/>
              <a:t>“imagen3.jpg”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INTERFAZ GRAFICA PARTE1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HERRAMIENTAS DE DESARROLLLO</a:t>
            </a: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ImageTk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La clase </a:t>
            </a:r>
            <a:r>
              <a:rPr lang="es-PE" sz="2400" dirty="0" err="1" smtClean="0">
                <a:solidFill>
                  <a:schemeClr val="bg1"/>
                </a:solidFill>
              </a:rPr>
              <a:t>PhotoImage</a:t>
            </a:r>
            <a:r>
              <a:rPr lang="es-PE" sz="2400" dirty="0" smtClean="0">
                <a:solidFill>
                  <a:schemeClr val="bg1"/>
                </a:solidFill>
              </a:rPr>
              <a:t> convierte la imagen PIL  en una que poder ser insertada sobre un interfaz de </a:t>
            </a:r>
            <a:r>
              <a:rPr lang="es-PE" sz="2400" dirty="0" err="1" smtClean="0">
                <a:solidFill>
                  <a:schemeClr val="bg1"/>
                </a:solidFill>
              </a:rPr>
              <a:t>tkinter</a:t>
            </a:r>
            <a:r>
              <a:rPr lang="es-PE" sz="2400" dirty="0" smtClean="0">
                <a:solidFill>
                  <a:schemeClr val="bg1"/>
                </a:solidFill>
              </a:rPr>
              <a:t> 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877486" y="2611401"/>
            <a:ext cx="5051918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Img2=</a:t>
            </a:r>
            <a:r>
              <a:rPr lang="es-PE" sz="2800" b="1" dirty="0" err="1" smtClean="0">
                <a:solidFill>
                  <a:schemeClr val="tx1"/>
                </a:solidFill>
              </a:rPr>
              <a:t>PhotoImage</a:t>
            </a:r>
            <a:r>
              <a:rPr lang="es-PE" sz="2800" b="1" dirty="0" smtClean="0">
                <a:solidFill>
                  <a:schemeClr val="tx1"/>
                </a:solidFill>
              </a:rPr>
              <a:t>(</a:t>
            </a:r>
            <a:r>
              <a:rPr lang="es-PE" sz="2800" b="1" dirty="0" err="1" smtClean="0">
                <a:solidFill>
                  <a:schemeClr val="tx1"/>
                </a:solidFill>
              </a:rPr>
              <a:t>img</a:t>
            </a:r>
            <a:r>
              <a:rPr lang="es-PE" sz="2800" b="1" dirty="0" smtClean="0">
                <a:solidFill>
                  <a:schemeClr val="tx1"/>
                </a:solidFill>
              </a:rPr>
              <a:t>)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0000" y="2611401"/>
            <a:ext cx="519690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mg</a:t>
            </a:r>
            <a:r>
              <a:rPr lang="es-PE" sz="2800" b="1" dirty="0" smtClean="0">
                <a:solidFill>
                  <a:schemeClr val="tx1"/>
                </a:solidFill>
              </a:rPr>
              <a:t>=</a:t>
            </a:r>
            <a:r>
              <a:rPr lang="es-PE" sz="2800" b="1" dirty="0" err="1" smtClean="0">
                <a:solidFill>
                  <a:schemeClr val="tx1"/>
                </a:solidFill>
              </a:rPr>
              <a:t>Image.open</a:t>
            </a:r>
            <a:r>
              <a:rPr lang="es-PE" sz="2800" b="1" dirty="0" smtClean="0">
                <a:solidFill>
                  <a:schemeClr val="tx1"/>
                </a:solidFill>
              </a:rPr>
              <a:t>(ruta)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FUNCIONES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 el fin de poder pasar argumentos a las funciones vinculadas a un widget haremos uso de las funciones lambda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MATPLOTLIB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err="1" smtClean="0">
                <a:solidFill>
                  <a:schemeClr val="bg1"/>
                </a:solidFill>
              </a:rPr>
              <a:t>Matplotlib</a:t>
            </a:r>
            <a:r>
              <a:rPr lang="es-PE" dirty="0" smtClean="0">
                <a:solidFill>
                  <a:schemeClr val="bg1"/>
                </a:solidFill>
              </a:rPr>
              <a:t> es una herramienta para realizar </a:t>
            </a:r>
            <a:r>
              <a:rPr lang="es-PE" dirty="0" err="1" smtClean="0">
                <a:solidFill>
                  <a:schemeClr val="bg1"/>
                </a:solidFill>
              </a:rPr>
              <a:t>graficos</a:t>
            </a:r>
            <a:r>
              <a:rPr lang="es-PE" dirty="0" smtClean="0">
                <a:solidFill>
                  <a:schemeClr val="bg1"/>
                </a:solidFill>
              </a:rPr>
              <a:t> en 2D, figuras como histogramas, espectros de energía , gráficos de barras , </a:t>
            </a:r>
            <a:r>
              <a:rPr lang="es-PE" dirty="0" err="1" smtClean="0">
                <a:solidFill>
                  <a:schemeClr val="bg1"/>
                </a:solidFill>
              </a:rPr>
              <a:t>ploteos</a:t>
            </a:r>
            <a:r>
              <a:rPr lang="es-PE" dirty="0" smtClean="0">
                <a:solidFill>
                  <a:schemeClr val="bg1"/>
                </a:solidFill>
              </a:rPr>
              <a:t>  ,etc.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Pueden ser utilizados en </a:t>
            </a:r>
            <a:r>
              <a:rPr lang="es-PE" dirty="0" err="1" smtClean="0">
                <a:solidFill>
                  <a:schemeClr val="bg1"/>
                </a:solidFill>
              </a:rPr>
              <a:t>shell</a:t>
            </a:r>
            <a:r>
              <a:rPr lang="es-PE" dirty="0" smtClean="0">
                <a:solidFill>
                  <a:schemeClr val="bg1"/>
                </a:solidFill>
              </a:rPr>
              <a:t> de Python e </a:t>
            </a:r>
            <a:r>
              <a:rPr lang="es-PE" dirty="0" err="1" smtClean="0">
                <a:solidFill>
                  <a:schemeClr val="bg1"/>
                </a:solidFill>
              </a:rPr>
              <a:t>Ipython</a:t>
            </a:r>
            <a:r>
              <a:rPr lang="es-PE" dirty="0" smtClean="0">
                <a:solidFill>
                  <a:schemeClr val="bg1"/>
                </a:solidFill>
              </a:rPr>
              <a:t> , </a:t>
            </a:r>
            <a:r>
              <a:rPr lang="es-PE" dirty="0" err="1" smtClean="0">
                <a:solidFill>
                  <a:schemeClr val="bg1"/>
                </a:solidFill>
              </a:rPr>
              <a:t>Jupyter</a:t>
            </a:r>
            <a:r>
              <a:rPr lang="es-PE" dirty="0" smtClean="0">
                <a:solidFill>
                  <a:schemeClr val="bg1"/>
                </a:solidFill>
              </a:rPr>
              <a:t> Notebook , servidores web de aplicaciones y herramientas para el desarrollo de interfaz grafica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1" y="3979079"/>
            <a:ext cx="4562475" cy="2623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MATPLOTLIB POO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Figure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</a:t>
            </a:r>
            <a:r>
              <a:rPr lang="es-PE" b="1" dirty="0" err="1" smtClean="0">
                <a:solidFill>
                  <a:schemeClr val="bg1"/>
                </a:solidFill>
              </a:rPr>
              <a:t>Axes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</a:p>
          <a:p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Un objeto Figure contiene uno o mas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. Los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 son requeridos con el fin de poder realizar las graficas en las figuras 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GRAFICOS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11" y="2463459"/>
            <a:ext cx="6780089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3" y="2769323"/>
            <a:ext cx="4130176" cy="366435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540034" y="3592286"/>
            <a:ext cx="3239589" cy="35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540034" y="4281941"/>
            <a:ext cx="6662057" cy="64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GRAFICOS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586128"/>
            <a:ext cx="4898571" cy="3767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39" y="2715803"/>
            <a:ext cx="5412242" cy="350778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050869" y="3788229"/>
            <a:ext cx="5617028" cy="431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331652" y="4219303"/>
            <a:ext cx="7256485" cy="173736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ANIMATION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b="1" dirty="0" smtClean="0"/>
          </a:p>
          <a:p>
            <a:endParaRPr lang="es-PE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El modulo </a:t>
            </a:r>
            <a:r>
              <a:rPr lang="es-PE" sz="2800" dirty="0" err="1" smtClean="0">
                <a:solidFill>
                  <a:schemeClr val="bg1"/>
                </a:solidFill>
              </a:rPr>
              <a:t>animation</a:t>
            </a:r>
            <a:r>
              <a:rPr lang="es-PE" sz="2800" dirty="0" smtClean="0">
                <a:solidFill>
                  <a:schemeClr val="bg1"/>
                </a:solidFill>
              </a:rPr>
              <a:t> permite realizar graficas en tiempo real mediante .</a:t>
            </a: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b="1" dirty="0"/>
          </a:p>
          <a:p>
            <a:endParaRPr lang="es-PE" sz="28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18712" y="4895260"/>
            <a:ext cx="3357154" cy="7576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err="1" smtClean="0">
                <a:solidFill>
                  <a:schemeClr val="bg1"/>
                </a:solidFill>
              </a:rPr>
              <a:t>FuncAnimation</a:t>
            </a:r>
            <a:r>
              <a:rPr lang="es-PE" sz="2800" b="1" dirty="0" smtClean="0">
                <a:solidFill>
                  <a:schemeClr val="bg1"/>
                </a:solidFill>
              </a:rPr>
              <a:t>()  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3033" y="4137614"/>
            <a:ext cx="6183086" cy="15152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Clase que realiza graficas animadas invocando repetidamente una función   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7036"/>
          <a:stretch/>
        </p:blipFill>
        <p:spPr>
          <a:xfrm>
            <a:off x="253636" y="2508068"/>
            <a:ext cx="3626032" cy="3474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6711" b="7995"/>
          <a:stretch/>
        </p:blipFill>
        <p:spPr>
          <a:xfrm>
            <a:off x="4385228" y="2364377"/>
            <a:ext cx="3547817" cy="34747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8262572" y="2364378"/>
            <a:ext cx="3850430" cy="347472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644537" y="640080"/>
            <a:ext cx="5029200" cy="1436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GRAFICOS ANIMADOS</a:t>
            </a:r>
            <a:endParaRPr lang="es-PE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Paquete orientado al desarrollo de computo científico.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Es un herramienta bajo la licencia BSD que permite su reutilización prácticamente de manera completa.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Tiene gran soportar por parte de las siguientes entidades 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IMAGENES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50870" y="3409406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PRE-PROCESAMIENTO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625738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EXTRACCIÓN DE CARACTERISTICAS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91590" y="3409406"/>
            <a:ext cx="1297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8947949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ALGORITMO DE DISCRIMINACIÓN 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8878280" y="5488682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821676" y="5897986"/>
            <a:ext cx="2551610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11"/>
          <p:cNvCxnSpPr/>
          <p:nvPr/>
        </p:nvCxnSpPr>
        <p:spPr>
          <a:xfrm>
            <a:off x="8778186" y="5099904"/>
            <a:ext cx="82625" cy="107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1534448" y="5156510"/>
            <a:ext cx="82625" cy="107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891451" y="4972594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1632857" y="377516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5031509" y="377310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8473438" y="3749675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derecha 17"/>
          <p:cNvSpPr/>
          <p:nvPr/>
        </p:nvSpPr>
        <p:spPr>
          <a:xfrm rot="5400000">
            <a:off x="10003358" y="4487779"/>
            <a:ext cx="383282" cy="31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/>
          <p:cNvSpPr/>
          <p:nvPr/>
        </p:nvSpPr>
        <p:spPr>
          <a:xfrm>
            <a:off x="2050870" y="4781006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HISTOGRAMAS</a:t>
            </a:r>
          </a:p>
          <a:p>
            <a:pPr algn="ctr"/>
            <a:r>
              <a:rPr lang="es-PE" dirty="0" smtClean="0"/>
              <a:t>FILTROS DE ELIMINACION DE RUIDO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5469089" y="4674901"/>
            <a:ext cx="3130622" cy="1502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BORDES</a:t>
            </a:r>
          </a:p>
          <a:p>
            <a:pPr algn="ctr"/>
            <a:r>
              <a:rPr lang="es-PE" dirty="0" smtClean="0"/>
              <a:t>ESQUINAS</a:t>
            </a:r>
          </a:p>
          <a:p>
            <a:pPr algn="ctr"/>
            <a:r>
              <a:rPr lang="es-PE" dirty="0" smtClean="0"/>
              <a:t>SIFT</a:t>
            </a:r>
          </a:p>
          <a:p>
            <a:pPr algn="ctr"/>
            <a:r>
              <a:rPr lang="es-PE" dirty="0" smtClean="0"/>
              <a:t>SURF</a:t>
            </a:r>
          </a:p>
          <a:p>
            <a:pPr algn="ctr"/>
            <a:r>
              <a:rPr lang="es-PE" dirty="0" smtClean="0"/>
              <a:t>PCA</a:t>
            </a:r>
          </a:p>
          <a:p>
            <a:pPr algn="ctr"/>
            <a:r>
              <a:rPr lang="es-PE" dirty="0" smtClean="0"/>
              <a:t>HOG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55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800" dirty="0" err="1" smtClean="0">
                <a:solidFill>
                  <a:schemeClr val="bg1"/>
                </a:solidFill>
              </a:rPr>
              <a:t>Tkinter</a:t>
            </a:r>
            <a:r>
              <a:rPr lang="es-PE" sz="2800" dirty="0" smtClean="0">
                <a:solidFill>
                  <a:schemeClr val="bg1"/>
                </a:solidFill>
              </a:rPr>
              <a:t> es considerado un standard para el desarrollo de aplicaciones de interfaz grafica de usuario en Python </a:t>
            </a:r>
            <a:endParaRPr lang="es-PE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Viene por defecto en la instalación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 NDARRAY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>
                <a:solidFill>
                  <a:schemeClr val="bg2"/>
                </a:solidFill>
              </a:rPr>
              <a:t>Los objetos de </a:t>
            </a:r>
            <a:r>
              <a:rPr lang="es-PE" sz="2400" dirty="0" err="1" smtClean="0">
                <a:solidFill>
                  <a:schemeClr val="bg2"/>
                </a:solidFill>
              </a:rPr>
              <a:t>numpy</a:t>
            </a:r>
            <a:r>
              <a:rPr lang="es-PE" sz="2400" dirty="0" smtClean="0">
                <a:solidFill>
                  <a:schemeClr val="bg2"/>
                </a:solidFill>
              </a:rPr>
              <a:t> pertenece a una clase denominada &lt;</a:t>
            </a:r>
            <a:r>
              <a:rPr lang="es-PE" sz="2400" b="1" dirty="0" err="1" smtClean="0">
                <a:solidFill>
                  <a:srgbClr val="0070C0"/>
                </a:solidFill>
              </a:rPr>
              <a:t>ndarray</a:t>
            </a:r>
            <a:r>
              <a:rPr lang="es-PE" sz="2400" dirty="0" smtClean="0">
                <a:solidFill>
                  <a:schemeClr val="bg2"/>
                </a:solidFill>
              </a:rPr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Funciones orientados a la creación de arreglos del tipo &lt;</a:t>
            </a:r>
            <a:r>
              <a:rPr lang="es-PE" sz="2000" b="1" dirty="0" err="1" smtClean="0">
                <a:solidFill>
                  <a:schemeClr val="bg2"/>
                </a:solidFill>
              </a:rPr>
              <a:t>ndarray</a:t>
            </a:r>
            <a:r>
              <a:rPr lang="es-PE" sz="2000" b="1" dirty="0" smtClean="0">
                <a:solidFill>
                  <a:schemeClr val="bg2"/>
                </a:solidFill>
              </a:rPr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3155" y="3090415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(argumentos)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22617" y="4089027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escalar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42509" y="4089030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(10)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75017" y="321425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bg1"/>
                </a:solidFill>
              </a:rPr>
              <a:t>ndarray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2509" y="4973914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([10,2])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75016" y="5094568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arreglo de 1D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AXIS EN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Los axis representan los ejes o dimensiones de un arreglo </a:t>
            </a:r>
            <a:r>
              <a:rPr lang="es-PE" sz="2000" dirty="0" err="1" smtClean="0">
                <a:solidFill>
                  <a:schemeClr val="bg2"/>
                </a:solidFill>
              </a:rPr>
              <a:t>numpy</a:t>
            </a:r>
            <a:r>
              <a:rPr lang="es-PE" sz="2000" dirty="0" smtClean="0">
                <a:solidFill>
                  <a:schemeClr val="bg2"/>
                </a:solidFill>
              </a:rPr>
              <a:t> (</a:t>
            </a:r>
            <a:r>
              <a:rPr lang="es-PE" sz="2000" dirty="0" err="1" smtClean="0">
                <a:solidFill>
                  <a:schemeClr val="bg2"/>
                </a:solidFill>
              </a:rPr>
              <a:t>ndarray</a:t>
            </a:r>
            <a:r>
              <a:rPr lang="es-PE" sz="2000" dirty="0" smtClean="0">
                <a:solidFill>
                  <a:schemeClr val="bg2"/>
                </a:solidFill>
              </a:rPr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DEL NDARRAY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darray.ndim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Dimensiones del arreglo,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darray.shape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bg1"/>
                </a:solidFill>
              </a:rPr>
              <a:t>tupla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2"/>
                </a:solidFill>
              </a:rPr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d</a:t>
            </a:r>
            <a:r>
              <a:rPr lang="es-PE" sz="2000" b="1" dirty="0" err="1" smtClean="0">
                <a:solidFill>
                  <a:schemeClr val="tx1"/>
                </a:solidFill>
              </a:rPr>
              <a:t>ot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punto de 2 vectores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matmul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unos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ones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matricial de matrices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zeros</a:t>
            </a:r>
            <a:r>
              <a:rPr lang="es-PE" sz="2000" b="1" dirty="0" smtClean="0">
                <a:solidFill>
                  <a:schemeClr val="tx1"/>
                </a:solidFill>
              </a:rPr>
              <a:t>(do,d1)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ceros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>
                <a:solidFill>
                  <a:srgbClr val="FFFF00"/>
                </a:solidFill>
              </a:rPr>
              <a:t>r</a:t>
            </a:r>
            <a:r>
              <a:rPr lang="es-PE" dirty="0" err="1" smtClean="0">
                <a:solidFill>
                  <a:srgbClr val="FFFF00"/>
                </a:solidFill>
              </a:rPr>
              <a:t>andom</a:t>
            </a:r>
            <a:r>
              <a:rPr lang="es-PE" dirty="0" smtClean="0">
                <a:solidFill>
                  <a:srgbClr val="FFFF00"/>
                </a:solidFill>
              </a:rPr>
              <a:t>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2"/>
                </a:solidFill>
              </a:rPr>
              <a:t>Mediante </a:t>
            </a:r>
            <a:r>
              <a:rPr lang="es-PE" b="1" dirty="0" err="1" smtClean="0">
                <a:solidFill>
                  <a:schemeClr val="bg2"/>
                </a:solidFill>
              </a:rPr>
              <a:t>numpy</a:t>
            </a:r>
            <a:r>
              <a:rPr lang="es-PE" b="1" dirty="0" smtClean="0">
                <a:solidFill>
                  <a:schemeClr val="bg2"/>
                </a:solidFill>
              </a:rPr>
              <a:t> podemos generar muestras aleatorias definidas por una distribución de probabilidad determinada. </a:t>
            </a: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random.randn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random.randint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randn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random.shuffle</a:t>
            </a:r>
            <a:r>
              <a:rPr lang="es-PE" sz="2000" b="1" dirty="0" smtClean="0">
                <a:solidFill>
                  <a:schemeClr val="tx1"/>
                </a:solidFill>
              </a:rPr>
              <a:t>(x)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suffle</a:t>
            </a:r>
            <a:r>
              <a:rPr lang="es-PE" b="1" dirty="0" smtClean="0">
                <a:solidFill>
                  <a:schemeClr val="bg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bg1"/>
                </a:solidFill>
              </a:rPr>
              <a:t>numpy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random.uniform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MODELO DE COLOR QUE SE BASA EN LA COMBINACION DE LOS COLORES ROJO , VERDE Y AZUL PARA LA REPRESENTACION DEL COLOR COMO  IMAGEN </a:t>
            </a:r>
            <a:r>
              <a:rPr lang="en-US" dirty="0" smtClean="0">
                <a:solidFill>
                  <a:schemeClr val="bg2"/>
                </a:solidFill>
              </a:rPr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38" y="4040542"/>
            <a:ext cx="2641907" cy="2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25" y="2381062"/>
            <a:ext cx="3492500" cy="376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1" y="2448531"/>
            <a:ext cx="3733915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062749" y="3178206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</p:spTree>
    <p:extLst>
      <p:ext uri="{BB962C8B-B14F-4D97-AF65-F5344CB8AC3E}">
        <p14:creationId xmlns:p14="http://schemas.microsoft.com/office/powerpoint/2010/main" val="33723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LECTURA DE IMAGEN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7510272" y="2222287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7327392" y="3443134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cv2.cvtColor()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7327392" y="5071665"/>
            <a:ext cx="3023616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cv2.imshow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980431" y="3533101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218176" y="4935158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cv2.waitKey()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OBJETO PARA LA GRABACION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CREACION DE UNA MASCARA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218175" y="245224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273376" y="3486166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cv2.inRange(</a:t>
            </a:r>
            <a:r>
              <a:rPr lang="en-US" sz="2400" dirty="0" err="1">
                <a:solidFill>
                  <a:srgbClr val="FFFF00"/>
                </a:solidFill>
              </a:rPr>
              <a:t>img,lower,high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273376" y="4406755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25661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DD1-3C06-F14F-8CA8-7499B3C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IMPORTAR CV2 ,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59C-523E-3D4F-A3AB-77288D5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import cv2</a:t>
            </a:r>
          </a:p>
          <a:p>
            <a:r>
              <a:rPr lang="en-US" dirty="0">
                <a:solidFill>
                  <a:schemeClr val="bg2"/>
                </a:solidFill>
              </a:rPr>
              <a:t>import </a:t>
            </a:r>
            <a:r>
              <a:rPr lang="en-US" dirty="0" err="1">
                <a:solidFill>
                  <a:schemeClr val="bg2"/>
                </a:solidFill>
              </a:rPr>
              <a:t>numpy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OPENCV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90339"/>
            <a:ext cx="9291215" cy="289962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</a:rPr>
              <a:t>CALCULO DEL HISTROGRAMA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9" y="4389966"/>
            <a:ext cx="147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ES UNA ESCALA EQUIVALENTE QUE RESULTA DE REALIZAR UN CALCULO EN BASE A LAS 3 CAPAS </a:t>
            </a:r>
            <a:r>
              <a:rPr lang="en-US" dirty="0" smtClean="0">
                <a:solidFill>
                  <a:schemeClr val="bg2"/>
                </a:solidFill>
              </a:rPr>
              <a:t>DE </a:t>
            </a:r>
            <a:r>
              <a:rPr lang="en-US" dirty="0">
                <a:solidFill>
                  <a:schemeClr val="bg2"/>
                </a:solidFill>
              </a:rPr>
              <a:t>COLOR QUE CONSTITUYEN A LA IMAGEN (R,G,B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2"/>
                </a:solidFill>
              </a:rPr>
              <a:t>Ig(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)=</a:t>
            </a:r>
            <a:r>
              <a:rPr lang="en-US" sz="2400" b="1" dirty="0" err="1">
                <a:solidFill>
                  <a:schemeClr val="bg2"/>
                </a:solidFill>
              </a:rPr>
              <a:t>wr</a:t>
            </a:r>
            <a:r>
              <a:rPr lang="en-US" sz="2400" b="1" dirty="0">
                <a:solidFill>
                  <a:schemeClr val="bg2"/>
                </a:solidFill>
              </a:rPr>
              <a:t>*R(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*G(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*B(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 smtClean="0">
                <a:solidFill>
                  <a:schemeClr val="bg2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Los pesos </a:t>
            </a:r>
            <a:r>
              <a:rPr lang="en-US" sz="2400" b="1" dirty="0" err="1" smtClean="0">
                <a:solidFill>
                  <a:srgbClr val="7030A0"/>
                </a:solidFill>
              </a:rPr>
              <a:t>pueden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ser</a:t>
            </a:r>
            <a:r>
              <a:rPr lang="en-US" sz="2400" b="1" dirty="0" smtClean="0">
                <a:solidFill>
                  <a:srgbClr val="7030A0"/>
                </a:solidFill>
              </a:rPr>
              <a:t> :</a:t>
            </a: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2"/>
                </a:solidFill>
              </a:rPr>
              <a:t>Wr</a:t>
            </a:r>
            <a:r>
              <a:rPr lang="en-US" sz="2400" b="1" dirty="0" smtClean="0">
                <a:solidFill>
                  <a:schemeClr val="bg2"/>
                </a:solidFill>
              </a:rPr>
              <a:t>=0.299      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=0.587      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2886891" y="4644917"/>
            <a:ext cx="670124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cv2.cvtColor(img,cv2.COLOR_RGB2GRAY)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REPRESENTACION </a:t>
            </a:r>
            <a:r>
              <a:rPr lang="en-US" dirty="0">
                <a:solidFill>
                  <a:schemeClr val="bg2"/>
                </a:solidFill>
              </a:rPr>
              <a:t>GRAFICA DE LA TONALIDAD PRESENTE EN UNA IMAGEN ES DECIR: </a:t>
            </a:r>
          </a:p>
          <a:p>
            <a:r>
              <a:rPr lang="en-US" dirty="0">
                <a:solidFill>
                  <a:schemeClr val="bg2"/>
                </a:solidFill>
              </a:rPr>
              <a:t>MUESTRA LA CANTIAD DE PIXELES PRESENTES POR CADA TONALIDAD DE COLOR</a:t>
            </a:r>
          </a:p>
          <a:p>
            <a:r>
              <a:rPr lang="en-US" dirty="0">
                <a:solidFill>
                  <a:schemeClr val="bg2"/>
                </a:solidFill>
              </a:rPr>
              <a:t>EJE HORIZONTAL REPRESENTA LAS TONALIDADES (</a:t>
            </a:r>
            <a:r>
              <a:rPr lang="en-US" dirty="0" err="1">
                <a:solidFill>
                  <a:schemeClr val="bg2"/>
                </a:solidFill>
              </a:rPr>
              <a:t>ejemplo</a:t>
            </a:r>
            <a:r>
              <a:rPr lang="en-US" dirty="0">
                <a:solidFill>
                  <a:schemeClr val="bg2"/>
                </a:solidFill>
              </a:rPr>
              <a:t> 0 HASTA 255)</a:t>
            </a:r>
          </a:p>
          <a:p>
            <a:r>
              <a:rPr lang="en-US" dirty="0">
                <a:solidFill>
                  <a:schemeClr val="bg2"/>
                </a:solidFill>
              </a:rPr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4144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5470117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989210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10064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ASINCRONOS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En esta opción podemos interactuar con la interfaz grafica sin la necesidad bloquear otras acciones que el programa puede realizar , ejemplo leer datos de un sensor , enviar datos </a:t>
            </a:r>
            <a:r>
              <a:rPr lang="es-PE" dirty="0" smtClean="0"/>
              <a:t>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84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/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1er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Fuente </a:t>
            </a:r>
            <a:r>
              <a:rPr lang="en-US" b="1" dirty="0" err="1" smtClean="0">
                <a:solidFill>
                  <a:schemeClr val="bg2"/>
                </a:solidFill>
              </a:rPr>
              <a:t>dentro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corchetes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2do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indice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, para </a:t>
            </a:r>
            <a:r>
              <a:rPr lang="en-US" b="1" dirty="0" err="1" smtClean="0">
                <a:solidFill>
                  <a:schemeClr val="bg2"/>
                </a:solidFill>
              </a:rPr>
              <a:t>grises</a:t>
            </a:r>
            <a:r>
              <a:rPr lang="en-US" b="1" dirty="0" smtClean="0">
                <a:solidFill>
                  <a:schemeClr val="bg2"/>
                </a:solidFill>
              </a:rPr>
              <a:t> [0]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3er </a:t>
            </a:r>
            <a:r>
              <a:rPr lang="en-US" b="1" dirty="0" err="1">
                <a:solidFill>
                  <a:schemeClr val="bg2"/>
                </a:solidFill>
              </a:rPr>
              <a:t>argumento:mascara</a:t>
            </a:r>
            <a:r>
              <a:rPr lang="en-US" b="1" dirty="0">
                <a:solidFill>
                  <a:schemeClr val="bg2"/>
                </a:solidFill>
              </a:rPr>
              <a:t> de la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, None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4to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representa</a:t>
            </a:r>
            <a:r>
              <a:rPr lang="en-US" b="1" dirty="0">
                <a:solidFill>
                  <a:schemeClr val="bg2"/>
                </a:solidFill>
              </a:rPr>
              <a:t> el </a:t>
            </a:r>
            <a:r>
              <a:rPr lang="en-US" b="1" dirty="0" err="1" smtClean="0">
                <a:solidFill>
                  <a:schemeClr val="bg2"/>
                </a:solidFill>
              </a:rPr>
              <a:t>tamaño</a:t>
            </a:r>
            <a:r>
              <a:rPr lang="en-US" b="1" dirty="0" smtClean="0">
                <a:solidFill>
                  <a:schemeClr val="bg2"/>
                </a:solidFill>
              </a:rPr>
              <a:t> [256] </a:t>
            </a:r>
            <a:r>
              <a:rPr lang="en-US" b="1" dirty="0" err="1" smtClean="0">
                <a:solidFill>
                  <a:schemeClr val="bg2"/>
                </a:solidFill>
              </a:rPr>
              <a:t>número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elementos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5to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rango</a:t>
            </a:r>
            <a:r>
              <a:rPr lang="en-US" b="1" dirty="0">
                <a:solidFill>
                  <a:schemeClr val="bg2"/>
                </a:solidFill>
              </a:rPr>
              <a:t>  , </a:t>
            </a:r>
            <a:r>
              <a:rPr lang="en-US" b="1" dirty="0" err="1" smtClean="0">
                <a:solidFill>
                  <a:schemeClr val="bg2"/>
                </a:solidFill>
              </a:rPr>
              <a:t>normalmente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es</a:t>
            </a:r>
            <a:r>
              <a:rPr lang="en-US" b="1" dirty="0" smtClean="0">
                <a:solidFill>
                  <a:schemeClr val="bg2"/>
                </a:solidFill>
              </a:rPr>
              <a:t> de  </a:t>
            </a:r>
            <a:r>
              <a:rPr lang="en-US" b="1" dirty="0">
                <a:solidFill>
                  <a:schemeClr val="bg2"/>
                </a:solidFill>
              </a:rPr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9" y="2176875"/>
            <a:ext cx="7289800" cy="573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CA47-14F8-0C4D-A621-6D494F5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27F8-7404-E94E-8C19-96760A0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Tiene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como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objetivo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separar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alguna</a:t>
            </a:r>
            <a:r>
              <a:rPr lang="en-US" dirty="0" smtClean="0">
                <a:solidFill>
                  <a:schemeClr val="bg2"/>
                </a:solidFill>
              </a:rPr>
              <a:t> region de </a:t>
            </a:r>
            <a:r>
              <a:rPr lang="en-US" dirty="0" err="1" smtClean="0">
                <a:solidFill>
                  <a:schemeClr val="bg2"/>
                </a:solidFill>
              </a:rPr>
              <a:t>interes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toda</a:t>
            </a:r>
            <a:r>
              <a:rPr lang="en-US" dirty="0" smtClean="0">
                <a:solidFill>
                  <a:schemeClr val="bg2"/>
                </a:solidFill>
              </a:rPr>
              <a:t> la </a:t>
            </a:r>
            <a:r>
              <a:rPr lang="en-US" dirty="0" err="1" smtClean="0">
                <a:solidFill>
                  <a:schemeClr val="bg2"/>
                </a:solidFill>
              </a:rPr>
              <a:t>imagen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D129-5D61-0B41-A1C3-516016F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9" y="3629583"/>
            <a:ext cx="7162800" cy="2740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SEGMENTACION DE IMAGENES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1026" name="Picture 2" descr="Resultado de imagen para segmentation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296458" y="2701635"/>
            <a:ext cx="5951942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6802581" y="2798618"/>
            <a:ext cx="4870362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THRESHOLDING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0" y="2979368"/>
            <a:ext cx="11612880" cy="9869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et2,th2 = </a:t>
            </a:r>
            <a:r>
              <a:rPr lang="es-PE" sz="2400" dirty="0" smtClean="0"/>
              <a:t>cv2.threshold(img,0,255,cv2.THRESH_BINARY</a:t>
            </a:r>
            <a:r>
              <a:rPr lang="es-PE" sz="2400" dirty="0"/>
              <a:t>+cv2.THRESH_OTSU</a:t>
            </a:r>
            <a:r>
              <a:rPr lang="es-PE" sz="2400" dirty="0" smtClean="0"/>
              <a:t>)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907177" y="4539449"/>
            <a:ext cx="7147559" cy="131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de </a:t>
            </a:r>
            <a:r>
              <a:rPr lang="es-PE" dirty="0" err="1" smtClean="0"/>
              <a:t>otsu</a:t>
            </a:r>
            <a:r>
              <a:rPr lang="es-PE" dirty="0" smtClean="0"/>
              <a:t> :</a:t>
            </a:r>
          </a:p>
          <a:p>
            <a:pPr algn="ctr"/>
            <a:r>
              <a:rPr lang="es-PE" dirty="0" smtClean="0"/>
              <a:t>Método de moralización que intenta maximizar la varianza entre clases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4769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REGISTRO DE VIDEO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203" y="1908992"/>
            <a:ext cx="6953795" cy="472693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9846" y="4201450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VideoWriter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0" y="5568261"/>
            <a:ext cx="2952206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Método</a:t>
            </a:r>
            <a:r>
              <a:rPr lang="en-US" sz="2400" dirty="0" smtClean="0">
                <a:solidFill>
                  <a:srgbClr val="FFFF00"/>
                </a:solidFill>
              </a:rPr>
              <a:t> write()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459533" y="4798858"/>
            <a:ext cx="3555221" cy="1366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5485" y="3061752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VideoCapture</a:t>
            </a:r>
            <a:r>
              <a:rPr lang="en-US" sz="2400" dirty="0" smtClean="0">
                <a:solidFill>
                  <a:srgbClr val="FFFF00"/>
                </a:solidFill>
              </a:rPr>
              <a:t>(index)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638059" y="3133343"/>
            <a:ext cx="1552144" cy="412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2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VideoWriter</a:t>
            </a:r>
            <a:r>
              <a:rPr lang="es-PE" dirty="0" smtClean="0">
                <a:solidFill>
                  <a:srgbClr val="FFFF00"/>
                </a:solidFill>
              </a:rPr>
              <a:t>()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2"/>
                </a:solidFill>
              </a:rPr>
              <a:t>Nombre del video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err="1" smtClean="0">
                <a:solidFill>
                  <a:schemeClr val="bg2"/>
                </a:solidFill>
              </a:rPr>
              <a:t>Codec</a:t>
            </a:r>
            <a:r>
              <a:rPr lang="es-PE" sz="2000" dirty="0" smtClean="0">
                <a:solidFill>
                  <a:schemeClr val="bg2"/>
                </a:solidFill>
              </a:rPr>
              <a:t>: objeto que representa la compresión  del audio y video :  MPEG(standard de codificación)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err="1" smtClean="0">
                <a:solidFill>
                  <a:schemeClr val="bg2"/>
                </a:solidFill>
              </a:rPr>
              <a:t>Fs:FrameRate</a:t>
            </a:r>
            <a:endParaRPr lang="es-PE" sz="20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2"/>
                </a:solidFill>
              </a:rPr>
              <a:t>Especificar las dimensiones de cada </a:t>
            </a:r>
            <a:r>
              <a:rPr lang="es-PE" sz="2000" dirty="0" err="1" smtClean="0">
                <a:solidFill>
                  <a:schemeClr val="bg2"/>
                </a:solidFill>
              </a:rPr>
              <a:t>frame</a:t>
            </a:r>
            <a:r>
              <a:rPr lang="es-PE" sz="2000" dirty="0">
                <a:solidFill>
                  <a:schemeClr val="bg2"/>
                </a:solidFill>
              </a:rPr>
              <a:t>. </a:t>
            </a:r>
            <a:r>
              <a:rPr lang="es-PE" sz="2000" dirty="0" err="1">
                <a:solidFill>
                  <a:schemeClr val="bg2"/>
                </a:solidFill>
              </a:rPr>
              <a:t>fourcc</a:t>
            </a:r>
            <a:r>
              <a:rPr lang="es-PE" sz="2000" dirty="0">
                <a:solidFill>
                  <a:schemeClr val="bg2"/>
                </a:solidFill>
              </a:rPr>
              <a:t>=cv2.VideoWriter_fourcc('M','J','P','G')</a:t>
            </a:r>
            <a:endParaRPr lang="es-PE" sz="2000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012623" y="2346524"/>
            <a:ext cx="9581354" cy="59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2"/>
                </a:solidFill>
              </a:rPr>
              <a:t>VideoWriter</a:t>
            </a:r>
            <a:r>
              <a:rPr lang="en-US" sz="2800" b="1" dirty="0" smtClean="0">
                <a:solidFill>
                  <a:schemeClr val="bg2"/>
                </a:solidFill>
              </a:rPr>
              <a:t>(“nombre.</a:t>
            </a:r>
            <a:r>
              <a:rPr lang="en-US" sz="2800" b="1" dirty="0" err="1" smtClean="0">
                <a:solidFill>
                  <a:schemeClr val="bg2"/>
                </a:solidFill>
              </a:rPr>
              <a:t>avi</a:t>
            </a:r>
            <a:r>
              <a:rPr lang="en-US" sz="2800" b="1" dirty="0" smtClean="0">
                <a:solidFill>
                  <a:schemeClr val="bg2"/>
                </a:solidFill>
              </a:rPr>
              <a:t>”,</a:t>
            </a:r>
            <a:r>
              <a:rPr lang="en-US" sz="2800" b="1" dirty="0" err="1" smtClean="0">
                <a:solidFill>
                  <a:schemeClr val="bg2"/>
                </a:solidFill>
              </a:rPr>
              <a:t>codec,Fs</a:t>
            </a:r>
            <a:r>
              <a:rPr lang="en-US" sz="2800" b="1" dirty="0" smtClean="0">
                <a:solidFill>
                  <a:schemeClr val="bg2"/>
                </a:solidFill>
              </a:rPr>
              <a:t>,(</a:t>
            </a:r>
            <a:r>
              <a:rPr lang="en-US" sz="2800" b="1" dirty="0" err="1" smtClean="0">
                <a:solidFill>
                  <a:schemeClr val="bg2"/>
                </a:solidFill>
              </a:rPr>
              <a:t>cols,rows</a:t>
            </a:r>
            <a:r>
              <a:rPr lang="en-US" sz="2800" b="1" dirty="0" smtClean="0">
                <a:solidFill>
                  <a:schemeClr val="bg2"/>
                </a:solidFill>
              </a:rPr>
              <a:t>))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7376053" y="3922775"/>
            <a:ext cx="3997233" cy="59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2"/>
                </a:solidFill>
              </a:rPr>
              <a:t>Video.Writer_fourcc</a:t>
            </a:r>
            <a:r>
              <a:rPr lang="en-US" sz="2000" b="1" dirty="0" smtClean="0">
                <a:solidFill>
                  <a:schemeClr val="bg2"/>
                </a:solidFill>
              </a:rPr>
              <a:t>(*”MJPG”)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3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4332848"/>
            <a:ext cx="10554574" cy="15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>
                <a:solidFill>
                  <a:schemeClr val="bg1"/>
                </a:solidFill>
              </a:rPr>
              <a:t>Un botón es widget que permite llamar o invocar una función cuando el botón se haya presionado . Podemos interactuar con el código simplemente utilizando botones.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282"/>
          <a:stretch/>
        </p:blipFill>
        <p:spPr>
          <a:xfrm>
            <a:off x="2708379" y="2932694"/>
            <a:ext cx="6814690" cy="3686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>
              <a:solidFill>
                <a:schemeClr val="bg1"/>
              </a:solidFill>
            </a:endParaRPr>
          </a:p>
          <a:p>
            <a:r>
              <a:rPr lang="es-PE" b="1" dirty="0" smtClean="0">
                <a:solidFill>
                  <a:schemeClr val="bg1"/>
                </a:solidFill>
              </a:rPr>
              <a:t>PASOS PARA USAR UN BOTON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chemeClr val="bg1"/>
                </a:solidFill>
              </a:rPr>
              <a:t>Primero </a:t>
            </a:r>
            <a:r>
              <a:rPr lang="es-PE" b="1" dirty="0">
                <a:solidFill>
                  <a:schemeClr val="bg1"/>
                </a:solidFill>
              </a:rPr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Tercero indicar el lugar donde se ubicara el </a:t>
            </a:r>
            <a:r>
              <a:rPr lang="es-PE" b="1" dirty="0" err="1">
                <a:solidFill>
                  <a:schemeClr val="bg1"/>
                </a:solidFill>
              </a:rPr>
              <a:t>boton</a:t>
            </a:r>
            <a:endParaRPr lang="es-PE" b="1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888</TotalTime>
  <Words>1400</Words>
  <Application>Microsoft Office PowerPoint</Application>
  <PresentationFormat>Panorámica</PresentationFormat>
  <Paragraphs>360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0" baseType="lpstr">
      <vt:lpstr>Arial</vt:lpstr>
      <vt:lpstr>Century Gothic</vt:lpstr>
      <vt:lpstr>Wingdings</vt:lpstr>
      <vt:lpstr>Wingdings 2</vt:lpstr>
      <vt:lpstr>Citable</vt:lpstr>
      <vt:lpstr> </vt:lpstr>
      <vt:lpstr>INTERFAZ GRAFICA PARTE1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CANVAS</vt:lpstr>
      <vt:lpstr>PAQUETE PIL</vt:lpstr>
      <vt:lpstr>PAQUETE PIL</vt:lpstr>
      <vt:lpstr>Image</vt:lpstr>
      <vt:lpstr>RESIZE</vt:lpstr>
      <vt:lpstr>ROTATE</vt:lpstr>
      <vt:lpstr>ImageTk</vt:lpstr>
      <vt:lpstr>FUNCIONES</vt:lpstr>
      <vt:lpstr>MATPLOTLIB</vt:lpstr>
      <vt:lpstr>MATPLOTLIB POO</vt:lpstr>
      <vt:lpstr>GRAFICOS</vt:lpstr>
      <vt:lpstr>GRAFICOS</vt:lpstr>
      <vt:lpstr>ANIMATION</vt:lpstr>
      <vt:lpstr>Presentación de PowerPoint</vt:lpstr>
      <vt:lpstr>NUMPY</vt:lpstr>
      <vt:lpstr>IMAGENES</vt:lpstr>
      <vt:lpstr>OBJETO NDARRAY </vt:lpstr>
      <vt:lpstr>FUNCIONES DE NUMPY</vt:lpstr>
      <vt:lpstr>AXIS EN NUMPY</vt:lpstr>
      <vt:lpstr>ATRIBUTOS DEL NDARRAY</vt:lpstr>
      <vt:lpstr>FUNCIONES DE NUMPY</vt:lpstr>
      <vt:lpstr>random </vt:lpstr>
      <vt:lpstr>IMAGEN RGB</vt:lpstr>
      <vt:lpstr>REPRESENTACION MATRICIAL DE UNA IMAGEN RGB</vt:lpstr>
      <vt:lpstr>CODIFICACION DE LOS PIXELES</vt:lpstr>
      <vt:lpstr>CODIFICACION DE LOS PIXELES</vt:lpstr>
      <vt:lpstr>FUNCIONES DE OPENCV</vt:lpstr>
      <vt:lpstr>FUNCIONES DE OPENCV</vt:lpstr>
      <vt:lpstr>FUNCIONES DE OPENCV</vt:lpstr>
      <vt:lpstr>IMPORTAR CV2 , NUMPY</vt:lpstr>
      <vt:lpstr>OPENCV</vt:lpstr>
      <vt:lpstr>IMAGEN A ESCALA DE GRISES</vt:lpstr>
      <vt:lpstr>CONVERSION DE RGB A ESCALA DE GRISES</vt:lpstr>
      <vt:lpstr>HISTOGRAMA DE UNA IMAGEN</vt:lpstr>
      <vt:lpstr>HISTOGRAMA</vt:lpstr>
      <vt:lpstr>HISTOGRAMAS</vt:lpstr>
      <vt:lpstr>CALCULO DE HISTOGRAMA</vt:lpstr>
      <vt:lpstr>SEGMENTACION</vt:lpstr>
      <vt:lpstr>SEGMENTACION DE IMAGENES</vt:lpstr>
      <vt:lpstr>THRESHOLDING</vt:lpstr>
      <vt:lpstr>REGISTRO DE VIDEO </vt:lpstr>
      <vt:lpstr>VideoWriter()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28</cp:revision>
  <dcterms:created xsi:type="dcterms:W3CDTF">2020-02-07T22:52:02Z</dcterms:created>
  <dcterms:modified xsi:type="dcterms:W3CDTF">2020-02-16T01:08:53Z</dcterms:modified>
</cp:coreProperties>
</file>